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9" r:id="rId2"/>
    <p:sldId id="258" r:id="rId3"/>
    <p:sldId id="259" r:id="rId4"/>
    <p:sldId id="261" r:id="rId5"/>
    <p:sldId id="260" r:id="rId6"/>
    <p:sldId id="262" r:id="rId7"/>
    <p:sldId id="25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9" r:id="rId19"/>
    <p:sldId id="273" r:id="rId20"/>
    <p:sldId id="274" r:id="rId21"/>
    <p:sldId id="275" r:id="rId22"/>
    <p:sldId id="276" r:id="rId23"/>
    <p:sldId id="277" r:id="rId24"/>
    <p:sldId id="278" r:id="rId25"/>
    <p:sldId id="288" r:id="rId26"/>
    <p:sldId id="292" r:id="rId27"/>
    <p:sldId id="294" r:id="rId28"/>
    <p:sldId id="295" r:id="rId29"/>
    <p:sldId id="297" r:id="rId30"/>
    <p:sldId id="296" r:id="rId31"/>
    <p:sldId id="298" r:id="rId32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92" d="100"/>
          <a:sy n="92" d="100"/>
        </p:scale>
        <p:origin x="-756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85207-81F9-4511-901D-688618ED22AC}" type="datetimeFigureOut">
              <a:rPr lang="tr-TR" smtClean="0"/>
              <a:pPr/>
              <a:t>25.11.2019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D196C-EBD6-49A8-B236-3D65D815673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196C-EBD6-49A8-B236-3D65D8156732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196C-EBD6-49A8-B236-3D65D8156732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531-007B-4402-B6BF-88D8818748C4}" type="datetimeFigureOut">
              <a:rPr lang="tr-TR" smtClean="0"/>
              <a:pPr/>
              <a:t>25.11.2019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8C8-2C98-46E3-B8B2-59B2312A06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531-007B-4402-B6BF-88D8818748C4}" type="datetimeFigureOut">
              <a:rPr lang="tr-TR" smtClean="0"/>
              <a:pPr/>
              <a:t>25.11.2019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8C8-2C98-46E3-B8B2-59B2312A06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531-007B-4402-B6BF-88D8818748C4}" type="datetimeFigureOut">
              <a:rPr lang="tr-TR" smtClean="0"/>
              <a:pPr/>
              <a:t>25.11.2019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8C8-2C98-46E3-B8B2-59B2312A06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531-007B-4402-B6BF-88D8818748C4}" type="datetimeFigureOut">
              <a:rPr lang="tr-TR" smtClean="0"/>
              <a:pPr/>
              <a:t>25.11.2019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8C8-2C98-46E3-B8B2-59B2312A06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531-007B-4402-B6BF-88D8818748C4}" type="datetimeFigureOut">
              <a:rPr lang="tr-TR" smtClean="0"/>
              <a:pPr/>
              <a:t>25.11.2019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8C8-2C98-46E3-B8B2-59B2312A06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531-007B-4402-B6BF-88D8818748C4}" type="datetimeFigureOut">
              <a:rPr lang="tr-TR" smtClean="0"/>
              <a:pPr/>
              <a:t>25.11.2019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8C8-2C98-46E3-B8B2-59B2312A06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531-007B-4402-B6BF-88D8818748C4}" type="datetimeFigureOut">
              <a:rPr lang="tr-TR" smtClean="0"/>
              <a:pPr/>
              <a:t>25.11.2019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8C8-2C98-46E3-B8B2-59B2312A06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531-007B-4402-B6BF-88D8818748C4}" type="datetimeFigureOut">
              <a:rPr lang="tr-TR" smtClean="0"/>
              <a:pPr/>
              <a:t>25.11.2019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8C8-2C98-46E3-B8B2-59B2312A06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531-007B-4402-B6BF-88D8818748C4}" type="datetimeFigureOut">
              <a:rPr lang="tr-TR" smtClean="0"/>
              <a:pPr/>
              <a:t>25.11.2019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8C8-2C98-46E3-B8B2-59B2312A06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531-007B-4402-B6BF-88D8818748C4}" type="datetimeFigureOut">
              <a:rPr lang="tr-TR" smtClean="0"/>
              <a:pPr/>
              <a:t>25.11.2019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8C8-2C98-46E3-B8B2-59B2312A06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531-007B-4402-B6BF-88D8818748C4}" type="datetimeFigureOut">
              <a:rPr lang="tr-TR" smtClean="0"/>
              <a:pPr/>
              <a:t>25.11.2019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8C8-2C98-46E3-B8B2-59B2312A06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1D531-007B-4402-B6BF-88D8818748C4}" type="datetimeFigureOut">
              <a:rPr lang="tr-TR" smtClean="0"/>
              <a:pPr/>
              <a:t>25.11.2019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5D8C8-2C98-46E3-B8B2-59B2312A069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BA&#350;ARI-VE-MOT&#304;VASYON-&#220;nl&#252;-Ba&#351;ar&#305;s&#305;zl&#305;klar.wm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Hippocampus.wm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OGOLAR\logosbeneficaireserasmusright_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639" y="0"/>
            <a:ext cx="3240361" cy="665235"/>
          </a:xfrm>
          <a:prstGeom prst="rect">
            <a:avLst/>
          </a:prstGeom>
          <a:noFill/>
        </p:spPr>
      </p:pic>
      <p:pic>
        <p:nvPicPr>
          <p:cNvPr id="1027" name="Picture 3" descr="C:\Users\Admin\Desktop\LOGOLAR\ab_baskanligi_yazisi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798207" cy="987574"/>
          </a:xfrm>
          <a:prstGeom prst="rect">
            <a:avLst/>
          </a:prstGeom>
          <a:noFill/>
        </p:spPr>
      </p:pic>
      <p:pic>
        <p:nvPicPr>
          <p:cNvPr id="1028" name="Picture 4" descr="C:\Users\Admin\Desktop\LOGOLAR\ua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0"/>
            <a:ext cx="1842955" cy="966796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99592" y="937582"/>
            <a:ext cx="6912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KA 229 ERASMUS +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94105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7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ACTIVE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315841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ctive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hildren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echnological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nnovations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aried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nvironments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640" y="207289"/>
            <a:ext cx="8384968" cy="463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399" y="140166"/>
            <a:ext cx="8339065" cy="475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49492"/>
            <a:ext cx="8424935" cy="464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" name="BAŞARI-VE-MOTİVASYON-Ünlü-Başarısızlıklar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339502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4897"/>
            <a:ext cx="8352928" cy="473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5486"/>
            <a:ext cx="8352928" cy="464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27584" y="3003799"/>
            <a:ext cx="7859216" cy="1590824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smtClean="0"/>
              <a:t>BEYİN ESNEK BİR YAPIYA SAHİPTİR</a:t>
            </a:r>
            <a:endParaRPr lang="tr-TR" dirty="0" smtClean="0"/>
          </a:p>
          <a:p>
            <a:r>
              <a:rPr lang="tr-TR" b="1" dirty="0" smtClean="0"/>
              <a:t>Beynimiz, egzersiz yaptıkça daha iyi çalışan ve güçlenen bir kas gibidir.</a:t>
            </a:r>
            <a:endParaRPr lang="tr-TR" dirty="0" smtClean="0"/>
          </a:p>
          <a:p>
            <a:pPr>
              <a:buNone/>
            </a:pPr>
            <a:r>
              <a:rPr lang="tr-TR" b="1" dirty="0" smtClean="0"/>
              <a:t> 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8280920" cy="2761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Admin\Desktop\MINDSET PRESENTATION FOR TEACHERS\growth mindset okul panosu\4ingilizce türkç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906" y="0"/>
            <a:ext cx="8761583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Hippocampu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267494"/>
            <a:ext cx="7231005" cy="4488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MINDSET PRESENTATION FOR TEACHERS\growth mindset okul panosu\5TÜRKÇES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61256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492"/>
            <a:ext cx="8352928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01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4" y="425054"/>
            <a:ext cx="7648575" cy="429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4" y="425054"/>
            <a:ext cx="7648575" cy="429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4" y="425054"/>
            <a:ext cx="7648575" cy="429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4" y="425054"/>
            <a:ext cx="7648575" cy="429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4" y="425054"/>
            <a:ext cx="7648575" cy="429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825" y="3175"/>
            <a:ext cx="6862763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ÇABA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43558"/>
            <a:ext cx="8363272" cy="3960440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Sabit düşünce </a:t>
            </a:r>
            <a:r>
              <a:rPr lang="tr-TR" sz="2400" dirty="0" smtClean="0"/>
              <a:t>yapısına sahip öğrenciler, çaba sarf etmeyi düşük zeka seviyesi göstergesi olarak görürler.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Çok çalışmak </a:t>
            </a:r>
            <a:r>
              <a:rPr lang="tr-TR" sz="2400" dirty="0" smtClean="0"/>
              <a:t>“anlamadım” ya da “ zeki değilim” anlamına gelir.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Çaba</a:t>
            </a:r>
            <a:r>
              <a:rPr lang="tr-TR" sz="2400" dirty="0" smtClean="0"/>
              <a:t> = yeteneksizlik 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Gelişmiş düşünce </a:t>
            </a:r>
            <a:r>
              <a:rPr lang="tr-TR" sz="2400" dirty="0" smtClean="0"/>
              <a:t>yapısına sahip öğrenciler, çaba sarf etmeyi başarının gerekli bir parçası olarak görürler.</a:t>
            </a:r>
          </a:p>
          <a:p>
            <a:r>
              <a:rPr lang="tr-TR" sz="2400" dirty="0" smtClean="0"/>
              <a:t>Başarısızlık yaşadıklarında </a:t>
            </a:r>
            <a:r>
              <a:rPr lang="tr-TR" sz="2400" dirty="0" smtClean="0">
                <a:solidFill>
                  <a:srgbClr val="002060"/>
                </a:solidFill>
              </a:rPr>
              <a:t>daha fazla çalışırlar.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Çaba </a:t>
            </a:r>
            <a:r>
              <a:rPr lang="tr-TR" sz="2400" dirty="0" smtClean="0"/>
              <a:t>= başarı</a:t>
            </a:r>
          </a:p>
          <a:p>
            <a:r>
              <a:rPr lang="tr-TR" sz="2400" dirty="0" smtClean="0"/>
              <a:t>Zorlukların üstesinden gelmek için </a:t>
            </a:r>
            <a:r>
              <a:rPr lang="tr-TR" sz="2400" dirty="0" smtClean="0">
                <a:solidFill>
                  <a:srgbClr val="002060"/>
                </a:solidFill>
              </a:rPr>
              <a:t>çaba </a:t>
            </a:r>
            <a:r>
              <a:rPr lang="tr-TR" sz="2400" dirty="0" err="1" smtClean="0">
                <a:solidFill>
                  <a:srgbClr val="002060"/>
                </a:solidFill>
              </a:rPr>
              <a:t>sarfederler</a:t>
            </a:r>
            <a:r>
              <a:rPr lang="tr-TR" sz="2400" dirty="0" smtClean="0">
                <a:solidFill>
                  <a:srgbClr val="002060"/>
                </a:solidFill>
              </a:rPr>
              <a:t>.</a:t>
            </a:r>
            <a:endParaRPr lang="tr-TR" sz="24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GELİŞMİŞ ZEKA STRETEJİLERİ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4176464"/>
          </a:xfrm>
        </p:spPr>
        <p:txBody>
          <a:bodyPr>
            <a:normAutofit/>
          </a:bodyPr>
          <a:lstStyle/>
          <a:p>
            <a:r>
              <a:rPr lang="tr-TR" sz="2400" dirty="0" smtClean="0"/>
              <a:t>Gelişmiş zeka tarzına sahip insanlar bir şeyler yapmak için yeni yollar denerler.</a:t>
            </a:r>
          </a:p>
          <a:p>
            <a:r>
              <a:rPr lang="tr-TR" sz="2400" dirty="0" smtClean="0"/>
              <a:t>Eğer bir yol-yöntem işe yaramazsa diğerlerini denerler.</a:t>
            </a:r>
          </a:p>
          <a:p>
            <a:r>
              <a:rPr lang="tr-TR" sz="2400" dirty="0" smtClean="0"/>
              <a:t>Problemleri çözmek için “at gözlüğünü çıkartmak gerekir” diye düşünürler ve problemleri bir şekilde çözebileceklerini bilirler.</a:t>
            </a:r>
          </a:p>
          <a:p>
            <a:r>
              <a:rPr lang="tr-TR" sz="2400" dirty="0" err="1" smtClean="0"/>
              <a:t>Carol</a:t>
            </a:r>
            <a:r>
              <a:rPr lang="tr-TR" sz="2400" dirty="0" smtClean="0"/>
              <a:t> DWECK, sabit zihinsel yapıya sahip öğrencilerin bir problem ile karşılaştıkları zaman yanlış stratejiyi kullanmaya devam ettiklerini keşfetti.</a:t>
            </a:r>
          </a:p>
          <a:p>
            <a:r>
              <a:rPr lang="tr-TR" sz="2400" dirty="0" smtClean="0"/>
              <a:t>Sonrasında problemden koptuklarını;</a:t>
            </a:r>
          </a:p>
          <a:p>
            <a:r>
              <a:rPr lang="tr-TR" sz="2400" dirty="0" smtClean="0"/>
              <a:t>Ve sonunda da pes ettiklerini.</a:t>
            </a:r>
          </a:p>
          <a:p>
            <a:endParaRPr lang="tr-TR" sz="2400" dirty="0" smtClean="0"/>
          </a:p>
          <a:p>
            <a:pPr>
              <a:buNone/>
            </a:pPr>
            <a:endParaRPr lang="tr-TR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SUNUMDAN KISA ÇIKARIMLAR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43558"/>
            <a:ext cx="8363272" cy="410445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tr-TR" sz="2400" dirty="0" smtClean="0">
                <a:solidFill>
                  <a:srgbClr val="FF0000"/>
                </a:solidFill>
              </a:rPr>
              <a:t>GELİŞİMSEL ZİHİNSEL YAPI</a:t>
            </a:r>
            <a:r>
              <a:rPr lang="tr-TR" sz="2400" dirty="0" smtClean="0"/>
              <a:t> öğretilebilir.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tr-TR" sz="2400" dirty="0" smtClean="0"/>
              <a:t>*Öğrenciler, beyinin tıpkı bir kas gibi geliştirilebilir olduğunu bilmeli. Daha zeki olabilirler.</a:t>
            </a:r>
          </a:p>
          <a:p>
            <a:pPr marL="514350" indent="-514350">
              <a:lnSpc>
                <a:spcPct val="120000"/>
              </a:lnSpc>
            </a:pPr>
            <a:r>
              <a:rPr lang="tr-TR" sz="2400" dirty="0" smtClean="0">
                <a:solidFill>
                  <a:srgbClr val="FF0000"/>
                </a:solidFill>
              </a:rPr>
              <a:t>YETENEKLİLİK GELİŞTİRİLEBİLİR.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tr-TR" sz="2400" dirty="0" smtClean="0"/>
              <a:t>*Öğrenciler yeteneklerin geliştirilebildiği durumlara maruz kalmalılar.</a:t>
            </a:r>
          </a:p>
          <a:p>
            <a:pPr marL="514350" indent="-514350">
              <a:lnSpc>
                <a:spcPct val="120000"/>
              </a:lnSpc>
            </a:pPr>
            <a:r>
              <a:rPr lang="tr-TR" sz="2400" dirty="0" smtClean="0">
                <a:solidFill>
                  <a:srgbClr val="FF0000"/>
                </a:solidFill>
              </a:rPr>
              <a:t>DERSLER ÇABA ve MÜCADELE GEREKTİRMELİ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tr-TR" sz="2400" dirty="0" smtClean="0"/>
              <a:t>*Başarı gösterenler istekli bir şekilde çaba sarf ederler ve zayıflıklarını sistematik olarak irdelerler. Kendilerini “konfor alanı” denilen, insanların sabit bir performans seviyesi sergiledikleri , düşük endişe yaşadıkları bölgenin ötesine götürürler. </a:t>
            </a:r>
          </a:p>
          <a:p>
            <a:pPr marL="514350" indent="-514350"/>
            <a:endParaRPr lang="tr-TR" sz="2400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tr-TR" sz="2400" dirty="0" smtClean="0"/>
              <a:t> 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43557"/>
          </a:xfrm>
        </p:spPr>
        <p:txBody>
          <a:bodyPr>
            <a:normAutofit fontScale="90000"/>
          </a:bodyPr>
          <a:lstStyle/>
          <a:p>
            <a:r>
              <a:rPr lang="tr-TR" sz="3100" b="1" dirty="0" smtClean="0"/>
              <a:t/>
            </a:r>
            <a:br>
              <a:rPr lang="tr-TR" sz="3100" b="1" dirty="0" smtClean="0"/>
            </a:br>
            <a:r>
              <a:rPr lang="tr-TR" sz="2700" b="1" dirty="0" smtClean="0"/>
              <a:t>GELİŞİMSEL ZİHİNSEL YAPI İFADELERİ</a:t>
            </a:r>
            <a:r>
              <a:rPr lang="tr-TR" sz="2700" dirty="0" smtClean="0"/>
              <a:t/>
            </a:r>
            <a:br>
              <a:rPr lang="tr-TR" sz="2700" dirty="0" smtClean="0"/>
            </a:br>
            <a:r>
              <a:rPr lang="tr-TR" sz="2700" b="1" dirty="0" smtClean="0">
                <a:solidFill>
                  <a:srgbClr val="FF0000"/>
                </a:solidFill>
              </a:rPr>
              <a:t>KENDİ KENDİME NE SÖYLEYEBİLİRİM?</a:t>
            </a:r>
            <a:r>
              <a:rPr lang="tr-TR" sz="2700" dirty="0" smtClean="0">
                <a:solidFill>
                  <a:srgbClr val="FF0000"/>
                </a:solidFill>
              </a:rPr>
              <a:t/>
            </a:r>
            <a:br>
              <a:rPr lang="tr-TR" sz="2700" dirty="0" smtClean="0">
                <a:solidFill>
                  <a:srgbClr val="FF0000"/>
                </a:solidFill>
              </a:rPr>
            </a:br>
            <a:endParaRPr lang="tr-TR" sz="27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43558"/>
            <a:ext cx="8291264" cy="42999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1800" dirty="0" smtClean="0"/>
              <a:t>1. </a:t>
            </a:r>
            <a:r>
              <a:rPr lang="tr-TR" sz="1800" dirty="0" smtClean="0">
                <a:solidFill>
                  <a:srgbClr val="FF0000"/>
                </a:solidFill>
              </a:rPr>
              <a:t>Bu konuda iyi değilim</a:t>
            </a:r>
            <a:r>
              <a:rPr lang="tr-TR" sz="1800" dirty="0" smtClean="0"/>
              <a:t>………………………………………… Bunu henüz yapamıyorum.</a:t>
            </a:r>
          </a:p>
          <a:p>
            <a:pPr>
              <a:buNone/>
            </a:pPr>
            <a:r>
              <a:rPr lang="tr-TR" sz="1800" dirty="0" smtClean="0"/>
              <a:t>2. </a:t>
            </a:r>
            <a:r>
              <a:rPr lang="tr-TR" sz="1800" dirty="0" smtClean="0">
                <a:solidFill>
                  <a:srgbClr val="FF0000"/>
                </a:solidFill>
              </a:rPr>
              <a:t>Pes ettim </a:t>
            </a:r>
            <a:r>
              <a:rPr lang="tr-TR" sz="1800" dirty="0" smtClean="0"/>
              <a:t>………….…………………… Öğrendiğim stratejilerin bazılarını kullanacağım.</a:t>
            </a:r>
          </a:p>
          <a:p>
            <a:pPr>
              <a:buNone/>
            </a:pPr>
            <a:r>
              <a:rPr lang="tr-TR" sz="1800" dirty="0" smtClean="0"/>
              <a:t>3. </a:t>
            </a:r>
            <a:r>
              <a:rPr lang="tr-TR" sz="1800" dirty="0" smtClean="0">
                <a:solidFill>
                  <a:srgbClr val="FF0000"/>
                </a:solidFill>
              </a:rPr>
              <a:t>Bence yeteri kadar iyi</a:t>
            </a:r>
            <a:r>
              <a:rPr lang="tr-TR" sz="1800" dirty="0" smtClean="0"/>
              <a:t>…………………………….Yapabileceğimin en iyisi bu mu?</a:t>
            </a:r>
          </a:p>
          <a:p>
            <a:pPr>
              <a:buNone/>
            </a:pPr>
            <a:r>
              <a:rPr lang="tr-TR" sz="1800" dirty="0" smtClean="0"/>
              <a:t>4.</a:t>
            </a:r>
            <a:r>
              <a:rPr lang="tr-TR" sz="1800" dirty="0" smtClean="0">
                <a:solidFill>
                  <a:srgbClr val="FF0000"/>
                </a:solidFill>
              </a:rPr>
              <a:t>Bir hata yaptım</a:t>
            </a:r>
            <a:r>
              <a:rPr lang="tr-TR" sz="1800" dirty="0" smtClean="0"/>
              <a:t>………….………………………………Bu benim öğrenmemde ilk girişimimdi.</a:t>
            </a:r>
          </a:p>
          <a:p>
            <a:pPr>
              <a:buNone/>
            </a:pPr>
            <a:r>
              <a:rPr lang="tr-TR" sz="1800" dirty="0" smtClean="0"/>
              <a:t>5.</a:t>
            </a:r>
            <a:r>
              <a:rPr lang="tr-TR" sz="1800" dirty="0" smtClean="0">
                <a:solidFill>
                  <a:srgbClr val="FF0000"/>
                </a:solidFill>
              </a:rPr>
              <a:t>Bu çok zor</a:t>
            </a:r>
            <a:r>
              <a:rPr lang="tr-TR" sz="1800" dirty="0" smtClean="0"/>
              <a:t>…………..……………… Eğer bir şey zor geliyorsa bu öğreniyorum demektir.</a:t>
            </a:r>
          </a:p>
          <a:p>
            <a:pPr>
              <a:buNone/>
            </a:pPr>
            <a:r>
              <a:rPr lang="tr-TR" sz="1800" dirty="0" smtClean="0"/>
              <a:t>6.</a:t>
            </a:r>
            <a:r>
              <a:rPr lang="tr-TR" sz="1800" dirty="0" smtClean="0">
                <a:solidFill>
                  <a:srgbClr val="FF0000"/>
                </a:solidFill>
              </a:rPr>
              <a:t>Matematikte gerçekten iyiyim</a:t>
            </a:r>
            <a:r>
              <a:rPr lang="tr-TR" sz="1800" dirty="0" smtClean="0"/>
              <a:t>…………………………Çalıştığım için bunu anlayabiliyorum.</a:t>
            </a:r>
          </a:p>
          <a:p>
            <a:pPr>
              <a:buNone/>
            </a:pPr>
            <a:r>
              <a:rPr lang="tr-TR" sz="1800" dirty="0" smtClean="0"/>
              <a:t>7.</a:t>
            </a:r>
            <a:r>
              <a:rPr lang="tr-TR" sz="1800" dirty="0" smtClean="0">
                <a:solidFill>
                  <a:srgbClr val="FF0000"/>
                </a:solidFill>
              </a:rPr>
              <a:t>Asla onlar kadar zeki olamam</a:t>
            </a:r>
            <a:r>
              <a:rPr lang="tr-TR" sz="1800" dirty="0" smtClean="0"/>
              <a:t>……………………….…………..Nasıl başardıklarını keşfedeceğim.</a:t>
            </a:r>
          </a:p>
          <a:p>
            <a:pPr>
              <a:buNone/>
            </a:pPr>
            <a:r>
              <a:rPr lang="tr-TR" sz="1800" dirty="0" smtClean="0"/>
              <a:t>8.</a:t>
            </a:r>
            <a:r>
              <a:rPr lang="tr-TR" sz="1800" dirty="0" smtClean="0">
                <a:solidFill>
                  <a:srgbClr val="FF0000"/>
                </a:solidFill>
              </a:rPr>
              <a:t>Bunu yapamam</a:t>
            </a:r>
            <a:r>
              <a:rPr lang="tr-TR" sz="1800" dirty="0" smtClean="0"/>
              <a:t>……………Bu konuyu iyice öğrenmem hem zaman hem de  çaba gerektiriyor.</a:t>
            </a:r>
          </a:p>
          <a:p>
            <a:pPr>
              <a:buNone/>
            </a:pPr>
            <a:r>
              <a:rPr lang="tr-TR" sz="1800" dirty="0" smtClean="0"/>
              <a:t>9.</a:t>
            </a:r>
            <a:r>
              <a:rPr lang="tr-TR" sz="1800" dirty="0" smtClean="0">
                <a:solidFill>
                  <a:srgbClr val="FF0000"/>
                </a:solidFill>
              </a:rPr>
              <a:t>Daha iyisini yapamam</a:t>
            </a:r>
            <a:r>
              <a:rPr lang="tr-TR" sz="1800" dirty="0" smtClean="0"/>
              <a:t>……………………….Her zaman ilerleme kaydedilebilir.</a:t>
            </a:r>
          </a:p>
          <a:p>
            <a:pPr>
              <a:buNone/>
            </a:pPr>
            <a:r>
              <a:rPr lang="tr-TR" sz="1800" dirty="0" smtClean="0"/>
              <a:t>10.</a:t>
            </a:r>
            <a:r>
              <a:rPr lang="tr-TR" sz="1800" dirty="0" smtClean="0">
                <a:solidFill>
                  <a:srgbClr val="FF0000"/>
                </a:solidFill>
              </a:rPr>
              <a:t>Onlar bunu yapamaz</a:t>
            </a:r>
            <a:r>
              <a:rPr lang="tr-TR" sz="1800" dirty="0" smtClean="0"/>
              <a:t>…………………….Bunu anlamaları için onlara nasıl yardımcı olabilirim.</a:t>
            </a:r>
          </a:p>
          <a:p>
            <a:pPr>
              <a:buNone/>
            </a:pPr>
            <a:endParaRPr lang="tr-T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DÜŞÜNCE YAPISI NEDİR?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 </a:t>
            </a:r>
          </a:p>
          <a:p>
            <a:r>
              <a:rPr lang="tr-TR" dirty="0" smtClean="0"/>
              <a:t>Düşünce yapısı, karşılaştığımız durumları nasıl algılayacağımıza ve bu durumlara nasıl karşılık vereceğimize karar veren zihinsel bir yaklaşımdır.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 nedimtaktak.c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tr-TR" sz="4400" dirty="0" smtClean="0"/>
          </a:p>
          <a:p>
            <a:pPr algn="ctr">
              <a:buNone/>
            </a:pPr>
            <a:endParaRPr lang="tr-TR" sz="4400" dirty="0" smtClean="0"/>
          </a:p>
          <a:p>
            <a:pPr algn="ctr">
              <a:buNone/>
            </a:pPr>
            <a:r>
              <a:rPr lang="tr-TR" sz="5200" dirty="0" smtClean="0">
                <a:solidFill>
                  <a:srgbClr val="FF3399"/>
                </a:solidFill>
              </a:rPr>
              <a:t>Dinlediğiniz için teşekkürler.</a:t>
            </a:r>
          </a:p>
          <a:p>
            <a:pPr algn="ctr">
              <a:buNone/>
            </a:pPr>
            <a:endParaRPr lang="tr-TR" sz="4400" dirty="0" smtClean="0"/>
          </a:p>
          <a:p>
            <a:pPr algn="ctr">
              <a:buNone/>
            </a:pPr>
            <a:r>
              <a:rPr lang="tr-TR" sz="4400" dirty="0" smtClean="0"/>
              <a:t>                               </a:t>
            </a:r>
          </a:p>
          <a:p>
            <a:pPr algn="ctr"/>
            <a:endParaRPr lang="tr-TR" sz="4400" dirty="0" smtClean="0"/>
          </a:p>
          <a:p>
            <a:pPr algn="ctr"/>
            <a:endParaRPr lang="tr-T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05978"/>
            <a:ext cx="8219256" cy="123164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Gelişimsel Düşünce Yapısı</a:t>
            </a:r>
            <a:br>
              <a:rPr lang="tr-TR" dirty="0" smtClean="0"/>
            </a:br>
            <a:r>
              <a:rPr lang="tr-TR" dirty="0" smtClean="0"/>
              <a:t>vs</a:t>
            </a:r>
            <a:br>
              <a:rPr lang="tr-TR" dirty="0" smtClean="0"/>
            </a:br>
            <a:r>
              <a:rPr lang="tr-TR" dirty="0" smtClean="0"/>
              <a:t>Sabit Düşünce Yapısı</a:t>
            </a:r>
            <a:endParaRPr lang="tr-TR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24925"/>
            <a:ext cx="6984776" cy="3251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504"/>
            <a:ext cx="8352928" cy="484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1190"/>
            <a:ext cx="8352928" cy="467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eadshot_dwec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5" y="0"/>
            <a:ext cx="1440173" cy="1350150"/>
          </a:xfrm>
          <a:prstGeom prst="rect">
            <a:avLst/>
          </a:prstGeom>
        </p:spPr>
      </p:pic>
      <p:sp>
        <p:nvSpPr>
          <p:cNvPr id="7" name="6 Dikdörtgen"/>
          <p:cNvSpPr/>
          <p:nvPr/>
        </p:nvSpPr>
        <p:spPr>
          <a:xfrm>
            <a:off x="611560" y="3705877"/>
            <a:ext cx="6246440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</a:pPr>
            <a:endParaRPr lang="tr-TR" dirty="0" smtClean="0">
              <a:solidFill>
                <a:srgbClr val="CC0000"/>
              </a:solidFill>
              <a:latin typeface="Avenir Book"/>
              <a:ea typeface="ＭＳ Ｐゴシック" charset="0"/>
              <a:cs typeface="Avenir Book"/>
              <a:sym typeface="Gill Sans Light" charset="0"/>
            </a:endParaRPr>
          </a:p>
          <a:p>
            <a:pPr>
              <a:spcBef>
                <a:spcPts val="720"/>
              </a:spcBef>
            </a:pPr>
            <a:r>
              <a:rPr lang="tr-TR" dirty="0" smtClean="0">
                <a:solidFill>
                  <a:schemeClr val="bg1"/>
                </a:solidFill>
                <a:latin typeface="Avenir Book"/>
                <a:ea typeface="ＭＳ Ｐゴシック" charset="0"/>
                <a:cs typeface="Avenir Book"/>
                <a:sym typeface="Gill Sans Light" charset="0"/>
              </a:rPr>
              <a:t>Sabit zihniyet</a:t>
            </a:r>
            <a:endParaRPr lang="en-US" dirty="0" smtClean="0">
              <a:solidFill>
                <a:schemeClr val="bg1"/>
              </a:solidFill>
              <a:latin typeface="Avenir Book"/>
              <a:ea typeface="ＭＳ Ｐゴシック" charset="0"/>
              <a:cs typeface="Avenir Book"/>
              <a:sym typeface="Gill Sans Light" charset="0"/>
            </a:endParaRPr>
          </a:p>
          <a:p>
            <a:pPr>
              <a:spcBef>
                <a:spcPts val="800"/>
              </a:spcBef>
            </a:pPr>
            <a:r>
              <a:rPr lang="tr-TR" dirty="0" smtClean="0">
                <a:solidFill>
                  <a:schemeClr val="bg1"/>
                </a:solidFill>
                <a:latin typeface="Avenir Book"/>
                <a:cs typeface="Avenir Book"/>
                <a:sym typeface="Gill Sans Light" charset="0"/>
              </a:rPr>
              <a:t>Zeka sabit bir özelliktir</a:t>
            </a:r>
            <a:r>
              <a:rPr lang="en-US" dirty="0" smtClean="0">
                <a:solidFill>
                  <a:schemeClr val="bg1"/>
                </a:solidFill>
                <a:latin typeface="Avenir Book"/>
                <a:cs typeface="Avenir Book"/>
                <a:sym typeface="Gill Sans Light" charset="0"/>
              </a:rPr>
              <a:t>. </a:t>
            </a:r>
            <a:r>
              <a:rPr lang="tr-TR" dirty="0" smtClean="0">
                <a:solidFill>
                  <a:schemeClr val="bg1"/>
                </a:solidFill>
                <a:latin typeface="Avenir Book"/>
                <a:cs typeface="Avenir Book"/>
                <a:sym typeface="Gill Sans Light" charset="0"/>
              </a:rPr>
              <a:t>Değiştiremezsin.</a:t>
            </a:r>
            <a:endParaRPr lang="en-US" dirty="0">
              <a:solidFill>
                <a:schemeClr val="bg1"/>
              </a:solidFill>
              <a:latin typeface="Avenir Book"/>
              <a:cs typeface="Avenir Book"/>
              <a:sym typeface="Gill Sans Light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5220072" y="3921901"/>
            <a:ext cx="392392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</a:pPr>
            <a:r>
              <a:rPr lang="tr-TR" dirty="0" smtClean="0">
                <a:solidFill>
                  <a:schemeClr val="bg1"/>
                </a:solidFill>
                <a:latin typeface="Avenir Book"/>
                <a:cs typeface="Avenir Book"/>
                <a:sym typeface="Gill Sans Light" charset="0"/>
              </a:rPr>
              <a:t>Gelişmiş zihniyet</a:t>
            </a:r>
            <a:r>
              <a:rPr lang="en-US" dirty="0" smtClean="0">
                <a:solidFill>
                  <a:schemeClr val="bg1"/>
                </a:solidFill>
                <a:latin typeface="Avenir Book"/>
                <a:cs typeface="Avenir Book"/>
                <a:sym typeface="Gill Sans Light" charset="0"/>
              </a:rPr>
              <a:t> </a:t>
            </a:r>
          </a:p>
          <a:p>
            <a:pPr defTabSz="411480">
              <a:spcBef>
                <a:spcPct val="20000"/>
              </a:spcBef>
            </a:pPr>
            <a:r>
              <a:rPr lang="tr-TR" dirty="0" smtClean="0">
                <a:solidFill>
                  <a:schemeClr val="bg1"/>
                </a:solidFill>
                <a:latin typeface="Avenir Book"/>
                <a:cs typeface="Avenir Book"/>
              </a:rPr>
              <a:t>Çabalayarak zekanı geliştirebilirsin.</a:t>
            </a:r>
            <a:r>
              <a:rPr lang="en-US" dirty="0" smtClean="0">
                <a:solidFill>
                  <a:prstClr val="black"/>
                </a:solidFill>
                <a:latin typeface="Avenir Book"/>
                <a:cs typeface="Avenir Book"/>
              </a:rPr>
              <a:t>.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11510"/>
            <a:ext cx="7920880" cy="437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GEÇMİŞTEKİ TEORİ:</a:t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Belirli bir zekâ kapasitesi ile doğarız.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Bu teoriye göre, ne kadar öğrendiğimiz ya da ne kadar çok çalıştığımız önemli değildir. Zekâmız her zaman aynı kalacaktır.</a:t>
            </a:r>
            <a:br>
              <a:rPr lang="tr-TR" dirty="0" smtClean="0"/>
            </a:br>
            <a:r>
              <a:rPr lang="tr-TR" dirty="0" smtClean="0"/>
              <a:t> </a:t>
            </a:r>
            <a:br>
              <a:rPr lang="tr-TR" dirty="0" smtClean="0"/>
            </a:br>
            <a:r>
              <a:rPr lang="tr-TR" dirty="0" smtClean="0"/>
              <a:t> 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 </a:t>
            </a:r>
            <a:br>
              <a:rPr lang="tr-TR" dirty="0" smtClean="0"/>
            </a:br>
            <a:r>
              <a:rPr lang="tr-TR" dirty="0" smtClean="0"/>
              <a:t> </a:t>
            </a:r>
            <a:br>
              <a:rPr lang="tr-TR" dirty="0" smtClean="0"/>
            </a:br>
            <a:r>
              <a:rPr lang="tr-TR" dirty="0" smtClean="0"/>
              <a:t> 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915566"/>
            <a:ext cx="8676456" cy="4227934"/>
          </a:xfrm>
        </p:spPr>
        <p:txBody>
          <a:bodyPr/>
          <a:lstStyle/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260" y="85339"/>
            <a:ext cx="8383212" cy="491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384</Words>
  <Application>Microsoft Office PowerPoint</Application>
  <PresentationFormat>Ekran Gösterisi (16:9)</PresentationFormat>
  <Paragraphs>59</Paragraphs>
  <Slides>31</Slides>
  <Notes>2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Ofis Teması</vt:lpstr>
      <vt:lpstr>Slayt 1</vt:lpstr>
      <vt:lpstr>Slayt 2</vt:lpstr>
      <vt:lpstr> DÜŞÜNCE YAPISI NEDİR? </vt:lpstr>
      <vt:lpstr>Gelişimsel Düşünce Yapısı vs Sabit Düşünce Yapısı</vt:lpstr>
      <vt:lpstr>Slayt 5</vt:lpstr>
      <vt:lpstr>Slayt 6</vt:lpstr>
      <vt:lpstr>1</vt:lpstr>
      <vt:lpstr>              GEÇMİŞTEKİ TEORİ:   Belirli bir zekâ kapasitesi ile doğarız. Bu teoriye göre, ne kadar öğrendiğimiz ya da ne kadar çok çalıştığımız önemli değildir. Zekâmız her zaman aynı kalacaktır.            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ÇABA</vt:lpstr>
      <vt:lpstr>GELİŞMİŞ ZEKA STRETEJİLERİ</vt:lpstr>
      <vt:lpstr>SUNUMDAN KISA ÇIKARIMLAR</vt:lpstr>
      <vt:lpstr> GELİŞİMSEL ZİHİNSEL YAPI İFADELERİ KENDİ KENDİME NE SÖYLEYEBİLİRİM? </vt:lpstr>
      <vt:lpstr>Slayt 30</vt:lpstr>
      <vt:lpstr>Slayt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Admin</dc:creator>
  <cp:lastModifiedBy>Admin</cp:lastModifiedBy>
  <cp:revision>67</cp:revision>
  <dcterms:created xsi:type="dcterms:W3CDTF">2019-11-13T13:05:06Z</dcterms:created>
  <dcterms:modified xsi:type="dcterms:W3CDTF">2019-11-25T08:24:16Z</dcterms:modified>
</cp:coreProperties>
</file>