
<file path=[Content_Types].xml><?xml version="1.0" encoding="utf-8"?>
<Types xmlns="http://schemas.openxmlformats.org/package/2006/content-types">
  <Default Extension="png" ContentType="image/png"/>
  <Default Extension="mp3" ContentType="audio/mpeg"/>
  <Default Extension="wma" ContentType="audio/x-ms-wma"/>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38"/>
  </p:notesMasterIdLst>
  <p:sldIdLst>
    <p:sldId id="256" r:id="rId2"/>
    <p:sldId id="257" r:id="rId3"/>
    <p:sldId id="298" r:id="rId4"/>
    <p:sldId id="258" r:id="rId5"/>
    <p:sldId id="259" r:id="rId6"/>
    <p:sldId id="261" r:id="rId7"/>
    <p:sldId id="299" r:id="rId8"/>
    <p:sldId id="260" r:id="rId9"/>
    <p:sldId id="300" r:id="rId10"/>
    <p:sldId id="278" r:id="rId11"/>
    <p:sldId id="301" r:id="rId12"/>
    <p:sldId id="263" r:id="rId13"/>
    <p:sldId id="281" r:id="rId14"/>
    <p:sldId id="282" r:id="rId15"/>
    <p:sldId id="303" r:id="rId16"/>
    <p:sldId id="283" r:id="rId17"/>
    <p:sldId id="302" r:id="rId18"/>
    <p:sldId id="266" r:id="rId19"/>
    <p:sldId id="285" r:id="rId20"/>
    <p:sldId id="284" r:id="rId21"/>
    <p:sldId id="267" r:id="rId22"/>
    <p:sldId id="286" r:id="rId23"/>
    <p:sldId id="268" r:id="rId24"/>
    <p:sldId id="269" r:id="rId25"/>
    <p:sldId id="288" r:id="rId26"/>
    <p:sldId id="287" r:id="rId27"/>
    <p:sldId id="271" r:id="rId28"/>
    <p:sldId id="290" r:id="rId29"/>
    <p:sldId id="295" r:id="rId30"/>
    <p:sldId id="296" r:id="rId31"/>
    <p:sldId id="292" r:id="rId32"/>
    <p:sldId id="291" r:id="rId33"/>
    <p:sldId id="274" r:id="rId34"/>
    <p:sldId id="294" r:id="rId35"/>
    <p:sldId id="293" r:id="rId36"/>
    <p:sldId id="297" r:id="rId37"/>
  </p:sldIdLst>
  <p:sldSz cx="12192000" cy="6858000"/>
  <p:notesSz cx="6858000" cy="9144000"/>
  <p:embeddedFontLst>
    <p:embeddedFont>
      <p:font typeface="Sofia Pro Light" panose="020B0604020202020204" charset="0"/>
      <p:regular r:id="rId39"/>
    </p:embeddedFont>
    <p:embeddedFont>
      <p:font typeface="Bubblegum Sans" panose="02000506000000020004" charset="0"/>
      <p:regular r:id="rId40"/>
    </p:embeddedFont>
    <p:embeddedFont>
      <p:font typeface="Calibri Light" panose="020F0302020204030204" pitchFamily="34" charset="0"/>
      <p:regular r:id="rId41"/>
      <p:italic r:id="rId42"/>
    </p:embeddedFont>
    <p:embeddedFont>
      <p:font typeface="Quicksand" panose="020B0604020202020204" charset="0"/>
      <p:regular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663300"/>
    <a:srgbClr val="3B3838"/>
    <a:srgbClr val="767171"/>
    <a:srgbClr val="70004D"/>
    <a:srgbClr val="FF19FF"/>
    <a:srgbClr val="41719C"/>
    <a:srgbClr val="FFCCFF"/>
    <a:srgbClr val="FFA6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7020" autoAdjust="0"/>
  </p:normalViewPr>
  <p:slideViewPr>
    <p:cSldViewPr snapToGrid="0">
      <p:cViewPr varScale="1">
        <p:scale>
          <a:sx n="69" d="100"/>
          <a:sy n="69" d="100"/>
        </p:scale>
        <p:origin x="13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97269-1CAB-4A85-9CBD-599E1B8E4190}" type="datetimeFigureOut">
              <a:rPr lang="en-US" smtClean="0"/>
              <a:t>9/22/2017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3F417-CE80-4302-87E2-D717C714231C}" type="slidenum">
              <a:rPr lang="en-US" smtClean="0"/>
              <a:t>‹nr.›</a:t>
            </a:fld>
            <a:endParaRPr lang="en-US"/>
          </a:p>
        </p:txBody>
      </p:sp>
    </p:spTree>
    <p:extLst>
      <p:ext uri="{BB962C8B-B14F-4D97-AF65-F5344CB8AC3E}">
        <p14:creationId xmlns:p14="http://schemas.microsoft.com/office/powerpoint/2010/main" val="143989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eacherspayteachers.com/Store/Eve-Coat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baseline="0"/>
              <a:t>Do </a:t>
            </a:r>
            <a:r>
              <a:rPr lang="en-US" b="1" baseline="0" dirty="0"/>
              <a:t>not use slideshow without purchasing a license </a:t>
            </a:r>
            <a:r>
              <a:rPr lang="en-US" baseline="0" dirty="0"/>
              <a:t>from </a:t>
            </a:r>
            <a:r>
              <a:rPr lang="en-US" dirty="0">
                <a:solidFill>
                  <a:srgbClr val="6D6D6D"/>
                </a:solidFill>
                <a:latin typeface="Sofia Pro Light" panose="020B0000000000000000" pitchFamily="34" charset="0"/>
                <a:hlinkClick r:id="rId3"/>
              </a:rPr>
              <a:t>http://www.teacherspayteachers.com/Store/Eve-Coates</a:t>
            </a:r>
            <a:r>
              <a:rPr lang="en-US" dirty="0">
                <a:solidFill>
                  <a:srgbClr val="6D6D6D"/>
                </a:solidFill>
                <a:latin typeface="Sofia Pro Light" panose="020B0000000000000000" pitchFamily="34" charset="0"/>
              </a:rPr>
              <a:t>.</a:t>
            </a:r>
            <a:r>
              <a:rPr lang="en-US" dirty="0"/>
              <a:t> If you wish to share with coworkers, additiona</a:t>
            </a:r>
            <a:r>
              <a:rPr lang="en-US" baseline="0" dirty="0"/>
              <a:t>l licenses can be purchased at a discounted rate.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b="1" baseline="0" dirty="0"/>
              <a:t> to Buyers: </a:t>
            </a:r>
            <a:r>
              <a:rPr lang="en-US" baseline="0" dirty="0"/>
              <a:t>The slides will appear to have overlapping text due to the animations, but when played as a slideshow will look normal. I recommend viewing the slideshow before presenting it to the students to become familiar with the way the buttons and slides are formatted.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7A7A7A"/>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7A7A7A"/>
                </a:solidFill>
              </a:rPr>
              <a:t>© 2014 Eve Coates. All rights reserved. Purchase of this unit entitles the purchaser the right to use the product for personal classroom use only. Sharing or duplication for colleagues, schools, school systems, websites, or for commercial purposes is strictly forbidden without written permission from the publisher.</a:t>
            </a:r>
            <a:endParaRPr lang="en-US" sz="1200" dirty="0">
              <a:solidFill>
                <a:srgbClr val="7A7A7A"/>
              </a:solidFill>
            </a:endParaRP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93F3F417-CE80-4302-87E2-D717C714231C}" type="slidenum">
              <a:rPr lang="en-US" smtClean="0"/>
              <a:t>1</a:t>
            </a:fld>
            <a:endParaRPr lang="en-US"/>
          </a:p>
        </p:txBody>
      </p:sp>
    </p:spTree>
    <p:extLst>
      <p:ext uri="{BB962C8B-B14F-4D97-AF65-F5344CB8AC3E}">
        <p14:creationId xmlns:p14="http://schemas.microsoft.com/office/powerpoint/2010/main" val="105010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3F3F417-CE80-4302-87E2-D717C714231C}" type="slidenum">
              <a:rPr lang="en-US" smtClean="0"/>
              <a:t>36</a:t>
            </a:fld>
            <a:endParaRPr lang="en-US"/>
          </a:p>
        </p:txBody>
      </p:sp>
    </p:spTree>
    <p:extLst>
      <p:ext uri="{BB962C8B-B14F-4D97-AF65-F5344CB8AC3E}">
        <p14:creationId xmlns:p14="http://schemas.microsoft.com/office/powerpoint/2010/main" val="364528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C5D471-C34E-490D-8FF1-03781ECE74B5}"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241330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5D471-C34E-490D-8FF1-03781ECE74B5}"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423437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5D471-C34E-490D-8FF1-03781ECE74B5}"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235283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C5D471-C34E-490D-8FF1-03781ECE74B5}"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162577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C5D471-C34E-490D-8FF1-03781ECE74B5}"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398579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C5D471-C34E-490D-8FF1-03781ECE74B5}"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328123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C5D471-C34E-490D-8FF1-03781ECE74B5}"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408432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C5D471-C34E-490D-8FF1-03781ECE74B5}"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1618800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C5D471-C34E-490D-8FF1-03781ECE74B5}"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32751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C5D471-C34E-490D-8FF1-03781ECE74B5}"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94740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C5D471-C34E-490D-8FF1-03781ECE74B5}"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BF232-F3D7-4C9C-8CE6-68ED72B88D51}" type="slidenum">
              <a:rPr lang="en-US" smtClean="0"/>
              <a:t>‹nr.›</a:t>
            </a:fld>
            <a:endParaRPr lang="en-US"/>
          </a:p>
        </p:txBody>
      </p:sp>
    </p:spTree>
    <p:extLst>
      <p:ext uri="{BB962C8B-B14F-4D97-AF65-F5344CB8AC3E}">
        <p14:creationId xmlns:p14="http://schemas.microsoft.com/office/powerpoint/2010/main" val="135411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5D471-C34E-490D-8FF1-03781ECE74B5}" type="datetimeFigureOut">
              <a:rPr lang="en-US" smtClean="0"/>
              <a:t>9/22/2017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BF232-F3D7-4C9C-8CE6-68ED72B88D51}" type="slidenum">
              <a:rPr lang="en-US" smtClean="0"/>
              <a:t>‹nr.›</a:t>
            </a:fld>
            <a:endParaRPr lang="en-US"/>
          </a:p>
        </p:txBody>
      </p:sp>
    </p:spTree>
    <p:extLst>
      <p:ext uri="{BB962C8B-B14F-4D97-AF65-F5344CB8AC3E}">
        <p14:creationId xmlns:p14="http://schemas.microsoft.com/office/powerpoint/2010/main" val="1402998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2.wma"/><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2.wma"/><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audio" Target="../media/media2.wma"/><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image" Target="../media/image22.png"/><Relationship Id="rId4" Type="http://schemas.openxmlformats.org/officeDocument/2006/relationships/audio" Target="../media/media2.wma"/><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microsoft.com/office/2007/relationships/media" Target="../media/media2.wma"/><Relationship Id="rId7" Type="http://schemas.openxmlformats.org/officeDocument/2006/relationships/image" Target="../media/image4.png"/><Relationship Id="rId12" Type="http://schemas.openxmlformats.org/officeDocument/2006/relationships/image" Target="../media/image28.png"/><Relationship Id="rId17" Type="http://schemas.openxmlformats.org/officeDocument/2006/relationships/image" Target="../media/image32.png"/><Relationship Id="rId2" Type="http://schemas.openxmlformats.org/officeDocument/2006/relationships/audio" Target="../media/media3.wma"/><Relationship Id="rId16" Type="http://schemas.openxmlformats.org/officeDocument/2006/relationships/image" Target="../media/image20.png"/><Relationship Id="rId1" Type="http://schemas.microsoft.com/office/2007/relationships/media" Target="../media/media3.wma"/><Relationship Id="rId6" Type="http://schemas.openxmlformats.org/officeDocument/2006/relationships/image" Target="../media/image2.png"/><Relationship Id="rId11" Type="http://schemas.openxmlformats.org/officeDocument/2006/relationships/image" Target="../media/image27.png"/><Relationship Id="rId5" Type="http://schemas.openxmlformats.org/officeDocument/2006/relationships/slideLayout" Target="../slideLayouts/slideLayout7.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audio" Target="../media/media2.wma"/><Relationship Id="rId9" Type="http://schemas.openxmlformats.org/officeDocument/2006/relationships/image" Target="../media/image25.png"/><Relationship Id="rId14"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2.wma"/><Relationship Id="rId9" Type="http://schemas.openxmlformats.org/officeDocument/2006/relationships/image" Target="../media/image20.png"/></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2.wma"/><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2.wma"/><Relationship Id="rId7" Type="http://schemas.openxmlformats.org/officeDocument/2006/relationships/image" Target="../media/image4.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slideLayout" Target="../slideLayouts/slideLayout7.xml"/><Relationship Id="rId4" Type="http://schemas.openxmlformats.org/officeDocument/2006/relationships/audio" Target="../media/media2.wma"/><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teacherspayteachers.com/Product/Growth-Mindset-Expansion-Pack-GROWING-BUNDLE-2513384" TargetMode="External"/><Relationship Id="rId5" Type="http://schemas.openxmlformats.org/officeDocument/2006/relationships/image" Target="../media/image33.png"/><Relationship Id="rId4" Type="http://schemas.openxmlformats.org/officeDocument/2006/relationships/hyperlink" Target="http://www.teacherspayteachers.com/Store/Eve-Coates"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Cloud 15"/>
          <p:cNvSpPr/>
          <p:nvPr/>
        </p:nvSpPr>
        <p:spPr>
          <a:xfrm rot="341897">
            <a:off x="1702191" y="434991"/>
            <a:ext cx="9059594" cy="5978769"/>
          </a:xfrm>
          <a:prstGeom prst="cloud">
            <a:avLst/>
          </a:prstGeom>
          <a:solidFill>
            <a:srgbClr val="FFCCFF"/>
          </a:solid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44724" y="2125572"/>
            <a:ext cx="7512147" cy="1200329"/>
          </a:xfrm>
          <a:prstGeom prst="rect">
            <a:avLst/>
          </a:prstGeom>
          <a:noFill/>
        </p:spPr>
        <p:txBody>
          <a:bodyPr wrap="square" rtlCol="0">
            <a:spAutoFit/>
          </a:bodyPr>
          <a:lstStyle/>
          <a:p>
            <a:pPr algn="ctr"/>
            <a:r>
              <a:rPr lang="en-US" sz="7200" dirty="0">
                <a:solidFill>
                  <a:schemeClr val="tx2">
                    <a:lumMod val="75000"/>
                  </a:schemeClr>
                </a:solidFill>
                <a:latin typeface="Bubblegum Sans" panose="02000506000000020004" pitchFamily="2" charset="0"/>
              </a:rPr>
              <a:t>Growing Your Brain!</a:t>
            </a:r>
          </a:p>
        </p:txBody>
      </p:sp>
      <p:sp>
        <p:nvSpPr>
          <p:cNvPr id="18" name="TextBox 17"/>
          <p:cNvSpPr txBox="1"/>
          <p:nvPr/>
        </p:nvSpPr>
        <p:spPr>
          <a:xfrm>
            <a:off x="3172262" y="3424375"/>
            <a:ext cx="6457073" cy="954107"/>
          </a:xfrm>
          <a:prstGeom prst="rect">
            <a:avLst/>
          </a:prstGeom>
          <a:solidFill>
            <a:srgbClr val="FFCCFF"/>
          </a:solidFill>
        </p:spPr>
        <p:txBody>
          <a:bodyPr wrap="square" rtlCol="0">
            <a:spAutoFit/>
          </a:bodyPr>
          <a:lstStyle/>
          <a:p>
            <a:pPr algn="ctr"/>
            <a:r>
              <a:rPr lang="en-US" sz="2800" dirty="0">
                <a:latin typeface="Quicksand" panose="02070303000000060000" pitchFamily="18" charset="0"/>
              </a:rPr>
              <a:t>A PowerPoint on Persistence, Mistakes, and Enjoying Challenges</a:t>
            </a:r>
          </a:p>
        </p:txBody>
      </p:sp>
      <p:sp>
        <p:nvSpPr>
          <p:cNvPr id="5" name="Rectangle 4"/>
          <p:cNvSpPr/>
          <p:nvPr/>
        </p:nvSpPr>
        <p:spPr>
          <a:xfrm>
            <a:off x="10100844" y="6406134"/>
            <a:ext cx="1956177" cy="369332"/>
          </a:xfrm>
          <a:prstGeom prst="rect">
            <a:avLst/>
          </a:prstGeom>
        </p:spPr>
        <p:txBody>
          <a:bodyPr wrap="none">
            <a:spAutoFit/>
          </a:bodyPr>
          <a:lstStyle/>
          <a:p>
            <a:r>
              <a:rPr lang="en-US" i="1" dirty="0">
                <a:solidFill>
                  <a:srgbClr val="7A7A7A"/>
                </a:solidFill>
              </a:rPr>
              <a:t>© 2014 Eve Coates</a:t>
            </a:r>
            <a:endParaRPr lang="en-US" dirty="0"/>
          </a:p>
        </p:txBody>
      </p:sp>
    </p:spTree>
    <p:extLst>
      <p:ext uri="{BB962C8B-B14F-4D97-AF65-F5344CB8AC3E}">
        <p14:creationId xmlns:p14="http://schemas.microsoft.com/office/powerpoint/2010/main" val="2725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13302" y="12342"/>
            <a:ext cx="8965394"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if when your teacher was young, she thought reading was too hard and quit?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790" y="2022833"/>
            <a:ext cx="3148574" cy="4215085"/>
          </a:xfrm>
          <a:prstGeom prst="rect">
            <a:avLst/>
          </a:prstGeom>
        </p:spPr>
      </p:pic>
      <p:sp>
        <p:nvSpPr>
          <p:cNvPr id="7" name="Cloud Callout 6"/>
          <p:cNvSpPr/>
          <p:nvPr/>
        </p:nvSpPr>
        <p:spPr>
          <a:xfrm>
            <a:off x="6871336" y="1422945"/>
            <a:ext cx="2264325" cy="1346051"/>
          </a:xfrm>
          <a:prstGeom prst="cloudCallout">
            <a:avLst>
              <a:gd name="adj1" fmla="val -64955"/>
              <a:gd name="adj2" fmla="val -291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Bubblegum Sans" panose="02000506000000020004" pitchFamily="2" charset="0"/>
              </a:rPr>
              <a:t>It’s too hard! I quit!</a:t>
            </a:r>
          </a:p>
        </p:txBody>
      </p:sp>
      <p:sp>
        <p:nvSpPr>
          <p:cNvPr id="5" name="TextBox 4"/>
          <p:cNvSpPr txBox="1"/>
          <p:nvPr/>
        </p:nvSpPr>
        <p:spPr>
          <a:xfrm>
            <a:off x="1238371" y="808309"/>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She STILL wouldn’t know how to read!</a:t>
            </a:r>
          </a:p>
        </p:txBody>
      </p:sp>
    </p:spTree>
    <p:extLst>
      <p:ext uri="{BB962C8B-B14F-4D97-AF65-F5344CB8AC3E}">
        <p14:creationId xmlns:p14="http://schemas.microsoft.com/office/powerpoint/2010/main" val="42033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30781" y="312538"/>
            <a:ext cx="9715256"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But she didn’t quit, and her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grew! </a:t>
            </a:r>
          </a:p>
          <a:p>
            <a:pPr algn="ctr"/>
            <a:r>
              <a:rPr lang="en-US" sz="2800" dirty="0">
                <a:solidFill>
                  <a:schemeClr val="bg2">
                    <a:lumMod val="25000"/>
                  </a:schemeClr>
                </a:solidFill>
                <a:latin typeface="Quicksand" panose="02070303000000060000" pitchFamily="18" charset="0"/>
              </a:rPr>
              <a:t>Now reading is easy for her.</a:t>
            </a:r>
          </a:p>
        </p:txBody>
      </p:sp>
      <p:sp>
        <p:nvSpPr>
          <p:cNvPr id="6" name="Rectangle 5"/>
          <p:cNvSpPr/>
          <p:nvPr/>
        </p:nvSpPr>
        <p:spPr>
          <a:xfrm>
            <a:off x="2427655" y="6260857"/>
            <a:ext cx="733668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400" dirty="0">
                <a:solidFill>
                  <a:schemeClr val="bg2">
                    <a:lumMod val="25000"/>
                  </a:schemeClr>
                </a:solidFill>
                <a:latin typeface="Quicksand" panose="02070303000000060000" pitchFamily="18" charset="0"/>
              </a:rPr>
              <a:t>Your </a:t>
            </a:r>
            <a:r>
              <a:rPr lang="en-US" sz="24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400" dirty="0">
                <a:solidFill>
                  <a:schemeClr val="bg2">
                    <a:lumMod val="25000"/>
                  </a:schemeClr>
                </a:solidFill>
                <a:latin typeface="Quicksand" panose="02070303000000060000" pitchFamily="18" charset="0"/>
              </a:rPr>
              <a:t> does </a:t>
            </a:r>
            <a:r>
              <a:rPr lang="en-US" sz="2400" b="1" dirty="0">
                <a:solidFill>
                  <a:srgbClr val="C00000"/>
                </a:solidFill>
                <a:latin typeface="Quicksand" panose="02070303000000060000" pitchFamily="18" charset="0"/>
              </a:rPr>
              <a:t>NOT</a:t>
            </a:r>
            <a:r>
              <a:rPr lang="en-US" sz="2400" dirty="0">
                <a:solidFill>
                  <a:schemeClr val="bg2">
                    <a:lumMod val="25000"/>
                  </a:schemeClr>
                </a:solidFill>
                <a:latin typeface="Quicksand" panose="02070303000000060000" pitchFamily="18" charset="0"/>
              </a:rPr>
              <a:t> grow if you quit too soon!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561" y="1266645"/>
            <a:ext cx="1634879" cy="4868487"/>
          </a:xfrm>
          <a:prstGeom prst="rect">
            <a:avLst/>
          </a:prstGeom>
        </p:spPr>
      </p:pic>
      <p:sp>
        <p:nvSpPr>
          <p:cNvPr id="12" name="Cloud Callout 11"/>
          <p:cNvSpPr/>
          <p:nvPr/>
        </p:nvSpPr>
        <p:spPr>
          <a:xfrm>
            <a:off x="6913440" y="1392370"/>
            <a:ext cx="2264325" cy="1346051"/>
          </a:xfrm>
          <a:prstGeom prst="cloudCallout">
            <a:avLst>
              <a:gd name="adj1" fmla="val -62712"/>
              <a:gd name="adj2" fmla="val -4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Bubblegum Sans" panose="02000506000000020004" pitchFamily="2" charset="0"/>
              </a:rPr>
              <a:t>This is easy now!</a:t>
            </a:r>
          </a:p>
        </p:txBody>
      </p:sp>
    </p:spTree>
    <p:extLst>
      <p:ext uri="{BB962C8B-B14F-4D97-AF65-F5344CB8AC3E}">
        <p14:creationId xmlns:p14="http://schemas.microsoft.com/office/powerpoint/2010/main" val="2253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1261884"/>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Doing things that are </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a:t>
            </a:r>
            <a:r>
              <a:rPr lang="en-US" sz="3200" dirty="0">
                <a:solidFill>
                  <a:schemeClr val="bg2">
                    <a:lumMod val="25000"/>
                  </a:schemeClr>
                </a:solidFill>
                <a:latin typeface="Quicksand" panose="02070303000000060000" pitchFamily="18" charset="0"/>
              </a:rPr>
              <a:t> doesn’t just grow your brain, it’s also more</a:t>
            </a:r>
          </a:p>
        </p:txBody>
      </p:sp>
      <p:sp>
        <p:nvSpPr>
          <p:cNvPr id="9" name="TextBox 8"/>
          <p:cNvSpPr txBox="1"/>
          <p:nvPr/>
        </p:nvSpPr>
        <p:spPr>
          <a:xfrm>
            <a:off x="993461" y="4695498"/>
            <a:ext cx="10205076" cy="1261884"/>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Let’s try an experiment to show you that </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harder</a:t>
            </a:r>
            <a:r>
              <a:rPr lang="en-US" sz="3200" dirty="0">
                <a:solidFill>
                  <a:schemeClr val="bg2">
                    <a:lumMod val="25000"/>
                  </a:schemeClr>
                </a:solidFill>
                <a:latin typeface="Quicksand" panose="02070303000000060000" pitchFamily="18" charset="0"/>
              </a:rPr>
              <a:t> things can be more </a:t>
            </a:r>
            <a:r>
              <a:rPr lang="en-US" sz="3200" dirty="0">
                <a:solidFill>
                  <a:srgbClr val="FF0000"/>
                </a:solidFill>
                <a:latin typeface="Bubblegum Sans" panose="02000506000000020004" pitchFamily="2" charset="0"/>
              </a:rPr>
              <a:t>F</a:t>
            </a:r>
            <a:r>
              <a:rPr lang="en-US" sz="3200" dirty="0">
                <a:solidFill>
                  <a:schemeClr val="accent6"/>
                </a:solidFill>
                <a:latin typeface="Bubblegum Sans" panose="02000506000000020004" pitchFamily="2" charset="0"/>
              </a:rPr>
              <a:t>U</a:t>
            </a:r>
            <a:r>
              <a:rPr lang="en-US" sz="3200" dirty="0">
                <a:solidFill>
                  <a:schemeClr val="accent4"/>
                </a:solidFill>
                <a:latin typeface="Bubblegum Sans" panose="02000506000000020004" pitchFamily="2" charset="0"/>
              </a:rPr>
              <a:t>N</a:t>
            </a:r>
            <a:r>
              <a:rPr lang="en-US" sz="3200" dirty="0">
                <a:solidFill>
                  <a:schemeClr val="bg2">
                    <a:lumMod val="25000"/>
                  </a:schemeClr>
                </a:solidFill>
                <a:latin typeface="Quicksand" panose="02070303000000060000" pitchFamily="18" charset="0"/>
              </a:rPr>
              <a:t> than easy things.</a:t>
            </a:r>
          </a:p>
        </p:txBody>
      </p:sp>
      <p:sp>
        <p:nvSpPr>
          <p:cNvPr id="4" name="Rectangle 3"/>
          <p:cNvSpPr/>
          <p:nvPr/>
        </p:nvSpPr>
        <p:spPr>
          <a:xfrm>
            <a:off x="5079268" y="2632315"/>
            <a:ext cx="2555508" cy="1569660"/>
          </a:xfrm>
          <a:prstGeom prst="rect">
            <a:avLst/>
          </a:prstGeom>
        </p:spPr>
        <p:txBody>
          <a:bodyPr wrap="none">
            <a:spAutoFit/>
          </a:bodyPr>
          <a:lstStyle/>
          <a:p>
            <a:r>
              <a:rPr lang="en-US" sz="9600" dirty="0">
                <a:solidFill>
                  <a:srgbClr val="FF0000"/>
                </a:solidFill>
                <a:latin typeface="Bubblegum Sans" panose="02000506000000020004" pitchFamily="2" charset="0"/>
              </a:rPr>
              <a:t>F</a:t>
            </a:r>
            <a:r>
              <a:rPr lang="en-US" sz="9600" dirty="0">
                <a:solidFill>
                  <a:schemeClr val="accent6"/>
                </a:solidFill>
                <a:latin typeface="Bubblegum Sans" panose="02000506000000020004" pitchFamily="2" charset="0"/>
              </a:rPr>
              <a:t>U</a:t>
            </a:r>
            <a:r>
              <a:rPr lang="en-US" sz="9600" dirty="0">
                <a:solidFill>
                  <a:schemeClr val="accent4"/>
                </a:solidFill>
                <a:latin typeface="Bubblegum Sans" panose="02000506000000020004" pitchFamily="2" charset="0"/>
              </a:rPr>
              <a:t>N</a:t>
            </a:r>
            <a:r>
              <a:rPr lang="en-US" sz="9600" dirty="0">
                <a:solidFill>
                  <a:schemeClr val="accent2"/>
                </a:solidFill>
                <a:latin typeface="Bubblegum Sans" panose="02000506000000020004" pitchFamily="2" charset="0"/>
              </a:rPr>
              <a:t>!</a:t>
            </a:r>
            <a:endParaRPr lang="en-US" sz="6600" dirty="0">
              <a:solidFill>
                <a:schemeClr val="accent2"/>
              </a:solidFill>
              <a:latin typeface="Bubblegum Sans" panose="02000506000000020004" pitchFamily="2" charset="0"/>
            </a:endParaRPr>
          </a:p>
        </p:txBody>
      </p:sp>
    </p:spTree>
    <p:extLst>
      <p:ext uri="{BB962C8B-B14F-4D97-AF65-F5344CB8AC3E}">
        <p14:creationId xmlns:p14="http://schemas.microsoft.com/office/powerpoint/2010/main" val="37927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iterate type="lt">
                                    <p:tmPct val="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34" presetClass="emph" presetSubtype="0" fill="hold" nodeType="afterEffect">
                                  <p:stCondLst>
                                    <p:cond delay="0"/>
                                  </p:stCondLst>
                                  <p:iterate type="lt">
                                    <p:tmPct val="10000"/>
                                  </p:iterate>
                                  <p:childTnLst>
                                    <p:animMotion origin="layout" path="M 1.25E-6 -7.40741E-7 L 1.25E-6 -0.07222 " pathEditMode="relative" rAng="0" ptsTypes="AA">
                                      <p:cBhvr>
                                        <p:cTn id="1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15" dur="125" fill="hold">
                                          <p:stCondLst>
                                            <p:cond delay="0"/>
                                          </p:stCondLst>
                                        </p:cTn>
                                        <p:tgtEl>
                                          <p:spTgt spid="4">
                                            <p:txEl>
                                              <p:pRg st="0" end="0"/>
                                            </p:txEl>
                                          </p:spTgt>
                                        </p:tgtEl>
                                        <p:attrNameLst>
                                          <p:attrName>r</p:attrName>
                                        </p:attrNameLst>
                                      </p:cBhvr>
                                    </p:animRot>
                                    <p:animRot by="-1500000">
                                      <p:cBhvr>
                                        <p:cTn id="16" dur="125" fill="hold">
                                          <p:stCondLst>
                                            <p:cond delay="125"/>
                                          </p:stCondLst>
                                        </p:cTn>
                                        <p:tgtEl>
                                          <p:spTgt spid="4">
                                            <p:txEl>
                                              <p:pRg st="0" end="0"/>
                                            </p:txEl>
                                          </p:spTgt>
                                        </p:tgtEl>
                                        <p:attrNameLst>
                                          <p:attrName>r</p:attrName>
                                        </p:attrNameLst>
                                      </p:cBhvr>
                                    </p:animRot>
                                    <p:animRot by="-1500000">
                                      <p:cBhvr>
                                        <p:cTn id="17" dur="125" fill="hold">
                                          <p:stCondLst>
                                            <p:cond delay="250"/>
                                          </p:stCondLst>
                                        </p:cTn>
                                        <p:tgtEl>
                                          <p:spTgt spid="4">
                                            <p:txEl>
                                              <p:pRg st="0" end="0"/>
                                            </p:txEl>
                                          </p:spTgt>
                                        </p:tgtEl>
                                        <p:attrNameLst>
                                          <p:attrName>r</p:attrName>
                                        </p:attrNameLst>
                                      </p:cBhvr>
                                    </p:animRot>
                                    <p:animRot by="1500000">
                                      <p:cBhvr>
                                        <p:cTn id="18" dur="125" fill="hold">
                                          <p:stCondLst>
                                            <p:cond delay="375"/>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Click on the triangle.</a:t>
            </a:r>
          </a:p>
        </p:txBody>
      </p:sp>
      <p:sp>
        <p:nvSpPr>
          <p:cNvPr id="3" name="Rectangle 2"/>
          <p:cNvSpPr/>
          <p:nvPr/>
        </p:nvSpPr>
        <p:spPr>
          <a:xfrm>
            <a:off x="925605" y="1035423"/>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Isosceles Triangle 3"/>
          <p:cNvSpPr/>
          <p:nvPr/>
        </p:nvSpPr>
        <p:spPr>
          <a:xfrm>
            <a:off x="3852581" y="2057400"/>
            <a:ext cx="4486836" cy="3361763"/>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TextBox 4"/>
          <p:cNvSpPr txBox="1"/>
          <p:nvPr/>
        </p:nvSpPr>
        <p:spPr>
          <a:xfrm>
            <a:off x="1988234" y="2417710"/>
            <a:ext cx="8215532" cy="1754326"/>
          </a:xfrm>
          <a:prstGeom prst="rect">
            <a:avLst/>
          </a:prstGeom>
          <a:noFill/>
        </p:spPr>
        <p:txBody>
          <a:bodyPr wrap="square" rtlCol="0">
            <a:spAutoFit/>
          </a:bodyPr>
          <a:lstStyle/>
          <a:p>
            <a:pPr algn="ctr"/>
            <a:r>
              <a:rPr lang="en-US" sz="5400" dirty="0">
                <a:solidFill>
                  <a:schemeClr val="bg2">
                    <a:lumMod val="25000"/>
                  </a:schemeClr>
                </a:solidFill>
                <a:latin typeface="Bubblegum Sans" panose="02000506000000020004" pitchFamily="2" charset="0"/>
              </a:rPr>
              <a:t>Great job! </a:t>
            </a:r>
          </a:p>
          <a:p>
            <a:pPr algn="ctr"/>
            <a:r>
              <a:rPr lang="en-US" sz="5400" dirty="0">
                <a:solidFill>
                  <a:schemeClr val="bg2">
                    <a:lumMod val="25000"/>
                  </a:schemeClr>
                </a:solidFill>
                <a:latin typeface="Bubblegum Sans" panose="02000506000000020004" pitchFamily="2" charset="0"/>
              </a:rPr>
              <a:t>You found the triangle!</a:t>
            </a:r>
          </a:p>
        </p:txBody>
      </p:sp>
      <p:pic>
        <p:nvPicPr>
          <p:cNvPr id="6" name="B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79999" y="3055772"/>
            <a:ext cx="682509" cy="682509"/>
          </a:xfrm>
          <a:prstGeom prst="rect">
            <a:avLst/>
          </a:prstGeom>
        </p:spPr>
      </p:pic>
    </p:spTree>
    <p:extLst>
      <p:ext uri="{BB962C8B-B14F-4D97-AF65-F5344CB8AC3E}">
        <p14:creationId xmlns:p14="http://schemas.microsoft.com/office/powerpoint/2010/main" val="4138212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mediacall" presetSubtype="0" fill="hold" nodeType="withEffect">
                                  <p:stCondLst>
                                    <p:cond delay="0"/>
                                  </p:stCondLst>
                                  <p:childTnLst>
                                    <p:cmd type="call" cmd="playFrom(0.0)">
                                      <p:cBhvr>
                                        <p:cTn id="12" dur="2368" fill="hold"/>
                                        <p:tgtEl>
                                          <p:spTgt spid="6"/>
                                        </p:tgtEl>
                                      </p:cBhvr>
                                    </p:cmd>
                                  </p:childTnLst>
                                </p:cTn>
                              </p:par>
                            </p:childTnLst>
                          </p:cTn>
                        </p:par>
                      </p:childTnLst>
                    </p:cTn>
                  </p:par>
                </p:childTnLst>
              </p:cTn>
              <p:nextCondLst>
                <p:cond evt="onClick" delay="0">
                  <p:tgtEl>
                    <p:spTgt spid="4"/>
                  </p:tgtEl>
                </p:cond>
              </p:nextCondLst>
            </p:seq>
            <p:audio>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Click on the triangle.</a:t>
            </a:r>
          </a:p>
        </p:txBody>
      </p:sp>
      <p:sp>
        <p:nvSpPr>
          <p:cNvPr id="3" name="Rectangle 2"/>
          <p:cNvSpPr/>
          <p:nvPr/>
        </p:nvSpPr>
        <p:spPr>
          <a:xfrm>
            <a:off x="888148"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Isosceles Triangle 3"/>
          <p:cNvSpPr/>
          <p:nvPr/>
        </p:nvSpPr>
        <p:spPr>
          <a:xfrm>
            <a:off x="2896240" y="1896038"/>
            <a:ext cx="170330" cy="161362"/>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Rounded Rectangle 4"/>
          <p:cNvSpPr/>
          <p:nvPr/>
        </p:nvSpPr>
        <p:spPr>
          <a:xfrm>
            <a:off x="7584782" y="2533460"/>
            <a:ext cx="1519517" cy="95474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Rounded Rectangle 5"/>
          <p:cNvSpPr/>
          <p:nvPr/>
        </p:nvSpPr>
        <p:spPr>
          <a:xfrm rot="18892823">
            <a:off x="1772178" y="4410445"/>
            <a:ext cx="844521" cy="8464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Rounded Rectangle 6"/>
          <p:cNvSpPr/>
          <p:nvPr/>
        </p:nvSpPr>
        <p:spPr>
          <a:xfrm rot="3044563">
            <a:off x="4055311" y="1853605"/>
            <a:ext cx="2208781" cy="95474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5-Point Star 7"/>
          <p:cNvSpPr/>
          <p:nvPr/>
        </p:nvSpPr>
        <p:spPr>
          <a:xfrm>
            <a:off x="4962605" y="3926541"/>
            <a:ext cx="1775012" cy="164054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5-Point Star 8"/>
          <p:cNvSpPr/>
          <p:nvPr/>
        </p:nvSpPr>
        <p:spPr>
          <a:xfrm>
            <a:off x="1403372" y="1124813"/>
            <a:ext cx="672542" cy="623977"/>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5-Point Star 9"/>
          <p:cNvSpPr/>
          <p:nvPr/>
        </p:nvSpPr>
        <p:spPr>
          <a:xfrm rot="20159810">
            <a:off x="9282859" y="4234469"/>
            <a:ext cx="1646603" cy="623977"/>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Heart 10"/>
          <p:cNvSpPr/>
          <p:nvPr/>
        </p:nvSpPr>
        <p:spPr>
          <a:xfrm>
            <a:off x="3185374" y="3119717"/>
            <a:ext cx="914400" cy="806824"/>
          </a:xfrm>
          <a:prstGeom prst="hear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 name="Heart 11"/>
          <p:cNvSpPr/>
          <p:nvPr/>
        </p:nvSpPr>
        <p:spPr>
          <a:xfrm rot="19568634">
            <a:off x="7225983" y="4531354"/>
            <a:ext cx="1512794" cy="1484589"/>
          </a:xfrm>
          <a:prstGeom prst="hear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3" name="Heart 12"/>
          <p:cNvSpPr/>
          <p:nvPr/>
        </p:nvSpPr>
        <p:spPr>
          <a:xfrm rot="19747767">
            <a:off x="6834659" y="1536999"/>
            <a:ext cx="543821" cy="423583"/>
          </a:xfrm>
          <a:prstGeom prst="hear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Donut 13"/>
          <p:cNvSpPr/>
          <p:nvPr/>
        </p:nvSpPr>
        <p:spPr>
          <a:xfrm>
            <a:off x="9476763" y="1202409"/>
            <a:ext cx="1258794" cy="1143000"/>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2655630" y="5257798"/>
            <a:ext cx="652987" cy="569412"/>
          </a:xfrm>
          <a:prstGeom prst="don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2097658" y="1501434"/>
            <a:ext cx="652987" cy="1509396"/>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7" name="Smiley Face 16"/>
          <p:cNvSpPr/>
          <p:nvPr/>
        </p:nvSpPr>
        <p:spPr>
          <a:xfrm>
            <a:off x="9655629" y="5567082"/>
            <a:ext cx="645459" cy="578224"/>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8" name="Smiley Face 17"/>
          <p:cNvSpPr/>
          <p:nvPr/>
        </p:nvSpPr>
        <p:spPr>
          <a:xfrm>
            <a:off x="9521159" y="2864224"/>
            <a:ext cx="508436" cy="40768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Smiley Face 18"/>
          <p:cNvSpPr/>
          <p:nvPr/>
        </p:nvSpPr>
        <p:spPr>
          <a:xfrm>
            <a:off x="3747830" y="4922725"/>
            <a:ext cx="1113234" cy="1088109"/>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0" name="Lightning Bolt 19"/>
          <p:cNvSpPr/>
          <p:nvPr/>
        </p:nvSpPr>
        <p:spPr>
          <a:xfrm>
            <a:off x="1336313" y="2788685"/>
            <a:ext cx="717236" cy="642609"/>
          </a:xfrm>
          <a:prstGeom prst="lightningBol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1" name="Lightning Bolt 20"/>
          <p:cNvSpPr/>
          <p:nvPr/>
        </p:nvSpPr>
        <p:spPr>
          <a:xfrm flipH="1">
            <a:off x="4201315" y="3739642"/>
            <a:ext cx="822202" cy="642609"/>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Lightning Bolt 21"/>
          <p:cNvSpPr/>
          <p:nvPr/>
        </p:nvSpPr>
        <p:spPr>
          <a:xfrm rot="19130844" flipH="1">
            <a:off x="6219621" y="2783558"/>
            <a:ext cx="1472348" cy="1320038"/>
          </a:xfrm>
          <a:prstGeom prst="lightningBol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Cross 22"/>
          <p:cNvSpPr/>
          <p:nvPr/>
        </p:nvSpPr>
        <p:spPr>
          <a:xfrm>
            <a:off x="1234827" y="3523129"/>
            <a:ext cx="731741" cy="712693"/>
          </a:xfrm>
          <a:prstGeom prst="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4" name="Cross 23"/>
          <p:cNvSpPr/>
          <p:nvPr/>
        </p:nvSpPr>
        <p:spPr>
          <a:xfrm>
            <a:off x="8240953" y="1202409"/>
            <a:ext cx="567511" cy="867686"/>
          </a:xfrm>
          <a:prstGeom prst="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Cross 24"/>
          <p:cNvSpPr/>
          <p:nvPr/>
        </p:nvSpPr>
        <p:spPr>
          <a:xfrm>
            <a:off x="8484811" y="3735857"/>
            <a:ext cx="567511" cy="287236"/>
          </a:xfrm>
          <a:prstGeom prst="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6" name="Block Arc 25"/>
          <p:cNvSpPr/>
          <p:nvPr/>
        </p:nvSpPr>
        <p:spPr>
          <a:xfrm>
            <a:off x="2979750" y="1170878"/>
            <a:ext cx="1050750" cy="730673"/>
          </a:xfrm>
          <a:prstGeom prst="blockArc">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27" name="Block Arc 26"/>
          <p:cNvSpPr/>
          <p:nvPr/>
        </p:nvSpPr>
        <p:spPr>
          <a:xfrm>
            <a:off x="1246514" y="5778865"/>
            <a:ext cx="1050750" cy="730673"/>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28" name="Block Arc 27"/>
          <p:cNvSpPr/>
          <p:nvPr/>
        </p:nvSpPr>
        <p:spPr>
          <a:xfrm>
            <a:off x="6104641" y="5508826"/>
            <a:ext cx="1156942" cy="1605298"/>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29" name="Cloud 28"/>
          <p:cNvSpPr/>
          <p:nvPr/>
        </p:nvSpPr>
        <p:spPr>
          <a:xfrm>
            <a:off x="5492632" y="1297819"/>
            <a:ext cx="816499" cy="598219"/>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0" name="Cloud 29"/>
          <p:cNvSpPr/>
          <p:nvPr/>
        </p:nvSpPr>
        <p:spPr>
          <a:xfrm>
            <a:off x="3327221" y="2234350"/>
            <a:ext cx="816499" cy="598219"/>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1" name="Cloud 30"/>
          <p:cNvSpPr/>
          <p:nvPr/>
        </p:nvSpPr>
        <p:spPr>
          <a:xfrm>
            <a:off x="2744492" y="4042145"/>
            <a:ext cx="1483194" cy="717585"/>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2" name="Diamond 31"/>
          <p:cNvSpPr/>
          <p:nvPr/>
        </p:nvSpPr>
        <p:spPr>
          <a:xfrm>
            <a:off x="5921828" y="3327259"/>
            <a:ext cx="677604" cy="880327"/>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Diamond 32"/>
          <p:cNvSpPr/>
          <p:nvPr/>
        </p:nvSpPr>
        <p:spPr>
          <a:xfrm rot="1209016">
            <a:off x="8713520" y="5025183"/>
            <a:ext cx="677604" cy="880327"/>
          </a:xfrm>
          <a:prstGeom prst="diamon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4" name="Diamond 33"/>
          <p:cNvSpPr/>
          <p:nvPr/>
        </p:nvSpPr>
        <p:spPr>
          <a:xfrm>
            <a:off x="10136365" y="2462157"/>
            <a:ext cx="677604" cy="1448179"/>
          </a:xfrm>
          <a:prstGeom prst="diamo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5" name="Heptagon 34"/>
          <p:cNvSpPr/>
          <p:nvPr/>
        </p:nvSpPr>
        <p:spPr>
          <a:xfrm>
            <a:off x="4522520" y="3010830"/>
            <a:ext cx="500997" cy="512299"/>
          </a:xfrm>
          <a:prstGeom prst="hep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6" name="Heptagon 35"/>
          <p:cNvSpPr/>
          <p:nvPr/>
        </p:nvSpPr>
        <p:spPr>
          <a:xfrm>
            <a:off x="1069472" y="5005321"/>
            <a:ext cx="500997" cy="512299"/>
          </a:xfrm>
          <a:prstGeom prst="heptag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7" name="Heptagon 36"/>
          <p:cNvSpPr/>
          <p:nvPr/>
        </p:nvSpPr>
        <p:spPr>
          <a:xfrm>
            <a:off x="6224389" y="2082768"/>
            <a:ext cx="500997" cy="512299"/>
          </a:xfrm>
          <a:prstGeom prst="hep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8" name="Trapezoid 37"/>
          <p:cNvSpPr/>
          <p:nvPr/>
        </p:nvSpPr>
        <p:spPr>
          <a:xfrm>
            <a:off x="10301088" y="5072688"/>
            <a:ext cx="679155" cy="494394"/>
          </a:xfrm>
          <a:prstGeom prst="trapezoi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9" name="Trapezoid 38"/>
          <p:cNvSpPr/>
          <p:nvPr/>
        </p:nvSpPr>
        <p:spPr>
          <a:xfrm>
            <a:off x="4759139" y="5257798"/>
            <a:ext cx="679155" cy="1076032"/>
          </a:xfrm>
          <a:prstGeom prst="trapezoi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Trapezoid 39"/>
          <p:cNvSpPr/>
          <p:nvPr/>
        </p:nvSpPr>
        <p:spPr>
          <a:xfrm>
            <a:off x="2714114" y="6010834"/>
            <a:ext cx="924434" cy="335957"/>
          </a:xfrm>
          <a:prstGeom prst="trapezoi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1" name="Frame 40"/>
          <p:cNvSpPr/>
          <p:nvPr/>
        </p:nvSpPr>
        <p:spPr>
          <a:xfrm>
            <a:off x="2297264" y="3386513"/>
            <a:ext cx="682486" cy="569900"/>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a:off x="7369315" y="1355289"/>
            <a:ext cx="682486" cy="1048504"/>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3967162">
            <a:off x="7406523" y="3647702"/>
            <a:ext cx="523937" cy="731324"/>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44" name="Moon 43"/>
          <p:cNvSpPr/>
          <p:nvPr/>
        </p:nvSpPr>
        <p:spPr>
          <a:xfrm>
            <a:off x="9340126" y="3477786"/>
            <a:ext cx="508435" cy="564359"/>
          </a:xfrm>
          <a:prstGeom prst="mo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5" name="Moon 44"/>
          <p:cNvSpPr/>
          <p:nvPr/>
        </p:nvSpPr>
        <p:spPr>
          <a:xfrm rot="10109754">
            <a:off x="958525" y="1890485"/>
            <a:ext cx="508435" cy="564359"/>
          </a:xfrm>
          <a:prstGeom prst="mo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6" name="Regular Pentagon 45"/>
          <p:cNvSpPr/>
          <p:nvPr/>
        </p:nvSpPr>
        <p:spPr>
          <a:xfrm>
            <a:off x="5204709" y="3671463"/>
            <a:ext cx="526613" cy="536123"/>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47" name="Regular Pentagon 46"/>
          <p:cNvSpPr/>
          <p:nvPr/>
        </p:nvSpPr>
        <p:spPr>
          <a:xfrm>
            <a:off x="3306554" y="1508987"/>
            <a:ext cx="526613" cy="536123"/>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Regular Pentagon 47"/>
          <p:cNvSpPr/>
          <p:nvPr/>
        </p:nvSpPr>
        <p:spPr>
          <a:xfrm>
            <a:off x="8737551" y="4114617"/>
            <a:ext cx="749314" cy="783902"/>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9" name="Flowchart: Punched Tape 48"/>
          <p:cNvSpPr/>
          <p:nvPr/>
        </p:nvSpPr>
        <p:spPr>
          <a:xfrm>
            <a:off x="956776" y="4327657"/>
            <a:ext cx="639817" cy="525592"/>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0" name="Flowchart: Punched Tape 49"/>
          <p:cNvSpPr/>
          <p:nvPr/>
        </p:nvSpPr>
        <p:spPr>
          <a:xfrm>
            <a:off x="8842840" y="1890697"/>
            <a:ext cx="639817" cy="525592"/>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1" name="Flowchart: Punched Tape 50"/>
          <p:cNvSpPr/>
          <p:nvPr/>
        </p:nvSpPr>
        <p:spPr>
          <a:xfrm>
            <a:off x="8522931" y="5848977"/>
            <a:ext cx="639817" cy="525592"/>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2" name="Sun 51"/>
          <p:cNvSpPr/>
          <p:nvPr/>
        </p:nvSpPr>
        <p:spPr>
          <a:xfrm>
            <a:off x="2858594" y="2788685"/>
            <a:ext cx="347590" cy="310566"/>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3" name="Sun 52"/>
          <p:cNvSpPr/>
          <p:nvPr/>
        </p:nvSpPr>
        <p:spPr>
          <a:xfrm>
            <a:off x="6749785" y="4219674"/>
            <a:ext cx="740529" cy="685823"/>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4" name="Sun 53"/>
          <p:cNvSpPr/>
          <p:nvPr/>
        </p:nvSpPr>
        <p:spPr>
          <a:xfrm>
            <a:off x="4349529" y="4327657"/>
            <a:ext cx="656081" cy="621888"/>
          </a:xfrm>
          <a:prstGeom prst="su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5" name="7-Point Star 54"/>
          <p:cNvSpPr/>
          <p:nvPr/>
        </p:nvSpPr>
        <p:spPr>
          <a:xfrm>
            <a:off x="3185374" y="4922725"/>
            <a:ext cx="453174" cy="40255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6" name="7-Point Star 55"/>
          <p:cNvSpPr/>
          <p:nvPr/>
        </p:nvSpPr>
        <p:spPr>
          <a:xfrm>
            <a:off x="5606686" y="5547900"/>
            <a:ext cx="453174" cy="402556"/>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7" name="7-Point Star 56"/>
          <p:cNvSpPr/>
          <p:nvPr/>
        </p:nvSpPr>
        <p:spPr>
          <a:xfrm>
            <a:off x="7597863" y="5896983"/>
            <a:ext cx="453174" cy="402556"/>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4-Point Star 57"/>
          <p:cNvSpPr/>
          <p:nvPr/>
        </p:nvSpPr>
        <p:spPr>
          <a:xfrm>
            <a:off x="10813969" y="2100500"/>
            <a:ext cx="396805" cy="76372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9" name="4-Point Star 58"/>
          <p:cNvSpPr/>
          <p:nvPr/>
        </p:nvSpPr>
        <p:spPr>
          <a:xfrm>
            <a:off x="10611501" y="3376670"/>
            <a:ext cx="656596" cy="868379"/>
          </a:xfrm>
          <a:prstGeom prst="star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4-Point Star 59"/>
          <p:cNvSpPr/>
          <p:nvPr/>
        </p:nvSpPr>
        <p:spPr>
          <a:xfrm>
            <a:off x="4120782" y="2311353"/>
            <a:ext cx="656596" cy="868379"/>
          </a:xfrm>
          <a:prstGeom prst="star4">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1" name="4-Point Star 60"/>
          <p:cNvSpPr/>
          <p:nvPr/>
        </p:nvSpPr>
        <p:spPr>
          <a:xfrm>
            <a:off x="1440595" y="1868804"/>
            <a:ext cx="656596" cy="868379"/>
          </a:xfrm>
          <a:prstGeom prst="star4">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2" name="12-Point Star 61"/>
          <p:cNvSpPr/>
          <p:nvPr/>
        </p:nvSpPr>
        <p:spPr>
          <a:xfrm>
            <a:off x="2073010" y="5404834"/>
            <a:ext cx="468018" cy="400706"/>
          </a:xfrm>
          <a:prstGeom prst="star1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3" name="12-Point Star 62"/>
          <p:cNvSpPr/>
          <p:nvPr/>
        </p:nvSpPr>
        <p:spPr>
          <a:xfrm>
            <a:off x="1552257" y="5995766"/>
            <a:ext cx="468018" cy="40070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4" name="12-Point Star 63"/>
          <p:cNvSpPr/>
          <p:nvPr/>
        </p:nvSpPr>
        <p:spPr>
          <a:xfrm>
            <a:off x="5069471" y="1100728"/>
            <a:ext cx="468018" cy="400706"/>
          </a:xfrm>
          <a:prstGeom prst="star1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5" name="Left-Right Arrow 64"/>
          <p:cNvSpPr/>
          <p:nvPr/>
        </p:nvSpPr>
        <p:spPr>
          <a:xfrm>
            <a:off x="5069471" y="3477786"/>
            <a:ext cx="661851" cy="193677"/>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6" name="Left-Right Arrow 65"/>
          <p:cNvSpPr/>
          <p:nvPr/>
        </p:nvSpPr>
        <p:spPr>
          <a:xfrm>
            <a:off x="9128395" y="2425264"/>
            <a:ext cx="1186005" cy="565244"/>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7" name="Left-Right Arrow 66"/>
          <p:cNvSpPr/>
          <p:nvPr/>
        </p:nvSpPr>
        <p:spPr>
          <a:xfrm>
            <a:off x="6205754" y="1014303"/>
            <a:ext cx="1954266" cy="316927"/>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8" name="Flowchart: Terminator 67"/>
          <p:cNvSpPr/>
          <p:nvPr/>
        </p:nvSpPr>
        <p:spPr>
          <a:xfrm>
            <a:off x="2097191" y="3075818"/>
            <a:ext cx="799049" cy="196086"/>
          </a:xfrm>
          <a:prstGeom prst="flowChartTermina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9" name="Flowchart: Terminator 68"/>
          <p:cNvSpPr/>
          <p:nvPr/>
        </p:nvSpPr>
        <p:spPr>
          <a:xfrm>
            <a:off x="2075914" y="1090013"/>
            <a:ext cx="799049" cy="196086"/>
          </a:xfrm>
          <a:prstGeom prst="flowChartTermina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0" name="Flowchart: Terminator 69"/>
          <p:cNvSpPr/>
          <p:nvPr/>
        </p:nvSpPr>
        <p:spPr>
          <a:xfrm>
            <a:off x="6309131" y="4794094"/>
            <a:ext cx="737647" cy="602119"/>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1" name="Flowchart: Terminator 70"/>
          <p:cNvSpPr/>
          <p:nvPr/>
        </p:nvSpPr>
        <p:spPr>
          <a:xfrm>
            <a:off x="10366733" y="5753719"/>
            <a:ext cx="737647" cy="602119"/>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2" name="Chord 71"/>
          <p:cNvSpPr/>
          <p:nvPr/>
        </p:nvSpPr>
        <p:spPr>
          <a:xfrm>
            <a:off x="2878331" y="2202362"/>
            <a:ext cx="471426" cy="487093"/>
          </a:xfrm>
          <a:prstGeom prst="chor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3" name="Chord 72"/>
          <p:cNvSpPr/>
          <p:nvPr/>
        </p:nvSpPr>
        <p:spPr>
          <a:xfrm rot="11091510">
            <a:off x="6110398" y="2826976"/>
            <a:ext cx="471426" cy="487093"/>
          </a:xfrm>
          <a:prstGeom prst="chor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4" name="Chord 73"/>
          <p:cNvSpPr/>
          <p:nvPr/>
        </p:nvSpPr>
        <p:spPr>
          <a:xfrm rot="11091510">
            <a:off x="9356783" y="4998258"/>
            <a:ext cx="471426" cy="487093"/>
          </a:xfrm>
          <a:prstGeom prst="chor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5" name="Oval 74"/>
          <p:cNvSpPr/>
          <p:nvPr/>
        </p:nvSpPr>
        <p:spPr>
          <a:xfrm>
            <a:off x="986877" y="2999483"/>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4030390" y="3422949"/>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7" name="Oval 76"/>
          <p:cNvSpPr/>
          <p:nvPr/>
        </p:nvSpPr>
        <p:spPr>
          <a:xfrm>
            <a:off x="6752783" y="2028592"/>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8" name="Oval 77"/>
          <p:cNvSpPr/>
          <p:nvPr/>
        </p:nvSpPr>
        <p:spPr>
          <a:xfrm>
            <a:off x="8926287" y="1159010"/>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9" name="Oval 78"/>
          <p:cNvSpPr/>
          <p:nvPr/>
        </p:nvSpPr>
        <p:spPr>
          <a:xfrm>
            <a:off x="8032763" y="3582731"/>
            <a:ext cx="416379" cy="34380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2" name="TextBox 81"/>
          <p:cNvSpPr txBox="1"/>
          <p:nvPr/>
        </p:nvSpPr>
        <p:spPr>
          <a:xfrm>
            <a:off x="2060591" y="2413920"/>
            <a:ext cx="8215532" cy="1754326"/>
          </a:xfrm>
          <a:prstGeom prst="rect">
            <a:avLst/>
          </a:prstGeom>
          <a:noFill/>
        </p:spPr>
        <p:txBody>
          <a:bodyPr wrap="square" rtlCol="0">
            <a:spAutoFit/>
          </a:bodyPr>
          <a:lstStyle/>
          <a:p>
            <a:pPr algn="ctr"/>
            <a:r>
              <a:rPr lang="en-US" sz="5400" dirty="0">
                <a:solidFill>
                  <a:schemeClr val="bg2">
                    <a:lumMod val="25000"/>
                  </a:schemeClr>
                </a:solidFill>
                <a:latin typeface="Bubblegum Sans" panose="02000506000000020004" pitchFamily="2" charset="0"/>
              </a:rPr>
              <a:t>That’s right! </a:t>
            </a:r>
          </a:p>
          <a:p>
            <a:pPr algn="ctr"/>
            <a:r>
              <a:rPr lang="en-US" sz="5400" dirty="0">
                <a:solidFill>
                  <a:schemeClr val="bg2">
                    <a:lumMod val="25000"/>
                  </a:schemeClr>
                </a:solidFill>
                <a:latin typeface="Bubblegum Sans" panose="02000506000000020004" pitchFamily="2" charset="0"/>
              </a:rPr>
              <a:t>You found the triangle!</a:t>
            </a:r>
          </a:p>
        </p:txBody>
      </p:sp>
      <p:pic>
        <p:nvPicPr>
          <p:cNvPr id="81" name="B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09701" y="6527166"/>
            <a:ext cx="299430" cy="299430"/>
          </a:xfrm>
          <a:prstGeom prst="rect">
            <a:avLst/>
          </a:prstGeom>
        </p:spPr>
      </p:pic>
    </p:spTree>
    <p:extLst>
      <p:ext uri="{BB962C8B-B14F-4D97-AF65-F5344CB8AC3E}">
        <p14:creationId xmlns:p14="http://schemas.microsoft.com/office/powerpoint/2010/main" val="466148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2368" fill="hold"/>
                                        <p:tgtEl>
                                          <p:spTgt spid="81"/>
                                        </p:tgtEl>
                                      </p:cBhvr>
                                    </p:cmd>
                                  </p:childTnLst>
                                </p:cTn>
                              </p:par>
                            </p:childTnLst>
                          </p:cTn>
                        </p:par>
                        <p:par>
                          <p:cTn id="7" fill="hold">
                            <p:stCondLst>
                              <p:cond delay="2368"/>
                            </p:stCondLst>
                            <p:childTnLst>
                              <p:par>
                                <p:cTn id="8" presetID="10" presetClass="exit" presetSubtype="0" fill="hold" grpId="0" nodeType="after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3"/>
                                        </p:tgtEl>
                                      </p:cBhvr>
                                    </p:animEffect>
                                    <p:set>
                                      <p:cBhvr>
                                        <p:cTn id="13" dur="1" fill="hold">
                                          <p:stCondLst>
                                            <p:cond delay="499"/>
                                          </p:stCondLst>
                                        </p:cTn>
                                        <p:tgtEl>
                                          <p:spTgt spid="6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0"/>
                                        </p:tgtEl>
                                      </p:cBhvr>
                                    </p:animEffect>
                                    <p:set>
                                      <p:cBhvr>
                                        <p:cTn id="67" dur="1" fill="hold">
                                          <p:stCondLst>
                                            <p:cond delay="499"/>
                                          </p:stCondLst>
                                        </p:cTn>
                                        <p:tgtEl>
                                          <p:spTgt spid="20"/>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22"/>
                                        </p:tgtEl>
                                      </p:cBhvr>
                                    </p:animEffect>
                                    <p:set>
                                      <p:cBhvr>
                                        <p:cTn id="73" dur="1" fill="hold">
                                          <p:stCondLst>
                                            <p:cond delay="499"/>
                                          </p:stCondLst>
                                        </p:cTn>
                                        <p:tgtEl>
                                          <p:spTgt spid="22"/>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23"/>
                                        </p:tgtEl>
                                      </p:cBhvr>
                                    </p:animEffect>
                                    <p:set>
                                      <p:cBhvr>
                                        <p:cTn id="76" dur="1" fill="hold">
                                          <p:stCondLst>
                                            <p:cond delay="499"/>
                                          </p:stCondLst>
                                        </p:cTn>
                                        <p:tgtEl>
                                          <p:spTgt spid="23"/>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24"/>
                                        </p:tgtEl>
                                      </p:cBhvr>
                                    </p:animEffect>
                                    <p:set>
                                      <p:cBhvr>
                                        <p:cTn id="79" dur="1" fill="hold">
                                          <p:stCondLst>
                                            <p:cond delay="499"/>
                                          </p:stCondLst>
                                        </p:cTn>
                                        <p:tgtEl>
                                          <p:spTgt spid="24"/>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32"/>
                                        </p:tgtEl>
                                      </p:cBhvr>
                                    </p:animEffect>
                                    <p:set>
                                      <p:cBhvr>
                                        <p:cTn id="97" dur="1" fill="hold">
                                          <p:stCondLst>
                                            <p:cond delay="499"/>
                                          </p:stCondLst>
                                        </p:cTn>
                                        <p:tgtEl>
                                          <p:spTgt spid="32"/>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34"/>
                                        </p:tgtEl>
                                      </p:cBhvr>
                                    </p:animEffect>
                                    <p:set>
                                      <p:cBhvr>
                                        <p:cTn id="103" dur="1" fill="hold">
                                          <p:stCondLst>
                                            <p:cond delay="499"/>
                                          </p:stCondLst>
                                        </p:cTn>
                                        <p:tgtEl>
                                          <p:spTgt spid="34"/>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6"/>
                                        </p:tgtEl>
                                      </p:cBhvr>
                                    </p:animEffect>
                                    <p:set>
                                      <p:cBhvr>
                                        <p:cTn id="109" dur="1" fill="hold">
                                          <p:stCondLst>
                                            <p:cond delay="499"/>
                                          </p:stCondLst>
                                        </p:cTn>
                                        <p:tgtEl>
                                          <p:spTgt spid="36"/>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38"/>
                                        </p:tgtEl>
                                      </p:cBhvr>
                                    </p:animEffect>
                                    <p:set>
                                      <p:cBhvr>
                                        <p:cTn id="115" dur="1" fill="hold">
                                          <p:stCondLst>
                                            <p:cond delay="499"/>
                                          </p:stCondLst>
                                        </p:cTn>
                                        <p:tgtEl>
                                          <p:spTgt spid="38"/>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39"/>
                                        </p:tgtEl>
                                      </p:cBhvr>
                                    </p:animEffect>
                                    <p:set>
                                      <p:cBhvr>
                                        <p:cTn id="118" dur="1" fill="hold">
                                          <p:stCondLst>
                                            <p:cond delay="499"/>
                                          </p:stCondLst>
                                        </p:cTn>
                                        <p:tgtEl>
                                          <p:spTgt spid="39"/>
                                        </p:tgtEl>
                                        <p:attrNameLst>
                                          <p:attrName>style.visibility</p:attrName>
                                        </p:attrNameLst>
                                      </p:cBhvr>
                                      <p:to>
                                        <p:strVal val="hidden"/>
                                      </p:to>
                                    </p:set>
                                  </p:childTnLst>
                                </p:cTn>
                              </p:par>
                              <p:par>
                                <p:cTn id="119" presetID="10" presetClass="exit" presetSubtype="0" fill="hold" grpId="0" nodeType="with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par>
                                <p:cTn id="122" presetID="10" presetClass="exit" presetSubtype="0" fill="hold" grpId="0" nodeType="withEffect">
                                  <p:stCondLst>
                                    <p:cond delay="0"/>
                                  </p:stCondLst>
                                  <p:childTnLst>
                                    <p:animEffect transition="out" filter="fade">
                                      <p:cBhvr>
                                        <p:cTn id="123" dur="500"/>
                                        <p:tgtEl>
                                          <p:spTgt spid="41"/>
                                        </p:tgtEl>
                                      </p:cBhvr>
                                    </p:animEffect>
                                    <p:set>
                                      <p:cBhvr>
                                        <p:cTn id="124" dur="1" fill="hold">
                                          <p:stCondLst>
                                            <p:cond delay="499"/>
                                          </p:stCondLst>
                                        </p:cTn>
                                        <p:tgtEl>
                                          <p:spTgt spid="41"/>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par>
                                <p:cTn id="128" presetID="10" presetClass="exit" presetSubtype="0" fill="hold" grpId="0" nodeType="withEffect">
                                  <p:stCondLst>
                                    <p:cond delay="0"/>
                                  </p:stCondLst>
                                  <p:childTnLst>
                                    <p:animEffect transition="out" filter="fade">
                                      <p:cBhvr>
                                        <p:cTn id="129" dur="500"/>
                                        <p:tgtEl>
                                          <p:spTgt spid="43"/>
                                        </p:tgtEl>
                                      </p:cBhvr>
                                    </p:animEffect>
                                    <p:set>
                                      <p:cBhvr>
                                        <p:cTn id="130" dur="1" fill="hold">
                                          <p:stCondLst>
                                            <p:cond delay="499"/>
                                          </p:stCondLst>
                                        </p:cTn>
                                        <p:tgtEl>
                                          <p:spTgt spid="43"/>
                                        </p:tgtEl>
                                        <p:attrNameLst>
                                          <p:attrName>style.visibility</p:attrName>
                                        </p:attrNameLst>
                                      </p:cBhvr>
                                      <p:to>
                                        <p:strVal val="hidden"/>
                                      </p:to>
                                    </p:set>
                                  </p:childTnLst>
                                </p:cTn>
                              </p:par>
                              <p:par>
                                <p:cTn id="131" presetID="10" presetClass="exit" presetSubtype="0" fill="hold" grpId="0"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grpId="0" nodeType="withEffect">
                                  <p:stCondLst>
                                    <p:cond delay="0"/>
                                  </p:stCondLst>
                                  <p:childTnLst>
                                    <p:animEffect transition="out" filter="fade">
                                      <p:cBhvr>
                                        <p:cTn id="135" dur="500"/>
                                        <p:tgtEl>
                                          <p:spTgt spid="45"/>
                                        </p:tgtEl>
                                      </p:cBhvr>
                                    </p:animEffect>
                                    <p:set>
                                      <p:cBhvr>
                                        <p:cTn id="136" dur="1" fill="hold">
                                          <p:stCondLst>
                                            <p:cond delay="499"/>
                                          </p:stCondLst>
                                        </p:cTn>
                                        <p:tgtEl>
                                          <p:spTgt spid="45"/>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46"/>
                                        </p:tgtEl>
                                      </p:cBhvr>
                                    </p:animEffect>
                                    <p:set>
                                      <p:cBhvr>
                                        <p:cTn id="139" dur="1" fill="hold">
                                          <p:stCondLst>
                                            <p:cond delay="499"/>
                                          </p:stCondLst>
                                        </p:cTn>
                                        <p:tgtEl>
                                          <p:spTgt spid="46"/>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47"/>
                                        </p:tgtEl>
                                      </p:cBhvr>
                                    </p:animEffect>
                                    <p:set>
                                      <p:cBhvr>
                                        <p:cTn id="142" dur="1" fill="hold">
                                          <p:stCondLst>
                                            <p:cond delay="499"/>
                                          </p:stCondLst>
                                        </p:cTn>
                                        <p:tgtEl>
                                          <p:spTgt spid="47"/>
                                        </p:tgtEl>
                                        <p:attrNameLst>
                                          <p:attrName>style.visibility</p:attrName>
                                        </p:attrNameLst>
                                      </p:cBhvr>
                                      <p:to>
                                        <p:strVal val="hidden"/>
                                      </p:to>
                                    </p:set>
                                  </p:childTnLst>
                                </p:cTn>
                              </p:par>
                              <p:par>
                                <p:cTn id="143" presetID="10" presetClass="exit" presetSubtype="0" fill="hold" grpId="0" nodeType="withEffect">
                                  <p:stCondLst>
                                    <p:cond delay="0"/>
                                  </p:stCondLst>
                                  <p:childTnLst>
                                    <p:animEffect transition="out" filter="fade">
                                      <p:cBhvr>
                                        <p:cTn id="144" dur="500"/>
                                        <p:tgtEl>
                                          <p:spTgt spid="48"/>
                                        </p:tgtEl>
                                      </p:cBhvr>
                                    </p:animEffect>
                                    <p:set>
                                      <p:cBhvr>
                                        <p:cTn id="145" dur="1" fill="hold">
                                          <p:stCondLst>
                                            <p:cond delay="499"/>
                                          </p:stCondLst>
                                        </p:cTn>
                                        <p:tgtEl>
                                          <p:spTgt spid="48"/>
                                        </p:tgtEl>
                                        <p:attrNameLst>
                                          <p:attrName>style.visibility</p:attrName>
                                        </p:attrNameLst>
                                      </p:cBhvr>
                                      <p:to>
                                        <p:strVal val="hidden"/>
                                      </p:to>
                                    </p:set>
                                  </p:childTnLst>
                                </p:cTn>
                              </p:par>
                              <p:par>
                                <p:cTn id="146" presetID="10" presetClass="exit" presetSubtype="0" fill="hold" grpId="0" nodeType="withEffect">
                                  <p:stCondLst>
                                    <p:cond delay="0"/>
                                  </p:stCondLst>
                                  <p:childTnLst>
                                    <p:animEffect transition="out" filter="fade">
                                      <p:cBhvr>
                                        <p:cTn id="147" dur="500"/>
                                        <p:tgtEl>
                                          <p:spTgt spid="49"/>
                                        </p:tgtEl>
                                      </p:cBhvr>
                                    </p:animEffect>
                                    <p:set>
                                      <p:cBhvr>
                                        <p:cTn id="148" dur="1" fill="hold">
                                          <p:stCondLst>
                                            <p:cond delay="499"/>
                                          </p:stCondLst>
                                        </p:cTn>
                                        <p:tgtEl>
                                          <p:spTgt spid="49"/>
                                        </p:tgtEl>
                                        <p:attrNameLst>
                                          <p:attrName>style.visibility</p:attrName>
                                        </p:attrNameLst>
                                      </p:cBhvr>
                                      <p:to>
                                        <p:strVal val="hidden"/>
                                      </p:to>
                                    </p:set>
                                  </p:childTnLst>
                                </p:cTn>
                              </p:par>
                              <p:par>
                                <p:cTn id="149" presetID="10" presetClass="exit" presetSubtype="0" fill="hold" grpId="0" nodeType="withEffect">
                                  <p:stCondLst>
                                    <p:cond delay="0"/>
                                  </p:stCondLst>
                                  <p:childTnLst>
                                    <p:animEffect transition="out" filter="fade">
                                      <p:cBhvr>
                                        <p:cTn id="150" dur="500"/>
                                        <p:tgtEl>
                                          <p:spTgt spid="50"/>
                                        </p:tgtEl>
                                      </p:cBhvr>
                                    </p:animEffect>
                                    <p:set>
                                      <p:cBhvr>
                                        <p:cTn id="151" dur="1" fill="hold">
                                          <p:stCondLst>
                                            <p:cond delay="499"/>
                                          </p:stCondLst>
                                        </p:cTn>
                                        <p:tgtEl>
                                          <p:spTgt spid="50"/>
                                        </p:tgtEl>
                                        <p:attrNameLst>
                                          <p:attrName>style.visibility</p:attrName>
                                        </p:attrNameLst>
                                      </p:cBhvr>
                                      <p:to>
                                        <p:strVal val="hidden"/>
                                      </p:to>
                                    </p:set>
                                  </p:childTnLst>
                                </p:cTn>
                              </p:par>
                              <p:par>
                                <p:cTn id="152" presetID="10" presetClass="exit" presetSubtype="0" fill="hold" grpId="0" nodeType="withEffect">
                                  <p:stCondLst>
                                    <p:cond delay="0"/>
                                  </p:stCondLst>
                                  <p:childTnLst>
                                    <p:animEffect transition="out" filter="fade">
                                      <p:cBhvr>
                                        <p:cTn id="153" dur="500"/>
                                        <p:tgtEl>
                                          <p:spTgt spid="51"/>
                                        </p:tgtEl>
                                      </p:cBhvr>
                                    </p:animEffect>
                                    <p:set>
                                      <p:cBhvr>
                                        <p:cTn id="154" dur="1" fill="hold">
                                          <p:stCondLst>
                                            <p:cond delay="499"/>
                                          </p:stCondLst>
                                        </p:cTn>
                                        <p:tgtEl>
                                          <p:spTgt spid="51"/>
                                        </p:tgtEl>
                                        <p:attrNameLst>
                                          <p:attrName>style.visibility</p:attrName>
                                        </p:attrNameLst>
                                      </p:cBhvr>
                                      <p:to>
                                        <p:strVal val="hidden"/>
                                      </p:to>
                                    </p:set>
                                  </p:childTnLst>
                                </p:cTn>
                              </p:par>
                              <p:par>
                                <p:cTn id="155" presetID="10" presetClass="exit" presetSubtype="0" fill="hold" grpId="0" nodeType="withEffect">
                                  <p:stCondLst>
                                    <p:cond delay="0"/>
                                  </p:stCondLst>
                                  <p:childTnLst>
                                    <p:animEffect transition="out" filter="fade">
                                      <p:cBhvr>
                                        <p:cTn id="156" dur="500"/>
                                        <p:tgtEl>
                                          <p:spTgt spid="52"/>
                                        </p:tgtEl>
                                      </p:cBhvr>
                                    </p:animEffect>
                                    <p:set>
                                      <p:cBhvr>
                                        <p:cTn id="157" dur="1" fill="hold">
                                          <p:stCondLst>
                                            <p:cond delay="499"/>
                                          </p:stCondLst>
                                        </p:cTn>
                                        <p:tgtEl>
                                          <p:spTgt spid="52"/>
                                        </p:tgtEl>
                                        <p:attrNameLst>
                                          <p:attrName>style.visibility</p:attrName>
                                        </p:attrNameLst>
                                      </p:cBhvr>
                                      <p:to>
                                        <p:strVal val="hidden"/>
                                      </p:to>
                                    </p:set>
                                  </p:childTnLst>
                                </p:cTn>
                              </p:par>
                              <p:par>
                                <p:cTn id="158" presetID="10" presetClass="exit" presetSubtype="0" fill="hold" grpId="0" nodeType="withEffect">
                                  <p:stCondLst>
                                    <p:cond delay="0"/>
                                  </p:stCondLst>
                                  <p:childTnLst>
                                    <p:animEffect transition="out" filter="fade">
                                      <p:cBhvr>
                                        <p:cTn id="159" dur="500"/>
                                        <p:tgtEl>
                                          <p:spTgt spid="53"/>
                                        </p:tgtEl>
                                      </p:cBhvr>
                                    </p:animEffect>
                                    <p:set>
                                      <p:cBhvr>
                                        <p:cTn id="160" dur="1" fill="hold">
                                          <p:stCondLst>
                                            <p:cond delay="499"/>
                                          </p:stCondLst>
                                        </p:cTn>
                                        <p:tgtEl>
                                          <p:spTgt spid="53"/>
                                        </p:tgtEl>
                                        <p:attrNameLst>
                                          <p:attrName>style.visibility</p:attrName>
                                        </p:attrNameLst>
                                      </p:cBhvr>
                                      <p:to>
                                        <p:strVal val="hidden"/>
                                      </p:to>
                                    </p:set>
                                  </p:childTnLst>
                                </p:cTn>
                              </p:par>
                              <p:par>
                                <p:cTn id="161" presetID="10" presetClass="exit" presetSubtype="0" fill="hold" grpId="0" nodeType="withEffect">
                                  <p:stCondLst>
                                    <p:cond delay="0"/>
                                  </p:stCondLst>
                                  <p:childTnLst>
                                    <p:animEffect transition="out" filter="fade">
                                      <p:cBhvr>
                                        <p:cTn id="162" dur="500"/>
                                        <p:tgtEl>
                                          <p:spTgt spid="54"/>
                                        </p:tgtEl>
                                      </p:cBhvr>
                                    </p:animEffect>
                                    <p:set>
                                      <p:cBhvr>
                                        <p:cTn id="163" dur="1" fill="hold">
                                          <p:stCondLst>
                                            <p:cond delay="499"/>
                                          </p:stCondLst>
                                        </p:cTn>
                                        <p:tgtEl>
                                          <p:spTgt spid="54"/>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55"/>
                                        </p:tgtEl>
                                      </p:cBhvr>
                                    </p:animEffect>
                                    <p:set>
                                      <p:cBhvr>
                                        <p:cTn id="166" dur="1" fill="hold">
                                          <p:stCondLst>
                                            <p:cond delay="499"/>
                                          </p:stCondLst>
                                        </p:cTn>
                                        <p:tgtEl>
                                          <p:spTgt spid="55"/>
                                        </p:tgtEl>
                                        <p:attrNameLst>
                                          <p:attrName>style.visibility</p:attrName>
                                        </p:attrNameLst>
                                      </p:cBhvr>
                                      <p:to>
                                        <p:strVal val="hidden"/>
                                      </p:to>
                                    </p:set>
                                  </p:childTnLst>
                                </p:cTn>
                              </p:par>
                              <p:par>
                                <p:cTn id="167" presetID="10" presetClass="exit" presetSubtype="0" fill="hold" grpId="0" nodeType="withEffect">
                                  <p:stCondLst>
                                    <p:cond delay="0"/>
                                  </p:stCondLst>
                                  <p:childTnLst>
                                    <p:animEffect transition="out" filter="fade">
                                      <p:cBhvr>
                                        <p:cTn id="168" dur="500"/>
                                        <p:tgtEl>
                                          <p:spTgt spid="56"/>
                                        </p:tgtEl>
                                      </p:cBhvr>
                                    </p:animEffect>
                                    <p:set>
                                      <p:cBhvr>
                                        <p:cTn id="169" dur="1" fill="hold">
                                          <p:stCondLst>
                                            <p:cond delay="499"/>
                                          </p:stCondLst>
                                        </p:cTn>
                                        <p:tgtEl>
                                          <p:spTgt spid="56"/>
                                        </p:tgtEl>
                                        <p:attrNameLst>
                                          <p:attrName>style.visibility</p:attrName>
                                        </p:attrNameLst>
                                      </p:cBhvr>
                                      <p:to>
                                        <p:strVal val="hidden"/>
                                      </p:to>
                                    </p:set>
                                  </p:childTnLst>
                                </p:cTn>
                              </p:par>
                              <p:par>
                                <p:cTn id="170" presetID="10" presetClass="exit" presetSubtype="0" fill="hold" grpId="0" nodeType="withEffect">
                                  <p:stCondLst>
                                    <p:cond delay="0"/>
                                  </p:stCondLst>
                                  <p:childTnLst>
                                    <p:animEffect transition="out" filter="fade">
                                      <p:cBhvr>
                                        <p:cTn id="171" dur="500"/>
                                        <p:tgtEl>
                                          <p:spTgt spid="57"/>
                                        </p:tgtEl>
                                      </p:cBhvr>
                                    </p:animEffect>
                                    <p:set>
                                      <p:cBhvr>
                                        <p:cTn id="172" dur="1" fill="hold">
                                          <p:stCondLst>
                                            <p:cond delay="499"/>
                                          </p:stCondLst>
                                        </p:cTn>
                                        <p:tgtEl>
                                          <p:spTgt spid="57"/>
                                        </p:tgtEl>
                                        <p:attrNameLst>
                                          <p:attrName>style.visibility</p:attrName>
                                        </p:attrNameLst>
                                      </p:cBhvr>
                                      <p:to>
                                        <p:strVal val="hidden"/>
                                      </p:to>
                                    </p:set>
                                  </p:childTnLst>
                                </p:cTn>
                              </p:par>
                              <p:par>
                                <p:cTn id="173" presetID="10" presetClass="exit" presetSubtype="0" fill="hold" grpId="0" nodeType="withEffect">
                                  <p:stCondLst>
                                    <p:cond delay="0"/>
                                  </p:stCondLst>
                                  <p:childTnLst>
                                    <p:animEffect transition="out" filter="fade">
                                      <p:cBhvr>
                                        <p:cTn id="174" dur="500"/>
                                        <p:tgtEl>
                                          <p:spTgt spid="58"/>
                                        </p:tgtEl>
                                      </p:cBhvr>
                                    </p:animEffect>
                                    <p:set>
                                      <p:cBhvr>
                                        <p:cTn id="175" dur="1" fill="hold">
                                          <p:stCondLst>
                                            <p:cond delay="499"/>
                                          </p:stCondLst>
                                        </p:cTn>
                                        <p:tgtEl>
                                          <p:spTgt spid="58"/>
                                        </p:tgtEl>
                                        <p:attrNameLst>
                                          <p:attrName>style.visibility</p:attrName>
                                        </p:attrNameLst>
                                      </p:cBhvr>
                                      <p:to>
                                        <p:strVal val="hidden"/>
                                      </p:to>
                                    </p:set>
                                  </p:childTnLst>
                                </p:cTn>
                              </p:par>
                              <p:par>
                                <p:cTn id="176" presetID="10" presetClass="exit" presetSubtype="0" fill="hold" grpId="0" nodeType="withEffect">
                                  <p:stCondLst>
                                    <p:cond delay="0"/>
                                  </p:stCondLst>
                                  <p:childTnLst>
                                    <p:animEffect transition="out" filter="fade">
                                      <p:cBhvr>
                                        <p:cTn id="177" dur="500"/>
                                        <p:tgtEl>
                                          <p:spTgt spid="59"/>
                                        </p:tgtEl>
                                      </p:cBhvr>
                                    </p:animEffect>
                                    <p:set>
                                      <p:cBhvr>
                                        <p:cTn id="178" dur="1" fill="hold">
                                          <p:stCondLst>
                                            <p:cond delay="499"/>
                                          </p:stCondLst>
                                        </p:cTn>
                                        <p:tgtEl>
                                          <p:spTgt spid="59"/>
                                        </p:tgtEl>
                                        <p:attrNameLst>
                                          <p:attrName>style.visibility</p:attrName>
                                        </p:attrNameLst>
                                      </p:cBhvr>
                                      <p:to>
                                        <p:strVal val="hidden"/>
                                      </p:to>
                                    </p:set>
                                  </p:childTnLst>
                                </p:cTn>
                              </p:par>
                              <p:par>
                                <p:cTn id="179" presetID="10" presetClass="exit" presetSubtype="0" fill="hold" grpId="0" nodeType="withEffect">
                                  <p:stCondLst>
                                    <p:cond delay="0"/>
                                  </p:stCondLst>
                                  <p:childTnLst>
                                    <p:animEffect transition="out" filter="fade">
                                      <p:cBhvr>
                                        <p:cTn id="180" dur="500"/>
                                        <p:tgtEl>
                                          <p:spTgt spid="60"/>
                                        </p:tgtEl>
                                      </p:cBhvr>
                                    </p:animEffect>
                                    <p:set>
                                      <p:cBhvr>
                                        <p:cTn id="181" dur="1" fill="hold">
                                          <p:stCondLst>
                                            <p:cond delay="499"/>
                                          </p:stCondLst>
                                        </p:cTn>
                                        <p:tgtEl>
                                          <p:spTgt spid="60"/>
                                        </p:tgtEl>
                                        <p:attrNameLst>
                                          <p:attrName>style.visibility</p:attrName>
                                        </p:attrNameLst>
                                      </p:cBhvr>
                                      <p:to>
                                        <p:strVal val="hidden"/>
                                      </p:to>
                                    </p:set>
                                  </p:childTnLst>
                                </p:cTn>
                              </p:par>
                              <p:par>
                                <p:cTn id="182" presetID="10" presetClass="exit" presetSubtype="0" fill="hold" grpId="0" nodeType="withEffect">
                                  <p:stCondLst>
                                    <p:cond delay="0"/>
                                  </p:stCondLst>
                                  <p:childTnLst>
                                    <p:animEffect transition="out" filter="fade">
                                      <p:cBhvr>
                                        <p:cTn id="183" dur="500"/>
                                        <p:tgtEl>
                                          <p:spTgt spid="61"/>
                                        </p:tgtEl>
                                      </p:cBhvr>
                                    </p:animEffect>
                                    <p:set>
                                      <p:cBhvr>
                                        <p:cTn id="184" dur="1" fill="hold">
                                          <p:stCondLst>
                                            <p:cond delay="499"/>
                                          </p:stCondLst>
                                        </p:cTn>
                                        <p:tgtEl>
                                          <p:spTgt spid="61"/>
                                        </p:tgtEl>
                                        <p:attrNameLst>
                                          <p:attrName>style.visibility</p:attrName>
                                        </p:attrNameLst>
                                      </p:cBhvr>
                                      <p:to>
                                        <p:strVal val="hidden"/>
                                      </p:to>
                                    </p:set>
                                  </p:childTnLst>
                                </p:cTn>
                              </p:par>
                              <p:par>
                                <p:cTn id="185" presetID="10" presetClass="exit" presetSubtype="0" fill="hold" grpId="0" nodeType="withEffect">
                                  <p:stCondLst>
                                    <p:cond delay="0"/>
                                  </p:stCondLst>
                                  <p:childTnLst>
                                    <p:animEffect transition="out" filter="fade">
                                      <p:cBhvr>
                                        <p:cTn id="186" dur="500"/>
                                        <p:tgtEl>
                                          <p:spTgt spid="62"/>
                                        </p:tgtEl>
                                      </p:cBhvr>
                                    </p:animEffect>
                                    <p:set>
                                      <p:cBhvr>
                                        <p:cTn id="187" dur="1" fill="hold">
                                          <p:stCondLst>
                                            <p:cond delay="499"/>
                                          </p:stCondLst>
                                        </p:cTn>
                                        <p:tgtEl>
                                          <p:spTgt spid="62"/>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500"/>
                                        <p:tgtEl>
                                          <p:spTgt spid="64"/>
                                        </p:tgtEl>
                                      </p:cBhvr>
                                    </p:animEffect>
                                    <p:set>
                                      <p:cBhvr>
                                        <p:cTn id="190" dur="1" fill="hold">
                                          <p:stCondLst>
                                            <p:cond delay="499"/>
                                          </p:stCondLst>
                                        </p:cTn>
                                        <p:tgtEl>
                                          <p:spTgt spid="64"/>
                                        </p:tgtEl>
                                        <p:attrNameLst>
                                          <p:attrName>style.visibility</p:attrName>
                                        </p:attrNameLst>
                                      </p:cBhvr>
                                      <p:to>
                                        <p:strVal val="hidden"/>
                                      </p:to>
                                    </p:set>
                                  </p:childTnLst>
                                </p:cTn>
                              </p:par>
                              <p:par>
                                <p:cTn id="191" presetID="10" presetClass="exit" presetSubtype="0" fill="hold" grpId="0" nodeType="withEffect">
                                  <p:stCondLst>
                                    <p:cond delay="0"/>
                                  </p:stCondLst>
                                  <p:childTnLst>
                                    <p:animEffect transition="out" filter="fade">
                                      <p:cBhvr>
                                        <p:cTn id="192" dur="500"/>
                                        <p:tgtEl>
                                          <p:spTgt spid="65"/>
                                        </p:tgtEl>
                                      </p:cBhvr>
                                    </p:animEffect>
                                    <p:set>
                                      <p:cBhvr>
                                        <p:cTn id="193" dur="1" fill="hold">
                                          <p:stCondLst>
                                            <p:cond delay="499"/>
                                          </p:stCondLst>
                                        </p:cTn>
                                        <p:tgtEl>
                                          <p:spTgt spid="65"/>
                                        </p:tgtEl>
                                        <p:attrNameLst>
                                          <p:attrName>style.visibility</p:attrName>
                                        </p:attrNameLst>
                                      </p:cBhvr>
                                      <p:to>
                                        <p:strVal val="hidden"/>
                                      </p:to>
                                    </p:set>
                                  </p:childTnLst>
                                </p:cTn>
                              </p:par>
                              <p:par>
                                <p:cTn id="194" presetID="10" presetClass="exit" presetSubtype="0" fill="hold" grpId="0" nodeType="withEffect">
                                  <p:stCondLst>
                                    <p:cond delay="0"/>
                                  </p:stCondLst>
                                  <p:childTnLst>
                                    <p:animEffect transition="out" filter="fade">
                                      <p:cBhvr>
                                        <p:cTn id="195" dur="500"/>
                                        <p:tgtEl>
                                          <p:spTgt spid="66"/>
                                        </p:tgtEl>
                                      </p:cBhvr>
                                    </p:animEffect>
                                    <p:set>
                                      <p:cBhvr>
                                        <p:cTn id="196" dur="1" fill="hold">
                                          <p:stCondLst>
                                            <p:cond delay="499"/>
                                          </p:stCondLst>
                                        </p:cTn>
                                        <p:tgtEl>
                                          <p:spTgt spid="66"/>
                                        </p:tgtEl>
                                        <p:attrNameLst>
                                          <p:attrName>style.visibility</p:attrName>
                                        </p:attrNameLst>
                                      </p:cBhvr>
                                      <p:to>
                                        <p:strVal val="hidden"/>
                                      </p:to>
                                    </p:set>
                                  </p:childTnLst>
                                </p:cTn>
                              </p:par>
                              <p:par>
                                <p:cTn id="197" presetID="10" presetClass="exit" presetSubtype="0" fill="hold" grpId="0" nodeType="withEffect">
                                  <p:stCondLst>
                                    <p:cond delay="0"/>
                                  </p:stCondLst>
                                  <p:childTnLst>
                                    <p:animEffect transition="out" filter="fade">
                                      <p:cBhvr>
                                        <p:cTn id="198" dur="500"/>
                                        <p:tgtEl>
                                          <p:spTgt spid="67"/>
                                        </p:tgtEl>
                                      </p:cBhvr>
                                    </p:animEffect>
                                    <p:set>
                                      <p:cBhvr>
                                        <p:cTn id="199" dur="1" fill="hold">
                                          <p:stCondLst>
                                            <p:cond delay="499"/>
                                          </p:stCondLst>
                                        </p:cTn>
                                        <p:tgtEl>
                                          <p:spTgt spid="67"/>
                                        </p:tgtEl>
                                        <p:attrNameLst>
                                          <p:attrName>style.visibility</p:attrName>
                                        </p:attrNameLst>
                                      </p:cBhvr>
                                      <p:to>
                                        <p:strVal val="hidden"/>
                                      </p:to>
                                    </p:set>
                                  </p:childTnLst>
                                </p:cTn>
                              </p:par>
                              <p:par>
                                <p:cTn id="200" presetID="10" presetClass="exit" presetSubtype="0" fill="hold" grpId="0" nodeType="withEffect">
                                  <p:stCondLst>
                                    <p:cond delay="0"/>
                                  </p:stCondLst>
                                  <p:childTnLst>
                                    <p:animEffect transition="out" filter="fade">
                                      <p:cBhvr>
                                        <p:cTn id="201" dur="500"/>
                                        <p:tgtEl>
                                          <p:spTgt spid="68"/>
                                        </p:tgtEl>
                                      </p:cBhvr>
                                    </p:animEffect>
                                    <p:set>
                                      <p:cBhvr>
                                        <p:cTn id="202" dur="1" fill="hold">
                                          <p:stCondLst>
                                            <p:cond delay="499"/>
                                          </p:stCondLst>
                                        </p:cTn>
                                        <p:tgtEl>
                                          <p:spTgt spid="68"/>
                                        </p:tgtEl>
                                        <p:attrNameLst>
                                          <p:attrName>style.visibility</p:attrName>
                                        </p:attrNameLst>
                                      </p:cBhvr>
                                      <p:to>
                                        <p:strVal val="hidden"/>
                                      </p:to>
                                    </p:set>
                                  </p:childTnLst>
                                </p:cTn>
                              </p:par>
                              <p:par>
                                <p:cTn id="203" presetID="10" presetClass="exit" presetSubtype="0" fill="hold" grpId="0" nodeType="withEffect">
                                  <p:stCondLst>
                                    <p:cond delay="0"/>
                                  </p:stCondLst>
                                  <p:childTnLst>
                                    <p:animEffect transition="out" filter="fade">
                                      <p:cBhvr>
                                        <p:cTn id="204" dur="500"/>
                                        <p:tgtEl>
                                          <p:spTgt spid="69"/>
                                        </p:tgtEl>
                                      </p:cBhvr>
                                    </p:animEffect>
                                    <p:set>
                                      <p:cBhvr>
                                        <p:cTn id="205" dur="1" fill="hold">
                                          <p:stCondLst>
                                            <p:cond delay="499"/>
                                          </p:stCondLst>
                                        </p:cTn>
                                        <p:tgtEl>
                                          <p:spTgt spid="69"/>
                                        </p:tgtEl>
                                        <p:attrNameLst>
                                          <p:attrName>style.visibility</p:attrName>
                                        </p:attrNameLst>
                                      </p:cBhvr>
                                      <p:to>
                                        <p:strVal val="hidden"/>
                                      </p:to>
                                    </p:set>
                                  </p:childTnLst>
                                </p:cTn>
                              </p:par>
                              <p:par>
                                <p:cTn id="206" presetID="10" presetClass="exit" presetSubtype="0" fill="hold" grpId="0" nodeType="withEffect">
                                  <p:stCondLst>
                                    <p:cond delay="0"/>
                                  </p:stCondLst>
                                  <p:childTnLst>
                                    <p:animEffect transition="out" filter="fade">
                                      <p:cBhvr>
                                        <p:cTn id="207" dur="500"/>
                                        <p:tgtEl>
                                          <p:spTgt spid="70"/>
                                        </p:tgtEl>
                                      </p:cBhvr>
                                    </p:animEffect>
                                    <p:set>
                                      <p:cBhvr>
                                        <p:cTn id="208" dur="1" fill="hold">
                                          <p:stCondLst>
                                            <p:cond delay="499"/>
                                          </p:stCondLst>
                                        </p:cTn>
                                        <p:tgtEl>
                                          <p:spTgt spid="70"/>
                                        </p:tgtEl>
                                        <p:attrNameLst>
                                          <p:attrName>style.visibility</p:attrName>
                                        </p:attrNameLst>
                                      </p:cBhvr>
                                      <p:to>
                                        <p:strVal val="hidden"/>
                                      </p:to>
                                    </p:set>
                                  </p:childTnLst>
                                </p:cTn>
                              </p:par>
                              <p:par>
                                <p:cTn id="209" presetID="10" presetClass="exit" presetSubtype="0" fill="hold" grpId="0" nodeType="withEffect">
                                  <p:stCondLst>
                                    <p:cond delay="0"/>
                                  </p:stCondLst>
                                  <p:childTnLst>
                                    <p:animEffect transition="out" filter="fade">
                                      <p:cBhvr>
                                        <p:cTn id="210" dur="500"/>
                                        <p:tgtEl>
                                          <p:spTgt spid="71"/>
                                        </p:tgtEl>
                                      </p:cBhvr>
                                    </p:animEffect>
                                    <p:set>
                                      <p:cBhvr>
                                        <p:cTn id="211" dur="1" fill="hold">
                                          <p:stCondLst>
                                            <p:cond delay="499"/>
                                          </p:stCondLst>
                                        </p:cTn>
                                        <p:tgtEl>
                                          <p:spTgt spid="71"/>
                                        </p:tgtEl>
                                        <p:attrNameLst>
                                          <p:attrName>style.visibility</p:attrName>
                                        </p:attrNameLst>
                                      </p:cBhvr>
                                      <p:to>
                                        <p:strVal val="hidden"/>
                                      </p:to>
                                    </p:set>
                                  </p:childTnLst>
                                </p:cTn>
                              </p:par>
                              <p:par>
                                <p:cTn id="212" presetID="10" presetClass="exit" presetSubtype="0" fill="hold" grpId="0" nodeType="withEffect">
                                  <p:stCondLst>
                                    <p:cond delay="0"/>
                                  </p:stCondLst>
                                  <p:childTnLst>
                                    <p:animEffect transition="out" filter="fade">
                                      <p:cBhvr>
                                        <p:cTn id="213" dur="500"/>
                                        <p:tgtEl>
                                          <p:spTgt spid="72"/>
                                        </p:tgtEl>
                                      </p:cBhvr>
                                    </p:animEffect>
                                    <p:set>
                                      <p:cBhvr>
                                        <p:cTn id="214" dur="1" fill="hold">
                                          <p:stCondLst>
                                            <p:cond delay="499"/>
                                          </p:stCondLst>
                                        </p:cTn>
                                        <p:tgtEl>
                                          <p:spTgt spid="72"/>
                                        </p:tgtEl>
                                        <p:attrNameLst>
                                          <p:attrName>style.visibility</p:attrName>
                                        </p:attrNameLst>
                                      </p:cBhvr>
                                      <p:to>
                                        <p:strVal val="hidden"/>
                                      </p:to>
                                    </p:set>
                                  </p:childTnLst>
                                </p:cTn>
                              </p:par>
                              <p:par>
                                <p:cTn id="215" presetID="10" presetClass="exit" presetSubtype="0" fill="hold" grpId="0" nodeType="withEffect">
                                  <p:stCondLst>
                                    <p:cond delay="0"/>
                                  </p:stCondLst>
                                  <p:childTnLst>
                                    <p:animEffect transition="out" filter="fade">
                                      <p:cBhvr>
                                        <p:cTn id="216" dur="500"/>
                                        <p:tgtEl>
                                          <p:spTgt spid="73"/>
                                        </p:tgtEl>
                                      </p:cBhvr>
                                    </p:animEffect>
                                    <p:set>
                                      <p:cBhvr>
                                        <p:cTn id="217" dur="1" fill="hold">
                                          <p:stCondLst>
                                            <p:cond delay="499"/>
                                          </p:stCondLst>
                                        </p:cTn>
                                        <p:tgtEl>
                                          <p:spTgt spid="73"/>
                                        </p:tgtEl>
                                        <p:attrNameLst>
                                          <p:attrName>style.visibility</p:attrName>
                                        </p:attrNameLst>
                                      </p:cBhvr>
                                      <p:to>
                                        <p:strVal val="hidden"/>
                                      </p:to>
                                    </p:set>
                                  </p:childTnLst>
                                </p:cTn>
                              </p:par>
                              <p:par>
                                <p:cTn id="218" presetID="10" presetClass="exit" presetSubtype="0" fill="hold" grpId="0" nodeType="withEffect">
                                  <p:stCondLst>
                                    <p:cond delay="0"/>
                                  </p:stCondLst>
                                  <p:childTnLst>
                                    <p:animEffect transition="out" filter="fade">
                                      <p:cBhvr>
                                        <p:cTn id="219" dur="500"/>
                                        <p:tgtEl>
                                          <p:spTgt spid="74"/>
                                        </p:tgtEl>
                                      </p:cBhvr>
                                    </p:animEffect>
                                    <p:set>
                                      <p:cBhvr>
                                        <p:cTn id="220" dur="1" fill="hold">
                                          <p:stCondLst>
                                            <p:cond delay="499"/>
                                          </p:stCondLst>
                                        </p:cTn>
                                        <p:tgtEl>
                                          <p:spTgt spid="74"/>
                                        </p:tgtEl>
                                        <p:attrNameLst>
                                          <p:attrName>style.visibility</p:attrName>
                                        </p:attrNameLst>
                                      </p:cBhvr>
                                      <p:to>
                                        <p:strVal val="hidden"/>
                                      </p:to>
                                    </p:set>
                                  </p:childTnLst>
                                </p:cTn>
                              </p:par>
                              <p:par>
                                <p:cTn id="221" presetID="10" presetClass="exit" presetSubtype="0" fill="hold" grpId="0" nodeType="withEffect">
                                  <p:stCondLst>
                                    <p:cond delay="0"/>
                                  </p:stCondLst>
                                  <p:childTnLst>
                                    <p:animEffect transition="out" filter="fade">
                                      <p:cBhvr>
                                        <p:cTn id="222" dur="500"/>
                                        <p:tgtEl>
                                          <p:spTgt spid="75"/>
                                        </p:tgtEl>
                                      </p:cBhvr>
                                    </p:animEffect>
                                    <p:set>
                                      <p:cBhvr>
                                        <p:cTn id="223" dur="1" fill="hold">
                                          <p:stCondLst>
                                            <p:cond delay="499"/>
                                          </p:stCondLst>
                                        </p:cTn>
                                        <p:tgtEl>
                                          <p:spTgt spid="75"/>
                                        </p:tgtEl>
                                        <p:attrNameLst>
                                          <p:attrName>style.visibility</p:attrName>
                                        </p:attrNameLst>
                                      </p:cBhvr>
                                      <p:to>
                                        <p:strVal val="hidden"/>
                                      </p:to>
                                    </p:set>
                                  </p:childTnLst>
                                </p:cTn>
                              </p:par>
                              <p:par>
                                <p:cTn id="224" presetID="10" presetClass="exit" presetSubtype="0" fill="hold" grpId="0" nodeType="withEffect">
                                  <p:stCondLst>
                                    <p:cond delay="0"/>
                                  </p:stCondLst>
                                  <p:childTnLst>
                                    <p:animEffect transition="out" filter="fade">
                                      <p:cBhvr>
                                        <p:cTn id="225" dur="500"/>
                                        <p:tgtEl>
                                          <p:spTgt spid="76"/>
                                        </p:tgtEl>
                                      </p:cBhvr>
                                    </p:animEffect>
                                    <p:set>
                                      <p:cBhvr>
                                        <p:cTn id="226" dur="1" fill="hold">
                                          <p:stCondLst>
                                            <p:cond delay="499"/>
                                          </p:stCondLst>
                                        </p:cTn>
                                        <p:tgtEl>
                                          <p:spTgt spid="76"/>
                                        </p:tgtEl>
                                        <p:attrNameLst>
                                          <p:attrName>style.visibility</p:attrName>
                                        </p:attrNameLst>
                                      </p:cBhvr>
                                      <p:to>
                                        <p:strVal val="hidden"/>
                                      </p:to>
                                    </p:set>
                                  </p:childTnLst>
                                </p:cTn>
                              </p:par>
                              <p:par>
                                <p:cTn id="227" presetID="10" presetClass="exit" presetSubtype="0" fill="hold" grpId="0" nodeType="withEffect">
                                  <p:stCondLst>
                                    <p:cond delay="0"/>
                                  </p:stCondLst>
                                  <p:childTnLst>
                                    <p:animEffect transition="out" filter="fade">
                                      <p:cBhvr>
                                        <p:cTn id="228" dur="500"/>
                                        <p:tgtEl>
                                          <p:spTgt spid="77"/>
                                        </p:tgtEl>
                                      </p:cBhvr>
                                    </p:animEffect>
                                    <p:set>
                                      <p:cBhvr>
                                        <p:cTn id="229" dur="1" fill="hold">
                                          <p:stCondLst>
                                            <p:cond delay="499"/>
                                          </p:stCondLst>
                                        </p:cTn>
                                        <p:tgtEl>
                                          <p:spTgt spid="77"/>
                                        </p:tgtEl>
                                        <p:attrNameLst>
                                          <p:attrName>style.visibility</p:attrName>
                                        </p:attrNameLst>
                                      </p:cBhvr>
                                      <p:to>
                                        <p:strVal val="hidden"/>
                                      </p:to>
                                    </p:set>
                                  </p:childTnLst>
                                </p:cTn>
                              </p:par>
                              <p:par>
                                <p:cTn id="230" presetID="10" presetClass="exit" presetSubtype="0" fill="hold" grpId="0" nodeType="withEffect">
                                  <p:stCondLst>
                                    <p:cond delay="0"/>
                                  </p:stCondLst>
                                  <p:childTnLst>
                                    <p:animEffect transition="out" filter="fade">
                                      <p:cBhvr>
                                        <p:cTn id="231" dur="500"/>
                                        <p:tgtEl>
                                          <p:spTgt spid="78"/>
                                        </p:tgtEl>
                                      </p:cBhvr>
                                    </p:animEffect>
                                    <p:set>
                                      <p:cBhvr>
                                        <p:cTn id="232" dur="1" fill="hold">
                                          <p:stCondLst>
                                            <p:cond delay="499"/>
                                          </p:stCondLst>
                                        </p:cTn>
                                        <p:tgtEl>
                                          <p:spTgt spid="78"/>
                                        </p:tgtEl>
                                        <p:attrNameLst>
                                          <p:attrName>style.visibility</p:attrName>
                                        </p:attrNameLst>
                                      </p:cBhvr>
                                      <p:to>
                                        <p:strVal val="hidden"/>
                                      </p:to>
                                    </p:set>
                                  </p:childTnLst>
                                </p:cTn>
                              </p:par>
                              <p:par>
                                <p:cTn id="233" presetID="10" presetClass="exit" presetSubtype="0" fill="hold" grpId="0" nodeType="withEffect">
                                  <p:stCondLst>
                                    <p:cond delay="0"/>
                                  </p:stCondLst>
                                  <p:childTnLst>
                                    <p:animEffect transition="out" filter="fade">
                                      <p:cBhvr>
                                        <p:cTn id="234" dur="500"/>
                                        <p:tgtEl>
                                          <p:spTgt spid="79"/>
                                        </p:tgtEl>
                                      </p:cBhvr>
                                    </p:animEffect>
                                    <p:set>
                                      <p:cBhvr>
                                        <p:cTn id="235" dur="1" fill="hold">
                                          <p:stCondLst>
                                            <p:cond delay="499"/>
                                          </p:stCondLst>
                                        </p:cTn>
                                        <p:tgtEl>
                                          <p:spTgt spid="79"/>
                                        </p:tgtEl>
                                        <p:attrNameLst>
                                          <p:attrName>style.visibility</p:attrName>
                                        </p:attrNameLst>
                                      </p:cBhvr>
                                      <p:to>
                                        <p:strVal val="hidden"/>
                                      </p:to>
                                    </p:set>
                                  </p:childTnLst>
                                </p:cTn>
                              </p:par>
                            </p:childTnLst>
                          </p:cTn>
                        </p:par>
                        <p:par>
                          <p:cTn id="236" fill="hold">
                            <p:stCondLst>
                              <p:cond delay="2868"/>
                            </p:stCondLst>
                            <p:childTnLst>
                              <p:par>
                                <p:cTn id="237" presetID="10" presetClass="entr" presetSubtype="0" fill="hold" grpId="0" nodeType="afterEffect">
                                  <p:stCondLst>
                                    <p:cond delay="0"/>
                                  </p:stCondLst>
                                  <p:childTnLst>
                                    <p:set>
                                      <p:cBhvr>
                                        <p:cTn id="238" dur="1" fill="hold">
                                          <p:stCondLst>
                                            <p:cond delay="0"/>
                                          </p:stCondLst>
                                        </p:cTn>
                                        <p:tgtEl>
                                          <p:spTgt spid="82"/>
                                        </p:tgtEl>
                                        <p:attrNameLst>
                                          <p:attrName>style.visibility</p:attrName>
                                        </p:attrNameLst>
                                      </p:cBhvr>
                                      <p:to>
                                        <p:strVal val="visible"/>
                                      </p:to>
                                    </p:set>
                                    <p:animEffect transition="in" filter="fade">
                                      <p:cBhvr>
                                        <p:cTn id="239" dur="500"/>
                                        <p:tgtEl>
                                          <p:spTgt spid="82"/>
                                        </p:tgtEl>
                                      </p:cBhvr>
                                    </p:animEffect>
                                  </p:childTnLst>
                                </p:cTn>
                              </p:par>
                            </p:childTnLst>
                          </p:cTn>
                        </p:par>
                      </p:childTnLst>
                    </p:cTn>
                  </p:par>
                </p:childTnLst>
              </p:cTn>
              <p:nextCondLst>
                <p:cond evt="onClick" delay="0">
                  <p:tgtEl>
                    <p:spTgt spid="4"/>
                  </p:tgtEl>
                </p:cond>
              </p:nextCondLst>
            </p:seq>
            <p:audio>
              <p:cMediaNode vol="80000" showWhenStopped="0">
                <p:cTn id="240" fill="hold" display="0">
                  <p:stCondLst>
                    <p:cond delay="indefinite"/>
                  </p:stCondLst>
                  <p:endCondLst>
                    <p:cond evt="onStopAudio" delay="0">
                      <p:tgtEl>
                        <p:sldTgt/>
                      </p:tgtEl>
                    </p:cond>
                  </p:endCondLst>
                </p:cTn>
                <p:tgtEl>
                  <p:spTgt spid="81"/>
                </p:tgtEl>
              </p:cMediaNode>
            </p:audio>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72020" y="151397"/>
            <a:ext cx="8215532" cy="707886"/>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Which one was </a:t>
            </a: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harder</a:t>
            </a:r>
            <a:r>
              <a:rPr lang="en-US" sz="3200" dirty="0">
                <a:solidFill>
                  <a:schemeClr val="bg2">
                    <a:lumMod val="25000"/>
                  </a:schemeClr>
                </a:solidFill>
                <a:latin typeface="Quicksand" panose="02070303000000060000" pitchFamily="18" charset="0"/>
              </a:rPr>
              <a:t>?</a:t>
            </a:r>
          </a:p>
        </p:txBody>
      </p:sp>
      <p:grpSp>
        <p:nvGrpSpPr>
          <p:cNvPr id="3" name="Group 2"/>
          <p:cNvGrpSpPr/>
          <p:nvPr/>
        </p:nvGrpSpPr>
        <p:grpSpPr>
          <a:xfrm>
            <a:off x="657384" y="2365733"/>
            <a:ext cx="4935071" cy="2967642"/>
            <a:chOff x="1062319" y="1035424"/>
            <a:chExt cx="10340788" cy="5405718"/>
          </a:xfrm>
        </p:grpSpPr>
        <p:sp>
          <p:nvSpPr>
            <p:cNvPr id="8" name="Rectangle 7"/>
            <p:cNvSpPr/>
            <p:nvPr/>
          </p:nvSpPr>
          <p:spPr>
            <a:xfrm>
              <a:off x="1062319"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Isosceles Triangle 10"/>
            <p:cNvSpPr/>
            <p:nvPr/>
          </p:nvSpPr>
          <p:spPr>
            <a:xfrm>
              <a:off x="3989295" y="2057401"/>
              <a:ext cx="4486836" cy="3361763"/>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grpSp>
        <p:nvGrpSpPr>
          <p:cNvPr id="168" name="Group 167"/>
          <p:cNvGrpSpPr/>
          <p:nvPr/>
        </p:nvGrpSpPr>
        <p:grpSpPr>
          <a:xfrm>
            <a:off x="6582526" y="2343522"/>
            <a:ext cx="4935071" cy="3314707"/>
            <a:chOff x="1062319" y="1014303"/>
            <a:chExt cx="10379949" cy="6099821"/>
          </a:xfrm>
        </p:grpSpPr>
        <p:sp>
          <p:nvSpPr>
            <p:cNvPr id="90" name="Rectangle 89"/>
            <p:cNvSpPr/>
            <p:nvPr/>
          </p:nvSpPr>
          <p:spPr>
            <a:xfrm>
              <a:off x="1062319"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Isosceles Triangle 90"/>
            <p:cNvSpPr/>
            <p:nvPr/>
          </p:nvSpPr>
          <p:spPr>
            <a:xfrm>
              <a:off x="3070411" y="1896038"/>
              <a:ext cx="170330" cy="161362"/>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2" name="Rounded Rectangle 91"/>
            <p:cNvSpPr/>
            <p:nvPr/>
          </p:nvSpPr>
          <p:spPr>
            <a:xfrm>
              <a:off x="7758953" y="2533460"/>
              <a:ext cx="1519517" cy="95474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3" name="Rounded Rectangle 92"/>
            <p:cNvSpPr/>
            <p:nvPr/>
          </p:nvSpPr>
          <p:spPr>
            <a:xfrm rot="18892823">
              <a:off x="1946349" y="4410445"/>
              <a:ext cx="844521" cy="8464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4" name="Rounded Rectangle 93"/>
            <p:cNvSpPr/>
            <p:nvPr/>
          </p:nvSpPr>
          <p:spPr>
            <a:xfrm rot="3044563">
              <a:off x="4229482" y="1853605"/>
              <a:ext cx="2208781" cy="95474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5" name="5-Point Star 94"/>
            <p:cNvSpPr/>
            <p:nvPr/>
          </p:nvSpPr>
          <p:spPr>
            <a:xfrm>
              <a:off x="5136776" y="3926541"/>
              <a:ext cx="1775012" cy="164054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6" name="5-Point Star 95"/>
            <p:cNvSpPr/>
            <p:nvPr/>
          </p:nvSpPr>
          <p:spPr>
            <a:xfrm>
              <a:off x="1577543" y="1124813"/>
              <a:ext cx="672542" cy="623977"/>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5-Point Star 96"/>
            <p:cNvSpPr/>
            <p:nvPr/>
          </p:nvSpPr>
          <p:spPr>
            <a:xfrm rot="20159810">
              <a:off x="9457030" y="4234469"/>
              <a:ext cx="1646603" cy="623977"/>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Heart 97"/>
            <p:cNvSpPr/>
            <p:nvPr/>
          </p:nvSpPr>
          <p:spPr>
            <a:xfrm>
              <a:off x="3359545" y="3119717"/>
              <a:ext cx="914400" cy="806824"/>
            </a:xfrm>
            <a:prstGeom prst="hear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9" name="Heart 98"/>
            <p:cNvSpPr/>
            <p:nvPr/>
          </p:nvSpPr>
          <p:spPr>
            <a:xfrm rot="19568634">
              <a:off x="7400154" y="4531354"/>
              <a:ext cx="1512794" cy="1484589"/>
            </a:xfrm>
            <a:prstGeom prst="hear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Heart 99"/>
            <p:cNvSpPr/>
            <p:nvPr/>
          </p:nvSpPr>
          <p:spPr>
            <a:xfrm rot="19747767">
              <a:off x="7008830" y="1536999"/>
              <a:ext cx="543821" cy="423583"/>
            </a:xfrm>
            <a:prstGeom prst="hear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1" name="Donut 100"/>
            <p:cNvSpPr/>
            <p:nvPr/>
          </p:nvSpPr>
          <p:spPr>
            <a:xfrm>
              <a:off x="9650934" y="1202409"/>
              <a:ext cx="1258794" cy="1143000"/>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2829801" y="5257798"/>
              <a:ext cx="652987" cy="569412"/>
            </a:xfrm>
            <a:prstGeom prst="don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2271829" y="1501434"/>
              <a:ext cx="652987" cy="1509396"/>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4" name="Smiley Face 103"/>
            <p:cNvSpPr/>
            <p:nvPr/>
          </p:nvSpPr>
          <p:spPr>
            <a:xfrm>
              <a:off x="9829800" y="5567082"/>
              <a:ext cx="645459" cy="578224"/>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5" name="Smiley Face 104"/>
            <p:cNvSpPr/>
            <p:nvPr/>
          </p:nvSpPr>
          <p:spPr>
            <a:xfrm>
              <a:off x="9695330" y="2864224"/>
              <a:ext cx="508436" cy="40768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6" name="Smiley Face 105"/>
            <p:cNvSpPr/>
            <p:nvPr/>
          </p:nvSpPr>
          <p:spPr>
            <a:xfrm>
              <a:off x="3922001" y="4922725"/>
              <a:ext cx="1113234" cy="1088109"/>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7" name="Lightning Bolt 106"/>
            <p:cNvSpPr/>
            <p:nvPr/>
          </p:nvSpPr>
          <p:spPr>
            <a:xfrm>
              <a:off x="1510484" y="2788685"/>
              <a:ext cx="717236" cy="642609"/>
            </a:xfrm>
            <a:prstGeom prst="lightningBol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8" name="Lightning Bolt 107"/>
            <p:cNvSpPr/>
            <p:nvPr/>
          </p:nvSpPr>
          <p:spPr>
            <a:xfrm flipH="1">
              <a:off x="4375486" y="3739642"/>
              <a:ext cx="822202" cy="642609"/>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9" name="Lightning Bolt 108"/>
            <p:cNvSpPr/>
            <p:nvPr/>
          </p:nvSpPr>
          <p:spPr>
            <a:xfrm rot="19130844" flipH="1">
              <a:off x="6393792" y="2783558"/>
              <a:ext cx="1472348" cy="1320038"/>
            </a:xfrm>
            <a:prstGeom prst="lightningBol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0" name="Cross 109"/>
            <p:cNvSpPr/>
            <p:nvPr/>
          </p:nvSpPr>
          <p:spPr>
            <a:xfrm>
              <a:off x="1408998" y="3523129"/>
              <a:ext cx="731741" cy="712693"/>
            </a:xfrm>
            <a:prstGeom prst="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1" name="Cross 110"/>
            <p:cNvSpPr/>
            <p:nvPr/>
          </p:nvSpPr>
          <p:spPr>
            <a:xfrm>
              <a:off x="8415124" y="1202409"/>
              <a:ext cx="567511" cy="867686"/>
            </a:xfrm>
            <a:prstGeom prst="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2" name="Cross 111"/>
            <p:cNvSpPr/>
            <p:nvPr/>
          </p:nvSpPr>
          <p:spPr>
            <a:xfrm>
              <a:off x="8658982" y="3735857"/>
              <a:ext cx="567511" cy="287236"/>
            </a:xfrm>
            <a:prstGeom prst="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3" name="Block Arc 112"/>
            <p:cNvSpPr/>
            <p:nvPr/>
          </p:nvSpPr>
          <p:spPr>
            <a:xfrm>
              <a:off x="3153921" y="1170878"/>
              <a:ext cx="1050750" cy="730673"/>
            </a:xfrm>
            <a:prstGeom prst="blockArc">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114" name="Block Arc 113"/>
            <p:cNvSpPr/>
            <p:nvPr/>
          </p:nvSpPr>
          <p:spPr>
            <a:xfrm>
              <a:off x="1420685" y="5778865"/>
              <a:ext cx="1050750" cy="730673"/>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5" name="Block Arc 114"/>
            <p:cNvSpPr/>
            <p:nvPr/>
          </p:nvSpPr>
          <p:spPr>
            <a:xfrm>
              <a:off x="6278812" y="5508826"/>
              <a:ext cx="1156942" cy="1605298"/>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6" name="Cloud 115"/>
            <p:cNvSpPr/>
            <p:nvPr/>
          </p:nvSpPr>
          <p:spPr>
            <a:xfrm>
              <a:off x="5666803" y="1297819"/>
              <a:ext cx="816499" cy="598219"/>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Cloud 116"/>
            <p:cNvSpPr/>
            <p:nvPr/>
          </p:nvSpPr>
          <p:spPr>
            <a:xfrm>
              <a:off x="3501392" y="2234350"/>
              <a:ext cx="816499" cy="598219"/>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8" name="Cloud 117"/>
            <p:cNvSpPr/>
            <p:nvPr/>
          </p:nvSpPr>
          <p:spPr>
            <a:xfrm>
              <a:off x="2918663" y="4042145"/>
              <a:ext cx="1483194" cy="717585"/>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9" name="Diamond 118"/>
            <p:cNvSpPr/>
            <p:nvPr/>
          </p:nvSpPr>
          <p:spPr>
            <a:xfrm>
              <a:off x="6095999" y="3327259"/>
              <a:ext cx="677604" cy="880327"/>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0" name="Diamond 119"/>
            <p:cNvSpPr/>
            <p:nvPr/>
          </p:nvSpPr>
          <p:spPr>
            <a:xfrm rot="1209016">
              <a:off x="8887691" y="5025183"/>
              <a:ext cx="677604" cy="880327"/>
            </a:xfrm>
            <a:prstGeom prst="diamon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1" name="Diamond 120"/>
            <p:cNvSpPr/>
            <p:nvPr/>
          </p:nvSpPr>
          <p:spPr>
            <a:xfrm>
              <a:off x="10310536" y="2462157"/>
              <a:ext cx="677604" cy="1448179"/>
            </a:xfrm>
            <a:prstGeom prst="diamo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2" name="Heptagon 121"/>
            <p:cNvSpPr/>
            <p:nvPr/>
          </p:nvSpPr>
          <p:spPr>
            <a:xfrm>
              <a:off x="4696691" y="3010830"/>
              <a:ext cx="500997" cy="512299"/>
            </a:xfrm>
            <a:prstGeom prst="hep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3" name="Heptagon 122"/>
            <p:cNvSpPr/>
            <p:nvPr/>
          </p:nvSpPr>
          <p:spPr>
            <a:xfrm>
              <a:off x="1243643" y="5005321"/>
              <a:ext cx="500997" cy="512299"/>
            </a:xfrm>
            <a:prstGeom prst="heptag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Heptagon 123"/>
            <p:cNvSpPr/>
            <p:nvPr/>
          </p:nvSpPr>
          <p:spPr>
            <a:xfrm>
              <a:off x="6398560" y="2082768"/>
              <a:ext cx="500997" cy="512299"/>
            </a:xfrm>
            <a:prstGeom prst="hep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Trapezoid 124"/>
            <p:cNvSpPr/>
            <p:nvPr/>
          </p:nvSpPr>
          <p:spPr>
            <a:xfrm>
              <a:off x="10475259" y="5072688"/>
              <a:ext cx="679155" cy="494394"/>
            </a:xfrm>
            <a:prstGeom prst="trapezoi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Trapezoid 125"/>
            <p:cNvSpPr/>
            <p:nvPr/>
          </p:nvSpPr>
          <p:spPr>
            <a:xfrm>
              <a:off x="4933310" y="5257798"/>
              <a:ext cx="679155" cy="1076032"/>
            </a:xfrm>
            <a:prstGeom prst="trapezoi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7" name="Trapezoid 126"/>
            <p:cNvSpPr/>
            <p:nvPr/>
          </p:nvSpPr>
          <p:spPr>
            <a:xfrm>
              <a:off x="2888285" y="6010834"/>
              <a:ext cx="924434" cy="335957"/>
            </a:xfrm>
            <a:prstGeom prst="trapezoi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8" name="Frame 127"/>
            <p:cNvSpPr/>
            <p:nvPr/>
          </p:nvSpPr>
          <p:spPr>
            <a:xfrm>
              <a:off x="2471435" y="3386513"/>
              <a:ext cx="682486" cy="569900"/>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29" name="Frame 128"/>
            <p:cNvSpPr/>
            <p:nvPr/>
          </p:nvSpPr>
          <p:spPr>
            <a:xfrm>
              <a:off x="7543486" y="1355289"/>
              <a:ext cx="682486" cy="1048504"/>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30" name="Frame 129"/>
            <p:cNvSpPr/>
            <p:nvPr/>
          </p:nvSpPr>
          <p:spPr>
            <a:xfrm rot="3967162">
              <a:off x="7580694" y="3647702"/>
              <a:ext cx="523937" cy="731324"/>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31" name="Moon 130"/>
            <p:cNvSpPr/>
            <p:nvPr/>
          </p:nvSpPr>
          <p:spPr>
            <a:xfrm>
              <a:off x="9514297" y="3477786"/>
              <a:ext cx="508435" cy="564359"/>
            </a:xfrm>
            <a:prstGeom prst="mo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2" name="Moon 131"/>
            <p:cNvSpPr/>
            <p:nvPr/>
          </p:nvSpPr>
          <p:spPr>
            <a:xfrm rot="10109754">
              <a:off x="1132696" y="1890485"/>
              <a:ext cx="508435" cy="564359"/>
            </a:xfrm>
            <a:prstGeom prst="mo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3" name="Regular Pentagon 132"/>
            <p:cNvSpPr/>
            <p:nvPr/>
          </p:nvSpPr>
          <p:spPr>
            <a:xfrm>
              <a:off x="5378880" y="3671463"/>
              <a:ext cx="526613" cy="536123"/>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4" name="Regular Pentagon 133"/>
            <p:cNvSpPr/>
            <p:nvPr/>
          </p:nvSpPr>
          <p:spPr>
            <a:xfrm>
              <a:off x="3480725" y="1508987"/>
              <a:ext cx="526613" cy="536123"/>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5" name="Regular Pentagon 134"/>
            <p:cNvSpPr/>
            <p:nvPr/>
          </p:nvSpPr>
          <p:spPr>
            <a:xfrm>
              <a:off x="8911722" y="4114617"/>
              <a:ext cx="749314" cy="783902"/>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6" name="Flowchart: Punched Tape 135"/>
            <p:cNvSpPr/>
            <p:nvPr/>
          </p:nvSpPr>
          <p:spPr>
            <a:xfrm>
              <a:off x="1130947" y="4327657"/>
              <a:ext cx="639817" cy="525592"/>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7" name="Flowchart: Punched Tape 136"/>
            <p:cNvSpPr/>
            <p:nvPr/>
          </p:nvSpPr>
          <p:spPr>
            <a:xfrm>
              <a:off x="9017011" y="1890697"/>
              <a:ext cx="639817" cy="525592"/>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8" name="Flowchart: Punched Tape 137"/>
            <p:cNvSpPr/>
            <p:nvPr/>
          </p:nvSpPr>
          <p:spPr>
            <a:xfrm>
              <a:off x="8697102" y="5848977"/>
              <a:ext cx="639817" cy="525592"/>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9" name="Sun 138"/>
            <p:cNvSpPr/>
            <p:nvPr/>
          </p:nvSpPr>
          <p:spPr>
            <a:xfrm>
              <a:off x="3032765" y="2788685"/>
              <a:ext cx="347590" cy="310566"/>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0" name="Sun 139"/>
            <p:cNvSpPr/>
            <p:nvPr/>
          </p:nvSpPr>
          <p:spPr>
            <a:xfrm>
              <a:off x="6923956" y="4219674"/>
              <a:ext cx="740529" cy="685823"/>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1" name="Sun 140"/>
            <p:cNvSpPr/>
            <p:nvPr/>
          </p:nvSpPr>
          <p:spPr>
            <a:xfrm>
              <a:off x="4523700" y="4327657"/>
              <a:ext cx="656081" cy="621888"/>
            </a:xfrm>
            <a:prstGeom prst="su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2" name="7-Point Star 141"/>
            <p:cNvSpPr/>
            <p:nvPr/>
          </p:nvSpPr>
          <p:spPr>
            <a:xfrm>
              <a:off x="3359545" y="4922725"/>
              <a:ext cx="453174" cy="40255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3" name="7-Point Star 142"/>
            <p:cNvSpPr/>
            <p:nvPr/>
          </p:nvSpPr>
          <p:spPr>
            <a:xfrm>
              <a:off x="5780857" y="5547900"/>
              <a:ext cx="453174" cy="402556"/>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4" name="7-Point Star 143"/>
            <p:cNvSpPr/>
            <p:nvPr/>
          </p:nvSpPr>
          <p:spPr>
            <a:xfrm>
              <a:off x="7772034" y="5896983"/>
              <a:ext cx="453174" cy="402556"/>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5" name="4-Point Star 144"/>
            <p:cNvSpPr/>
            <p:nvPr/>
          </p:nvSpPr>
          <p:spPr>
            <a:xfrm>
              <a:off x="10988140" y="2100500"/>
              <a:ext cx="396805" cy="76372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6" name="4-Point Star 145"/>
            <p:cNvSpPr/>
            <p:nvPr/>
          </p:nvSpPr>
          <p:spPr>
            <a:xfrm>
              <a:off x="10785672" y="3376670"/>
              <a:ext cx="656596" cy="868379"/>
            </a:xfrm>
            <a:prstGeom prst="star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7" name="4-Point Star 146"/>
            <p:cNvSpPr/>
            <p:nvPr/>
          </p:nvSpPr>
          <p:spPr>
            <a:xfrm>
              <a:off x="4294953" y="2311353"/>
              <a:ext cx="656596" cy="868379"/>
            </a:xfrm>
            <a:prstGeom prst="star4">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8" name="4-Point Star 147"/>
            <p:cNvSpPr/>
            <p:nvPr/>
          </p:nvSpPr>
          <p:spPr>
            <a:xfrm>
              <a:off x="1614766" y="1868804"/>
              <a:ext cx="656596" cy="868379"/>
            </a:xfrm>
            <a:prstGeom prst="star4">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9" name="12-Point Star 148"/>
            <p:cNvSpPr/>
            <p:nvPr/>
          </p:nvSpPr>
          <p:spPr>
            <a:xfrm>
              <a:off x="2247181" y="5404834"/>
              <a:ext cx="468018" cy="400706"/>
            </a:xfrm>
            <a:prstGeom prst="star1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0" name="12-Point Star 149"/>
            <p:cNvSpPr/>
            <p:nvPr/>
          </p:nvSpPr>
          <p:spPr>
            <a:xfrm>
              <a:off x="1726428" y="5995766"/>
              <a:ext cx="468018" cy="40070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1" name="12-Point Star 150"/>
            <p:cNvSpPr/>
            <p:nvPr/>
          </p:nvSpPr>
          <p:spPr>
            <a:xfrm>
              <a:off x="5243642" y="1100728"/>
              <a:ext cx="468018" cy="400706"/>
            </a:xfrm>
            <a:prstGeom prst="star1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2" name="Left-Right Arrow 151"/>
            <p:cNvSpPr/>
            <p:nvPr/>
          </p:nvSpPr>
          <p:spPr>
            <a:xfrm>
              <a:off x="5243642" y="3477786"/>
              <a:ext cx="661851" cy="193677"/>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3" name="Left-Right Arrow 152"/>
            <p:cNvSpPr/>
            <p:nvPr/>
          </p:nvSpPr>
          <p:spPr>
            <a:xfrm>
              <a:off x="9302566" y="2425264"/>
              <a:ext cx="1186005" cy="565244"/>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4" name="Left-Right Arrow 153"/>
            <p:cNvSpPr/>
            <p:nvPr/>
          </p:nvSpPr>
          <p:spPr>
            <a:xfrm>
              <a:off x="6379925" y="1014303"/>
              <a:ext cx="1954266" cy="316927"/>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5" name="Flowchart: Terminator 154"/>
            <p:cNvSpPr/>
            <p:nvPr/>
          </p:nvSpPr>
          <p:spPr>
            <a:xfrm>
              <a:off x="2271362" y="3075818"/>
              <a:ext cx="799049" cy="196086"/>
            </a:xfrm>
            <a:prstGeom prst="flowChartTermina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6" name="Flowchart: Terminator 155"/>
            <p:cNvSpPr/>
            <p:nvPr/>
          </p:nvSpPr>
          <p:spPr>
            <a:xfrm>
              <a:off x="2250085" y="1090013"/>
              <a:ext cx="799049" cy="196086"/>
            </a:xfrm>
            <a:prstGeom prst="flowChartTermina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7" name="Flowchart: Terminator 156"/>
            <p:cNvSpPr/>
            <p:nvPr/>
          </p:nvSpPr>
          <p:spPr>
            <a:xfrm>
              <a:off x="6483302" y="4794094"/>
              <a:ext cx="737647" cy="602119"/>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8" name="Flowchart: Terminator 157"/>
            <p:cNvSpPr/>
            <p:nvPr/>
          </p:nvSpPr>
          <p:spPr>
            <a:xfrm>
              <a:off x="10540904" y="5753719"/>
              <a:ext cx="737647" cy="602119"/>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9" name="Chord 158"/>
            <p:cNvSpPr/>
            <p:nvPr/>
          </p:nvSpPr>
          <p:spPr>
            <a:xfrm>
              <a:off x="3052502" y="2202362"/>
              <a:ext cx="471426" cy="487093"/>
            </a:xfrm>
            <a:prstGeom prst="chor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0" name="Chord 159"/>
            <p:cNvSpPr/>
            <p:nvPr/>
          </p:nvSpPr>
          <p:spPr>
            <a:xfrm rot="11091510">
              <a:off x="6284569" y="2826976"/>
              <a:ext cx="471426" cy="487093"/>
            </a:xfrm>
            <a:prstGeom prst="chor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1" name="Chord 160"/>
            <p:cNvSpPr/>
            <p:nvPr/>
          </p:nvSpPr>
          <p:spPr>
            <a:xfrm rot="11091510">
              <a:off x="9530954" y="4998258"/>
              <a:ext cx="471426" cy="487093"/>
            </a:xfrm>
            <a:prstGeom prst="chor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2" name="Oval 161"/>
            <p:cNvSpPr/>
            <p:nvPr/>
          </p:nvSpPr>
          <p:spPr>
            <a:xfrm>
              <a:off x="1161048" y="2999483"/>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3" name="Oval 162"/>
            <p:cNvSpPr/>
            <p:nvPr/>
          </p:nvSpPr>
          <p:spPr>
            <a:xfrm>
              <a:off x="4204561" y="3422949"/>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4" name="Oval 163"/>
            <p:cNvSpPr/>
            <p:nvPr/>
          </p:nvSpPr>
          <p:spPr>
            <a:xfrm>
              <a:off x="6926954" y="2028592"/>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5" name="Oval 164"/>
            <p:cNvSpPr/>
            <p:nvPr/>
          </p:nvSpPr>
          <p:spPr>
            <a:xfrm>
              <a:off x="9100458" y="1159010"/>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6" name="Oval 165"/>
            <p:cNvSpPr/>
            <p:nvPr/>
          </p:nvSpPr>
          <p:spPr>
            <a:xfrm>
              <a:off x="8206934" y="3582731"/>
              <a:ext cx="416379" cy="34380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69" name="TextBox 168"/>
          <p:cNvSpPr txBox="1"/>
          <p:nvPr/>
        </p:nvSpPr>
        <p:spPr>
          <a:xfrm>
            <a:off x="1480119" y="1670383"/>
            <a:ext cx="355597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The 1</a:t>
            </a:r>
            <a:r>
              <a:rPr lang="en-US" sz="2800" baseline="30000" dirty="0">
                <a:solidFill>
                  <a:schemeClr val="bg2">
                    <a:lumMod val="25000"/>
                  </a:schemeClr>
                </a:solidFill>
                <a:latin typeface="Quicksand" panose="02070303000000060000" pitchFamily="18" charset="0"/>
              </a:rPr>
              <a:t>st</a:t>
            </a:r>
            <a:r>
              <a:rPr lang="en-US" sz="2800" dirty="0">
                <a:solidFill>
                  <a:schemeClr val="bg2">
                    <a:lumMod val="25000"/>
                  </a:schemeClr>
                </a:solidFill>
                <a:latin typeface="Quicksand" panose="02070303000000060000" pitchFamily="18" charset="0"/>
              </a:rPr>
              <a:t> one?</a:t>
            </a:r>
          </a:p>
        </p:txBody>
      </p:sp>
      <p:sp>
        <p:nvSpPr>
          <p:cNvPr id="170" name="TextBox 169"/>
          <p:cNvSpPr txBox="1"/>
          <p:nvPr/>
        </p:nvSpPr>
        <p:spPr>
          <a:xfrm>
            <a:off x="7341613" y="1665542"/>
            <a:ext cx="355597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Or the 2</a:t>
            </a:r>
            <a:r>
              <a:rPr lang="en-US" sz="2800" baseline="30000" dirty="0">
                <a:solidFill>
                  <a:schemeClr val="bg2">
                    <a:lumMod val="25000"/>
                  </a:schemeClr>
                </a:solidFill>
                <a:latin typeface="Quicksand" panose="02070303000000060000" pitchFamily="18" charset="0"/>
              </a:rPr>
              <a:t>nd</a:t>
            </a:r>
            <a:r>
              <a:rPr lang="en-US" sz="2800" dirty="0">
                <a:solidFill>
                  <a:schemeClr val="bg2">
                    <a:lumMod val="25000"/>
                  </a:schemeClr>
                </a:solidFill>
                <a:latin typeface="Quicksand" panose="02070303000000060000" pitchFamily="18" charset="0"/>
              </a:rPr>
              <a:t> one?</a:t>
            </a:r>
          </a:p>
        </p:txBody>
      </p:sp>
      <p:sp>
        <p:nvSpPr>
          <p:cNvPr id="89" name="TextBox 88"/>
          <p:cNvSpPr txBox="1"/>
          <p:nvPr/>
        </p:nvSpPr>
        <p:spPr>
          <a:xfrm>
            <a:off x="1807258" y="739795"/>
            <a:ext cx="8215532"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Which one took longer to solve?</a:t>
            </a:r>
          </a:p>
        </p:txBody>
      </p:sp>
    </p:spTree>
    <p:extLst>
      <p:ext uri="{BB962C8B-B14F-4D97-AF65-F5344CB8AC3E}">
        <p14:creationId xmlns:p14="http://schemas.microsoft.com/office/powerpoint/2010/main" val="2604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500"/>
                                        <p:tgtEl>
                                          <p:spTgt spid="169"/>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par>
                                <p:cTn id="19" presetID="10" presetClass="entr" presetSubtype="0" fill="hold" nodeType="withEffect">
                                  <p:stCondLst>
                                    <p:cond delay="0"/>
                                  </p:stCondLst>
                                  <p:childTnLst>
                                    <p:set>
                                      <p:cBhvr>
                                        <p:cTn id="20" dur="1" fill="hold">
                                          <p:stCondLst>
                                            <p:cond delay="0"/>
                                          </p:stCondLst>
                                        </p:cTn>
                                        <p:tgtEl>
                                          <p:spTgt spid="168"/>
                                        </p:tgtEl>
                                        <p:attrNameLst>
                                          <p:attrName>style.visibility</p:attrName>
                                        </p:attrNameLst>
                                      </p:cBhvr>
                                      <p:to>
                                        <p:strVal val="visible"/>
                                      </p:to>
                                    </p:set>
                                    <p:animEffect transition="in" filter="fade">
                                      <p:cBhvr>
                                        <p:cTn id="21" dur="500"/>
                                        <p:tgtEl>
                                          <p:spTgt spid="16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69" grpId="0"/>
      <p:bldP spid="170" grpId="0"/>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168769" y="157878"/>
            <a:ext cx="9715256"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Which one was more </a:t>
            </a:r>
            <a:r>
              <a:rPr lang="en-US" sz="3200" dirty="0">
                <a:solidFill>
                  <a:srgbClr val="FF0000"/>
                </a:solidFill>
                <a:latin typeface="Bubblegum Sans" panose="02000506000000020004" pitchFamily="2" charset="0"/>
              </a:rPr>
              <a:t>F</a:t>
            </a:r>
            <a:r>
              <a:rPr lang="en-US" sz="3200" dirty="0">
                <a:solidFill>
                  <a:schemeClr val="accent6"/>
                </a:solidFill>
                <a:latin typeface="Bubblegum Sans" panose="02000506000000020004" pitchFamily="2" charset="0"/>
              </a:rPr>
              <a:t>U</a:t>
            </a:r>
            <a:r>
              <a:rPr lang="en-US" sz="3200" dirty="0">
                <a:solidFill>
                  <a:schemeClr val="accent4"/>
                </a:solidFill>
                <a:latin typeface="Bubblegum Sans" panose="02000506000000020004" pitchFamily="2" charset="0"/>
              </a:rPr>
              <a:t>N</a:t>
            </a:r>
            <a:r>
              <a:rPr lang="en-US" sz="3200" dirty="0">
                <a:solidFill>
                  <a:schemeClr val="bg2">
                    <a:lumMod val="25000"/>
                  </a:schemeClr>
                </a:solidFill>
                <a:latin typeface="Quicksand" panose="02070303000000060000" pitchFamily="18" charset="0"/>
              </a:rPr>
              <a:t>?</a:t>
            </a:r>
          </a:p>
        </p:txBody>
      </p:sp>
      <p:sp>
        <p:nvSpPr>
          <p:cNvPr id="5" name="TextBox 4"/>
          <p:cNvSpPr txBox="1"/>
          <p:nvPr/>
        </p:nvSpPr>
        <p:spPr>
          <a:xfrm>
            <a:off x="2577689" y="466295"/>
            <a:ext cx="7302651" cy="1200329"/>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Doing</a:t>
            </a:r>
            <a:r>
              <a:rPr lang="en-US" sz="3200" dirty="0">
                <a:solidFill>
                  <a:schemeClr val="bg2">
                    <a:lumMod val="25000"/>
                  </a:schemeClr>
                </a:solidFill>
                <a:latin typeface="Quicksand" panose="02070303000000060000" pitchFamily="18" charset="0"/>
              </a:rPr>
              <a:t> </a:t>
            </a:r>
            <a:r>
              <a:rPr lang="en-US"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Bubblegum Sans" panose="02000506000000020004" pitchFamily="2" charset="0"/>
              </a:rPr>
              <a:t>hard</a:t>
            </a:r>
            <a:r>
              <a:rPr lang="en-US" sz="3200" dirty="0">
                <a:solidFill>
                  <a:schemeClr val="bg2">
                    <a:lumMod val="25000"/>
                  </a:schemeClr>
                </a:solidFill>
                <a:latin typeface="Quicksand" panose="02070303000000060000" pitchFamily="18" charset="0"/>
              </a:rPr>
              <a:t> </a:t>
            </a:r>
            <a:r>
              <a:rPr lang="en-US" sz="2800" dirty="0">
                <a:solidFill>
                  <a:schemeClr val="bg2">
                    <a:lumMod val="25000"/>
                  </a:schemeClr>
                </a:solidFill>
                <a:latin typeface="Quicksand" panose="02070303000000060000" pitchFamily="18" charset="0"/>
              </a:rPr>
              <a:t>things grows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p>
          <a:p>
            <a:pPr algn="ctr"/>
            <a:r>
              <a:rPr lang="en-US" sz="2800" dirty="0">
                <a:solidFill>
                  <a:schemeClr val="bg2">
                    <a:lumMod val="25000"/>
                  </a:schemeClr>
                </a:solidFill>
                <a:latin typeface="Quicksand" panose="02070303000000060000" pitchFamily="18" charset="0"/>
              </a:rPr>
              <a:t> </a:t>
            </a:r>
            <a:r>
              <a:rPr lang="en-US" sz="2400" dirty="0">
                <a:solidFill>
                  <a:schemeClr val="bg2">
                    <a:lumMod val="25000"/>
                  </a:schemeClr>
                </a:solidFill>
                <a:latin typeface="Quicksand" panose="02070303000000060000" pitchFamily="18" charset="0"/>
              </a:rPr>
              <a:t>AND it’s more</a:t>
            </a:r>
            <a:r>
              <a:rPr lang="en-US" sz="3200" dirty="0">
                <a:solidFill>
                  <a:schemeClr val="bg2">
                    <a:lumMod val="25000"/>
                  </a:schemeClr>
                </a:solidFill>
                <a:latin typeface="Quicksand" panose="02070303000000060000" pitchFamily="18" charset="0"/>
              </a:rPr>
              <a:t> </a:t>
            </a:r>
            <a:r>
              <a:rPr lang="en-US" sz="3200" dirty="0">
                <a:solidFill>
                  <a:srgbClr val="FF0000"/>
                </a:solidFill>
                <a:latin typeface="Bubblegum Sans" panose="02000506000000020004" pitchFamily="2" charset="0"/>
              </a:rPr>
              <a:t>F</a:t>
            </a:r>
            <a:r>
              <a:rPr lang="en-US" sz="3200" dirty="0">
                <a:solidFill>
                  <a:schemeClr val="accent6"/>
                </a:solidFill>
                <a:latin typeface="Bubblegum Sans" panose="02000506000000020004" pitchFamily="2" charset="0"/>
              </a:rPr>
              <a:t>U</a:t>
            </a:r>
            <a:r>
              <a:rPr lang="en-US" sz="3200" dirty="0">
                <a:solidFill>
                  <a:schemeClr val="accent4"/>
                </a:solidFill>
                <a:latin typeface="Bubblegum Sans" panose="02000506000000020004" pitchFamily="2" charset="0"/>
              </a:rPr>
              <a:t>N</a:t>
            </a:r>
            <a:r>
              <a:rPr lang="en-US" sz="3200" dirty="0">
                <a:solidFill>
                  <a:schemeClr val="bg2">
                    <a:lumMod val="25000"/>
                  </a:schemeClr>
                </a:solidFill>
                <a:latin typeface="Quicksand" panose="02070303000000060000" pitchFamily="18" charset="0"/>
              </a:rPr>
              <a:t>!</a:t>
            </a:r>
          </a:p>
        </p:txBody>
      </p:sp>
      <p:grpSp>
        <p:nvGrpSpPr>
          <p:cNvPr id="3" name="Group 2"/>
          <p:cNvGrpSpPr/>
          <p:nvPr/>
        </p:nvGrpSpPr>
        <p:grpSpPr>
          <a:xfrm>
            <a:off x="657384" y="2365733"/>
            <a:ext cx="4935071" cy="2967642"/>
            <a:chOff x="1062319" y="1035424"/>
            <a:chExt cx="10340788" cy="5405718"/>
          </a:xfrm>
        </p:grpSpPr>
        <p:sp>
          <p:nvSpPr>
            <p:cNvPr id="8" name="Rectangle 7"/>
            <p:cNvSpPr/>
            <p:nvPr/>
          </p:nvSpPr>
          <p:spPr>
            <a:xfrm>
              <a:off x="1062319"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Isosceles Triangle 10"/>
            <p:cNvSpPr/>
            <p:nvPr/>
          </p:nvSpPr>
          <p:spPr>
            <a:xfrm>
              <a:off x="3989295" y="2057401"/>
              <a:ext cx="4486836" cy="3361763"/>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grpSp>
        <p:nvGrpSpPr>
          <p:cNvPr id="168" name="Group 167"/>
          <p:cNvGrpSpPr/>
          <p:nvPr/>
        </p:nvGrpSpPr>
        <p:grpSpPr>
          <a:xfrm>
            <a:off x="6582526" y="2343522"/>
            <a:ext cx="4935071" cy="3314707"/>
            <a:chOff x="1062319" y="1014303"/>
            <a:chExt cx="10379949" cy="6099821"/>
          </a:xfrm>
        </p:grpSpPr>
        <p:sp>
          <p:nvSpPr>
            <p:cNvPr id="90" name="Rectangle 89"/>
            <p:cNvSpPr/>
            <p:nvPr/>
          </p:nvSpPr>
          <p:spPr>
            <a:xfrm>
              <a:off x="1062319"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Isosceles Triangle 90"/>
            <p:cNvSpPr/>
            <p:nvPr/>
          </p:nvSpPr>
          <p:spPr>
            <a:xfrm>
              <a:off x="3070411" y="1896038"/>
              <a:ext cx="170330" cy="161362"/>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2" name="Rounded Rectangle 91"/>
            <p:cNvSpPr/>
            <p:nvPr/>
          </p:nvSpPr>
          <p:spPr>
            <a:xfrm>
              <a:off x="7758953" y="2533460"/>
              <a:ext cx="1519517" cy="95474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3" name="Rounded Rectangle 92"/>
            <p:cNvSpPr/>
            <p:nvPr/>
          </p:nvSpPr>
          <p:spPr>
            <a:xfrm rot="18892823">
              <a:off x="1946349" y="4410445"/>
              <a:ext cx="844521" cy="8464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4" name="Rounded Rectangle 93"/>
            <p:cNvSpPr/>
            <p:nvPr/>
          </p:nvSpPr>
          <p:spPr>
            <a:xfrm rot="3044563">
              <a:off x="4229482" y="1853605"/>
              <a:ext cx="2208781" cy="95474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5" name="5-Point Star 94"/>
            <p:cNvSpPr/>
            <p:nvPr/>
          </p:nvSpPr>
          <p:spPr>
            <a:xfrm>
              <a:off x="5136776" y="3926541"/>
              <a:ext cx="1775012" cy="164054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6" name="5-Point Star 95"/>
            <p:cNvSpPr/>
            <p:nvPr/>
          </p:nvSpPr>
          <p:spPr>
            <a:xfrm>
              <a:off x="1577543" y="1124813"/>
              <a:ext cx="672542" cy="623977"/>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5-Point Star 96"/>
            <p:cNvSpPr/>
            <p:nvPr/>
          </p:nvSpPr>
          <p:spPr>
            <a:xfrm rot="20159810">
              <a:off x="9457030" y="4234469"/>
              <a:ext cx="1646603" cy="623977"/>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Heart 97"/>
            <p:cNvSpPr/>
            <p:nvPr/>
          </p:nvSpPr>
          <p:spPr>
            <a:xfrm>
              <a:off x="3359545" y="3119717"/>
              <a:ext cx="914400" cy="806824"/>
            </a:xfrm>
            <a:prstGeom prst="hear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9" name="Heart 98"/>
            <p:cNvSpPr/>
            <p:nvPr/>
          </p:nvSpPr>
          <p:spPr>
            <a:xfrm rot="19568634">
              <a:off x="7400154" y="4531354"/>
              <a:ext cx="1512794" cy="1484589"/>
            </a:xfrm>
            <a:prstGeom prst="hear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Heart 99"/>
            <p:cNvSpPr/>
            <p:nvPr/>
          </p:nvSpPr>
          <p:spPr>
            <a:xfrm rot="19747767">
              <a:off x="7008830" y="1536999"/>
              <a:ext cx="543821" cy="423583"/>
            </a:xfrm>
            <a:prstGeom prst="hear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1" name="Donut 100"/>
            <p:cNvSpPr/>
            <p:nvPr/>
          </p:nvSpPr>
          <p:spPr>
            <a:xfrm>
              <a:off x="9650934" y="1202409"/>
              <a:ext cx="1258794" cy="1143000"/>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2829801" y="5257798"/>
              <a:ext cx="652987" cy="569412"/>
            </a:xfrm>
            <a:prstGeom prst="don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2271829" y="1501434"/>
              <a:ext cx="652987" cy="1509396"/>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4" name="Smiley Face 103"/>
            <p:cNvSpPr/>
            <p:nvPr/>
          </p:nvSpPr>
          <p:spPr>
            <a:xfrm>
              <a:off x="9829800" y="5567082"/>
              <a:ext cx="645459" cy="578224"/>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5" name="Smiley Face 104"/>
            <p:cNvSpPr/>
            <p:nvPr/>
          </p:nvSpPr>
          <p:spPr>
            <a:xfrm>
              <a:off x="9695330" y="2864224"/>
              <a:ext cx="508436" cy="40768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6" name="Smiley Face 105"/>
            <p:cNvSpPr/>
            <p:nvPr/>
          </p:nvSpPr>
          <p:spPr>
            <a:xfrm>
              <a:off x="3922001" y="4922725"/>
              <a:ext cx="1113234" cy="1088109"/>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7" name="Lightning Bolt 106"/>
            <p:cNvSpPr/>
            <p:nvPr/>
          </p:nvSpPr>
          <p:spPr>
            <a:xfrm>
              <a:off x="1510484" y="2788685"/>
              <a:ext cx="717236" cy="642609"/>
            </a:xfrm>
            <a:prstGeom prst="lightningBol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8" name="Lightning Bolt 107"/>
            <p:cNvSpPr/>
            <p:nvPr/>
          </p:nvSpPr>
          <p:spPr>
            <a:xfrm flipH="1">
              <a:off x="4375486" y="3739642"/>
              <a:ext cx="822202" cy="642609"/>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9" name="Lightning Bolt 108"/>
            <p:cNvSpPr/>
            <p:nvPr/>
          </p:nvSpPr>
          <p:spPr>
            <a:xfrm rot="19130844" flipH="1">
              <a:off x="6393792" y="2783558"/>
              <a:ext cx="1472348" cy="1320038"/>
            </a:xfrm>
            <a:prstGeom prst="lightningBol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0" name="Cross 109"/>
            <p:cNvSpPr/>
            <p:nvPr/>
          </p:nvSpPr>
          <p:spPr>
            <a:xfrm>
              <a:off x="1408998" y="3523129"/>
              <a:ext cx="731741" cy="712693"/>
            </a:xfrm>
            <a:prstGeom prst="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1" name="Cross 110"/>
            <p:cNvSpPr/>
            <p:nvPr/>
          </p:nvSpPr>
          <p:spPr>
            <a:xfrm>
              <a:off x="8415124" y="1202409"/>
              <a:ext cx="567511" cy="867686"/>
            </a:xfrm>
            <a:prstGeom prst="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2" name="Cross 111"/>
            <p:cNvSpPr/>
            <p:nvPr/>
          </p:nvSpPr>
          <p:spPr>
            <a:xfrm>
              <a:off x="8658982" y="3735857"/>
              <a:ext cx="567511" cy="287236"/>
            </a:xfrm>
            <a:prstGeom prst="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3" name="Block Arc 112"/>
            <p:cNvSpPr/>
            <p:nvPr/>
          </p:nvSpPr>
          <p:spPr>
            <a:xfrm>
              <a:off x="3153921" y="1170878"/>
              <a:ext cx="1050750" cy="730673"/>
            </a:xfrm>
            <a:prstGeom prst="blockArc">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114" name="Block Arc 113"/>
            <p:cNvSpPr/>
            <p:nvPr/>
          </p:nvSpPr>
          <p:spPr>
            <a:xfrm>
              <a:off x="1420685" y="5778865"/>
              <a:ext cx="1050750" cy="730673"/>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5" name="Block Arc 114"/>
            <p:cNvSpPr/>
            <p:nvPr/>
          </p:nvSpPr>
          <p:spPr>
            <a:xfrm>
              <a:off x="6278812" y="5508826"/>
              <a:ext cx="1156942" cy="1605298"/>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6" name="Cloud 115"/>
            <p:cNvSpPr/>
            <p:nvPr/>
          </p:nvSpPr>
          <p:spPr>
            <a:xfrm>
              <a:off x="5666803" y="1297819"/>
              <a:ext cx="816499" cy="598219"/>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Cloud 116"/>
            <p:cNvSpPr/>
            <p:nvPr/>
          </p:nvSpPr>
          <p:spPr>
            <a:xfrm>
              <a:off x="3501392" y="2234350"/>
              <a:ext cx="816499" cy="598219"/>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8" name="Cloud 117"/>
            <p:cNvSpPr/>
            <p:nvPr/>
          </p:nvSpPr>
          <p:spPr>
            <a:xfrm>
              <a:off x="2918663" y="4042145"/>
              <a:ext cx="1483194" cy="717585"/>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9" name="Diamond 118"/>
            <p:cNvSpPr/>
            <p:nvPr/>
          </p:nvSpPr>
          <p:spPr>
            <a:xfrm>
              <a:off x="6095999" y="3327259"/>
              <a:ext cx="677604" cy="880327"/>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0" name="Diamond 119"/>
            <p:cNvSpPr/>
            <p:nvPr/>
          </p:nvSpPr>
          <p:spPr>
            <a:xfrm rot="1209016">
              <a:off x="8887691" y="5025183"/>
              <a:ext cx="677604" cy="880327"/>
            </a:xfrm>
            <a:prstGeom prst="diamon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1" name="Diamond 120"/>
            <p:cNvSpPr/>
            <p:nvPr/>
          </p:nvSpPr>
          <p:spPr>
            <a:xfrm>
              <a:off x="10310536" y="2462157"/>
              <a:ext cx="677604" cy="1448179"/>
            </a:xfrm>
            <a:prstGeom prst="diamo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2" name="Heptagon 121"/>
            <p:cNvSpPr/>
            <p:nvPr/>
          </p:nvSpPr>
          <p:spPr>
            <a:xfrm>
              <a:off x="4696691" y="3010830"/>
              <a:ext cx="500997" cy="512299"/>
            </a:xfrm>
            <a:prstGeom prst="hep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3" name="Heptagon 122"/>
            <p:cNvSpPr/>
            <p:nvPr/>
          </p:nvSpPr>
          <p:spPr>
            <a:xfrm>
              <a:off x="1243643" y="5005321"/>
              <a:ext cx="500997" cy="512299"/>
            </a:xfrm>
            <a:prstGeom prst="heptag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Heptagon 123"/>
            <p:cNvSpPr/>
            <p:nvPr/>
          </p:nvSpPr>
          <p:spPr>
            <a:xfrm>
              <a:off x="6398560" y="2082768"/>
              <a:ext cx="500997" cy="512299"/>
            </a:xfrm>
            <a:prstGeom prst="hep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Trapezoid 124"/>
            <p:cNvSpPr/>
            <p:nvPr/>
          </p:nvSpPr>
          <p:spPr>
            <a:xfrm>
              <a:off x="10475259" y="5072688"/>
              <a:ext cx="679155" cy="494394"/>
            </a:xfrm>
            <a:prstGeom prst="trapezoi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Trapezoid 125"/>
            <p:cNvSpPr/>
            <p:nvPr/>
          </p:nvSpPr>
          <p:spPr>
            <a:xfrm>
              <a:off x="4933310" y="5257798"/>
              <a:ext cx="679155" cy="1076032"/>
            </a:xfrm>
            <a:prstGeom prst="trapezoi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7" name="Trapezoid 126"/>
            <p:cNvSpPr/>
            <p:nvPr/>
          </p:nvSpPr>
          <p:spPr>
            <a:xfrm>
              <a:off x="2888285" y="6010834"/>
              <a:ext cx="924434" cy="335957"/>
            </a:xfrm>
            <a:prstGeom prst="trapezoi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8" name="Frame 127"/>
            <p:cNvSpPr/>
            <p:nvPr/>
          </p:nvSpPr>
          <p:spPr>
            <a:xfrm>
              <a:off x="2471435" y="3386513"/>
              <a:ext cx="682486" cy="569900"/>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29" name="Frame 128"/>
            <p:cNvSpPr/>
            <p:nvPr/>
          </p:nvSpPr>
          <p:spPr>
            <a:xfrm>
              <a:off x="7543486" y="1355289"/>
              <a:ext cx="682486" cy="1048504"/>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30" name="Frame 129"/>
            <p:cNvSpPr/>
            <p:nvPr/>
          </p:nvSpPr>
          <p:spPr>
            <a:xfrm rot="3967162">
              <a:off x="7580694" y="3647702"/>
              <a:ext cx="523937" cy="731324"/>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31" name="Moon 130"/>
            <p:cNvSpPr/>
            <p:nvPr/>
          </p:nvSpPr>
          <p:spPr>
            <a:xfrm>
              <a:off x="9514297" y="3477786"/>
              <a:ext cx="508435" cy="564359"/>
            </a:xfrm>
            <a:prstGeom prst="mo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2" name="Moon 131"/>
            <p:cNvSpPr/>
            <p:nvPr/>
          </p:nvSpPr>
          <p:spPr>
            <a:xfrm rot="10109754">
              <a:off x="1132696" y="1890485"/>
              <a:ext cx="508435" cy="564359"/>
            </a:xfrm>
            <a:prstGeom prst="mo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3" name="Regular Pentagon 132"/>
            <p:cNvSpPr/>
            <p:nvPr/>
          </p:nvSpPr>
          <p:spPr>
            <a:xfrm>
              <a:off x="5378880" y="3671463"/>
              <a:ext cx="526613" cy="536123"/>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4" name="Regular Pentagon 133"/>
            <p:cNvSpPr/>
            <p:nvPr/>
          </p:nvSpPr>
          <p:spPr>
            <a:xfrm>
              <a:off x="3480725" y="1508987"/>
              <a:ext cx="526613" cy="536123"/>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5" name="Regular Pentagon 134"/>
            <p:cNvSpPr/>
            <p:nvPr/>
          </p:nvSpPr>
          <p:spPr>
            <a:xfrm>
              <a:off x="8911722" y="4114617"/>
              <a:ext cx="749314" cy="783902"/>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6" name="Flowchart: Punched Tape 135"/>
            <p:cNvSpPr/>
            <p:nvPr/>
          </p:nvSpPr>
          <p:spPr>
            <a:xfrm>
              <a:off x="1130947" y="4327657"/>
              <a:ext cx="639817" cy="525592"/>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7" name="Flowchart: Punched Tape 136"/>
            <p:cNvSpPr/>
            <p:nvPr/>
          </p:nvSpPr>
          <p:spPr>
            <a:xfrm>
              <a:off x="9017011" y="1890697"/>
              <a:ext cx="639817" cy="525592"/>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8" name="Flowchart: Punched Tape 137"/>
            <p:cNvSpPr/>
            <p:nvPr/>
          </p:nvSpPr>
          <p:spPr>
            <a:xfrm>
              <a:off x="8697102" y="5848977"/>
              <a:ext cx="639817" cy="525592"/>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9" name="Sun 138"/>
            <p:cNvSpPr/>
            <p:nvPr/>
          </p:nvSpPr>
          <p:spPr>
            <a:xfrm>
              <a:off x="3032765" y="2788685"/>
              <a:ext cx="347590" cy="310566"/>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0" name="Sun 139"/>
            <p:cNvSpPr/>
            <p:nvPr/>
          </p:nvSpPr>
          <p:spPr>
            <a:xfrm>
              <a:off x="6923956" y="4219674"/>
              <a:ext cx="740529" cy="685823"/>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1" name="Sun 140"/>
            <p:cNvSpPr/>
            <p:nvPr/>
          </p:nvSpPr>
          <p:spPr>
            <a:xfrm>
              <a:off x="4523700" y="4327657"/>
              <a:ext cx="656081" cy="621888"/>
            </a:xfrm>
            <a:prstGeom prst="su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2" name="7-Point Star 141"/>
            <p:cNvSpPr/>
            <p:nvPr/>
          </p:nvSpPr>
          <p:spPr>
            <a:xfrm>
              <a:off x="3359545" y="4922725"/>
              <a:ext cx="453174" cy="40255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3" name="7-Point Star 142"/>
            <p:cNvSpPr/>
            <p:nvPr/>
          </p:nvSpPr>
          <p:spPr>
            <a:xfrm>
              <a:off x="5780857" y="5547900"/>
              <a:ext cx="453174" cy="402556"/>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4" name="7-Point Star 143"/>
            <p:cNvSpPr/>
            <p:nvPr/>
          </p:nvSpPr>
          <p:spPr>
            <a:xfrm>
              <a:off x="7772034" y="5896983"/>
              <a:ext cx="453174" cy="402556"/>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5" name="4-Point Star 144"/>
            <p:cNvSpPr/>
            <p:nvPr/>
          </p:nvSpPr>
          <p:spPr>
            <a:xfrm>
              <a:off x="10988140" y="2100500"/>
              <a:ext cx="396805" cy="76372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6" name="4-Point Star 145"/>
            <p:cNvSpPr/>
            <p:nvPr/>
          </p:nvSpPr>
          <p:spPr>
            <a:xfrm>
              <a:off x="10785672" y="3376670"/>
              <a:ext cx="656596" cy="868379"/>
            </a:xfrm>
            <a:prstGeom prst="star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7" name="4-Point Star 146"/>
            <p:cNvSpPr/>
            <p:nvPr/>
          </p:nvSpPr>
          <p:spPr>
            <a:xfrm>
              <a:off x="4294953" y="2311353"/>
              <a:ext cx="656596" cy="868379"/>
            </a:xfrm>
            <a:prstGeom prst="star4">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8" name="4-Point Star 147"/>
            <p:cNvSpPr/>
            <p:nvPr/>
          </p:nvSpPr>
          <p:spPr>
            <a:xfrm>
              <a:off x="1614766" y="1868804"/>
              <a:ext cx="656596" cy="868379"/>
            </a:xfrm>
            <a:prstGeom prst="star4">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9" name="12-Point Star 148"/>
            <p:cNvSpPr/>
            <p:nvPr/>
          </p:nvSpPr>
          <p:spPr>
            <a:xfrm>
              <a:off x="2247181" y="5404834"/>
              <a:ext cx="468018" cy="400706"/>
            </a:xfrm>
            <a:prstGeom prst="star1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0" name="12-Point Star 149"/>
            <p:cNvSpPr/>
            <p:nvPr/>
          </p:nvSpPr>
          <p:spPr>
            <a:xfrm>
              <a:off x="1726428" y="5995766"/>
              <a:ext cx="468018" cy="40070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1" name="12-Point Star 150"/>
            <p:cNvSpPr/>
            <p:nvPr/>
          </p:nvSpPr>
          <p:spPr>
            <a:xfrm>
              <a:off x="5243642" y="1100728"/>
              <a:ext cx="468018" cy="400706"/>
            </a:xfrm>
            <a:prstGeom prst="star1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2" name="Left-Right Arrow 151"/>
            <p:cNvSpPr/>
            <p:nvPr/>
          </p:nvSpPr>
          <p:spPr>
            <a:xfrm>
              <a:off x="5243642" y="3477786"/>
              <a:ext cx="661851" cy="193677"/>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3" name="Left-Right Arrow 152"/>
            <p:cNvSpPr/>
            <p:nvPr/>
          </p:nvSpPr>
          <p:spPr>
            <a:xfrm>
              <a:off x="9302566" y="2425264"/>
              <a:ext cx="1186005" cy="565244"/>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4" name="Left-Right Arrow 153"/>
            <p:cNvSpPr/>
            <p:nvPr/>
          </p:nvSpPr>
          <p:spPr>
            <a:xfrm>
              <a:off x="6379925" y="1014303"/>
              <a:ext cx="1954266" cy="316927"/>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5" name="Flowchart: Terminator 154"/>
            <p:cNvSpPr/>
            <p:nvPr/>
          </p:nvSpPr>
          <p:spPr>
            <a:xfrm>
              <a:off x="2271362" y="3075818"/>
              <a:ext cx="799049" cy="196086"/>
            </a:xfrm>
            <a:prstGeom prst="flowChartTermina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6" name="Flowchart: Terminator 155"/>
            <p:cNvSpPr/>
            <p:nvPr/>
          </p:nvSpPr>
          <p:spPr>
            <a:xfrm>
              <a:off x="2250085" y="1090013"/>
              <a:ext cx="799049" cy="196086"/>
            </a:xfrm>
            <a:prstGeom prst="flowChartTermina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7" name="Flowchart: Terminator 156"/>
            <p:cNvSpPr/>
            <p:nvPr/>
          </p:nvSpPr>
          <p:spPr>
            <a:xfrm>
              <a:off x="6483302" y="4794094"/>
              <a:ext cx="737647" cy="602119"/>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8" name="Flowchart: Terminator 157"/>
            <p:cNvSpPr/>
            <p:nvPr/>
          </p:nvSpPr>
          <p:spPr>
            <a:xfrm>
              <a:off x="10540904" y="5753719"/>
              <a:ext cx="737647" cy="602119"/>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9" name="Chord 158"/>
            <p:cNvSpPr/>
            <p:nvPr/>
          </p:nvSpPr>
          <p:spPr>
            <a:xfrm>
              <a:off x="3052502" y="2202362"/>
              <a:ext cx="471426" cy="487093"/>
            </a:xfrm>
            <a:prstGeom prst="chor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0" name="Chord 159"/>
            <p:cNvSpPr/>
            <p:nvPr/>
          </p:nvSpPr>
          <p:spPr>
            <a:xfrm rot="11091510">
              <a:off x="6284569" y="2826976"/>
              <a:ext cx="471426" cy="487093"/>
            </a:xfrm>
            <a:prstGeom prst="chor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1" name="Chord 160"/>
            <p:cNvSpPr/>
            <p:nvPr/>
          </p:nvSpPr>
          <p:spPr>
            <a:xfrm rot="11091510">
              <a:off x="9530954" y="4998258"/>
              <a:ext cx="471426" cy="487093"/>
            </a:xfrm>
            <a:prstGeom prst="chor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2" name="Oval 161"/>
            <p:cNvSpPr/>
            <p:nvPr/>
          </p:nvSpPr>
          <p:spPr>
            <a:xfrm>
              <a:off x="1161048" y="2999483"/>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3" name="Oval 162"/>
            <p:cNvSpPr/>
            <p:nvPr/>
          </p:nvSpPr>
          <p:spPr>
            <a:xfrm>
              <a:off x="4204561" y="3422949"/>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4" name="Oval 163"/>
            <p:cNvSpPr/>
            <p:nvPr/>
          </p:nvSpPr>
          <p:spPr>
            <a:xfrm>
              <a:off x="6926954" y="2028592"/>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5" name="Oval 164"/>
            <p:cNvSpPr/>
            <p:nvPr/>
          </p:nvSpPr>
          <p:spPr>
            <a:xfrm>
              <a:off x="9100458" y="1159010"/>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6" name="Oval 165"/>
            <p:cNvSpPr/>
            <p:nvPr/>
          </p:nvSpPr>
          <p:spPr>
            <a:xfrm>
              <a:off x="8206934" y="3582731"/>
              <a:ext cx="416379" cy="34380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69" name="TextBox 168"/>
          <p:cNvSpPr txBox="1"/>
          <p:nvPr/>
        </p:nvSpPr>
        <p:spPr>
          <a:xfrm>
            <a:off x="1480119" y="1670383"/>
            <a:ext cx="355597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The 1</a:t>
            </a:r>
            <a:r>
              <a:rPr lang="en-US" sz="2800" baseline="30000" dirty="0">
                <a:solidFill>
                  <a:schemeClr val="bg2">
                    <a:lumMod val="25000"/>
                  </a:schemeClr>
                </a:solidFill>
                <a:latin typeface="Quicksand" panose="02070303000000060000" pitchFamily="18" charset="0"/>
              </a:rPr>
              <a:t>st</a:t>
            </a:r>
            <a:r>
              <a:rPr lang="en-US" sz="2800" dirty="0">
                <a:solidFill>
                  <a:schemeClr val="bg2">
                    <a:lumMod val="25000"/>
                  </a:schemeClr>
                </a:solidFill>
                <a:latin typeface="Quicksand" panose="02070303000000060000" pitchFamily="18" charset="0"/>
              </a:rPr>
              <a:t> one?</a:t>
            </a:r>
          </a:p>
        </p:txBody>
      </p:sp>
      <p:sp>
        <p:nvSpPr>
          <p:cNvPr id="170" name="TextBox 169"/>
          <p:cNvSpPr txBox="1"/>
          <p:nvPr/>
        </p:nvSpPr>
        <p:spPr>
          <a:xfrm>
            <a:off x="7341613" y="1665542"/>
            <a:ext cx="355597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Or the 2</a:t>
            </a:r>
            <a:r>
              <a:rPr lang="en-US" sz="2800" baseline="30000" dirty="0">
                <a:solidFill>
                  <a:schemeClr val="bg2">
                    <a:lumMod val="25000"/>
                  </a:schemeClr>
                </a:solidFill>
                <a:latin typeface="Quicksand" panose="02070303000000060000" pitchFamily="18" charset="0"/>
              </a:rPr>
              <a:t>nd</a:t>
            </a:r>
            <a:r>
              <a:rPr lang="en-US" sz="2800" dirty="0">
                <a:solidFill>
                  <a:schemeClr val="bg2">
                    <a:lumMod val="25000"/>
                  </a:schemeClr>
                </a:solidFill>
                <a:latin typeface="Quicksand" panose="02070303000000060000" pitchFamily="18" charset="0"/>
              </a:rPr>
              <a:t> one?</a:t>
            </a:r>
          </a:p>
        </p:txBody>
      </p:sp>
    </p:spTree>
    <p:extLst>
      <p:ext uri="{BB962C8B-B14F-4D97-AF65-F5344CB8AC3E}">
        <p14:creationId xmlns:p14="http://schemas.microsoft.com/office/powerpoint/2010/main" val="313392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69"/>
                                        </p:tgtEl>
                                      </p:cBhvr>
                                    </p:animEffect>
                                    <p:set>
                                      <p:cBhvr>
                                        <p:cTn id="15" dur="1" fill="hold">
                                          <p:stCondLst>
                                            <p:cond delay="499"/>
                                          </p:stCondLst>
                                        </p:cTn>
                                        <p:tgtEl>
                                          <p:spTgt spid="16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0"/>
                                        </p:tgtEl>
                                      </p:cBhvr>
                                    </p:animEffect>
                                    <p:set>
                                      <p:cBhvr>
                                        <p:cTn id="18" dur="1" fill="hold">
                                          <p:stCondLst>
                                            <p:cond delay="499"/>
                                          </p:stCondLst>
                                        </p:cTn>
                                        <p:tgtEl>
                                          <p:spTgt spid="17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169" grpId="0"/>
      <p:bldP spid="1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238372" y="62277"/>
            <a:ext cx="9715256"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if someone  had shown you the triangle before you had a chance to find it yourself?</a:t>
            </a:r>
          </a:p>
        </p:txBody>
      </p:sp>
      <p:grpSp>
        <p:nvGrpSpPr>
          <p:cNvPr id="168" name="Group 167"/>
          <p:cNvGrpSpPr/>
          <p:nvPr/>
        </p:nvGrpSpPr>
        <p:grpSpPr>
          <a:xfrm>
            <a:off x="2027288" y="1420170"/>
            <a:ext cx="8355370" cy="4935071"/>
            <a:chOff x="1062319" y="1014303"/>
            <a:chExt cx="10379949" cy="6099821"/>
          </a:xfrm>
        </p:grpSpPr>
        <p:sp>
          <p:nvSpPr>
            <p:cNvPr id="90" name="Rectangle 89"/>
            <p:cNvSpPr/>
            <p:nvPr/>
          </p:nvSpPr>
          <p:spPr>
            <a:xfrm>
              <a:off x="1062319" y="1035424"/>
              <a:ext cx="10340788" cy="54057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1" name="Isosceles Triangle 90"/>
            <p:cNvSpPr/>
            <p:nvPr/>
          </p:nvSpPr>
          <p:spPr>
            <a:xfrm>
              <a:off x="3070411" y="1896038"/>
              <a:ext cx="170330" cy="161362"/>
            </a:xfrm>
            <a:prstGeom prs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2" name="Rounded Rectangle 91"/>
            <p:cNvSpPr/>
            <p:nvPr/>
          </p:nvSpPr>
          <p:spPr>
            <a:xfrm>
              <a:off x="7758953" y="2533460"/>
              <a:ext cx="1519517" cy="95474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3" name="Rounded Rectangle 92"/>
            <p:cNvSpPr/>
            <p:nvPr/>
          </p:nvSpPr>
          <p:spPr>
            <a:xfrm rot="18892823">
              <a:off x="1946349" y="4410445"/>
              <a:ext cx="844521" cy="8464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4" name="Rounded Rectangle 93"/>
            <p:cNvSpPr/>
            <p:nvPr/>
          </p:nvSpPr>
          <p:spPr>
            <a:xfrm rot="3044563">
              <a:off x="4229482" y="1853605"/>
              <a:ext cx="2208781" cy="95474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5" name="5-Point Star 94"/>
            <p:cNvSpPr/>
            <p:nvPr/>
          </p:nvSpPr>
          <p:spPr>
            <a:xfrm>
              <a:off x="5136776" y="3926541"/>
              <a:ext cx="1775012" cy="1640541"/>
            </a:xfrm>
            <a:prstGeom prst="star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6" name="5-Point Star 95"/>
            <p:cNvSpPr/>
            <p:nvPr/>
          </p:nvSpPr>
          <p:spPr>
            <a:xfrm>
              <a:off x="1577543" y="1124813"/>
              <a:ext cx="672542" cy="623977"/>
            </a:xfrm>
            <a:prstGeom prst="star5">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5-Point Star 96"/>
            <p:cNvSpPr/>
            <p:nvPr/>
          </p:nvSpPr>
          <p:spPr>
            <a:xfrm rot="20159810">
              <a:off x="9457030" y="4234469"/>
              <a:ext cx="1646603" cy="623977"/>
            </a:xfrm>
            <a:prstGeom prst="star5">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8" name="Heart 97"/>
            <p:cNvSpPr/>
            <p:nvPr/>
          </p:nvSpPr>
          <p:spPr>
            <a:xfrm>
              <a:off x="3359545" y="3119717"/>
              <a:ext cx="914400" cy="806824"/>
            </a:xfrm>
            <a:prstGeom prst="hear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9" name="Heart 98"/>
            <p:cNvSpPr/>
            <p:nvPr/>
          </p:nvSpPr>
          <p:spPr>
            <a:xfrm rot="19568634">
              <a:off x="7400154" y="4531354"/>
              <a:ext cx="1512794" cy="1484589"/>
            </a:xfrm>
            <a:prstGeom prst="hear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Heart 99"/>
            <p:cNvSpPr/>
            <p:nvPr/>
          </p:nvSpPr>
          <p:spPr>
            <a:xfrm rot="19747767">
              <a:off x="7008830" y="1536999"/>
              <a:ext cx="543821" cy="423583"/>
            </a:xfrm>
            <a:prstGeom prst="hear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1" name="Donut 100"/>
            <p:cNvSpPr/>
            <p:nvPr/>
          </p:nvSpPr>
          <p:spPr>
            <a:xfrm>
              <a:off x="9650934" y="1202409"/>
              <a:ext cx="1258794" cy="1143000"/>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2829801" y="5257798"/>
              <a:ext cx="652987" cy="569412"/>
            </a:xfrm>
            <a:prstGeom prst="donu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2271829" y="1501434"/>
              <a:ext cx="652987" cy="1509396"/>
            </a:xfrm>
            <a:prstGeom prst="donu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4" name="Smiley Face 103"/>
            <p:cNvSpPr/>
            <p:nvPr/>
          </p:nvSpPr>
          <p:spPr>
            <a:xfrm>
              <a:off x="9829800" y="5567082"/>
              <a:ext cx="645459" cy="578224"/>
            </a:xfrm>
            <a:prstGeom prst="smileyFac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5" name="Smiley Face 104"/>
            <p:cNvSpPr/>
            <p:nvPr/>
          </p:nvSpPr>
          <p:spPr>
            <a:xfrm>
              <a:off x="9695330" y="2864224"/>
              <a:ext cx="508436" cy="407680"/>
            </a:xfrm>
            <a:prstGeom prst="smileyFac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6" name="Smiley Face 105"/>
            <p:cNvSpPr/>
            <p:nvPr/>
          </p:nvSpPr>
          <p:spPr>
            <a:xfrm>
              <a:off x="3922001" y="4922725"/>
              <a:ext cx="1113234" cy="1088109"/>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7" name="Lightning Bolt 106"/>
            <p:cNvSpPr/>
            <p:nvPr/>
          </p:nvSpPr>
          <p:spPr>
            <a:xfrm>
              <a:off x="1510484" y="2788685"/>
              <a:ext cx="717236" cy="642609"/>
            </a:xfrm>
            <a:prstGeom prst="lightningBol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8" name="Lightning Bolt 107"/>
            <p:cNvSpPr/>
            <p:nvPr/>
          </p:nvSpPr>
          <p:spPr>
            <a:xfrm flipH="1">
              <a:off x="4375486" y="3739642"/>
              <a:ext cx="822202" cy="642609"/>
            </a:xfrm>
            <a:prstGeom prst="lightningBol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9" name="Lightning Bolt 108"/>
            <p:cNvSpPr/>
            <p:nvPr/>
          </p:nvSpPr>
          <p:spPr>
            <a:xfrm rot="19130844" flipH="1">
              <a:off x="6393792" y="2783558"/>
              <a:ext cx="1472348" cy="1320038"/>
            </a:xfrm>
            <a:prstGeom prst="lightningBol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0" name="Cross 109"/>
            <p:cNvSpPr/>
            <p:nvPr/>
          </p:nvSpPr>
          <p:spPr>
            <a:xfrm>
              <a:off x="1408998" y="3523129"/>
              <a:ext cx="731741" cy="712693"/>
            </a:xfrm>
            <a:prstGeom prst="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1" name="Cross 110"/>
            <p:cNvSpPr/>
            <p:nvPr/>
          </p:nvSpPr>
          <p:spPr>
            <a:xfrm>
              <a:off x="8415124" y="1202409"/>
              <a:ext cx="567511" cy="867686"/>
            </a:xfrm>
            <a:prstGeom prst="plu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2" name="Cross 111"/>
            <p:cNvSpPr/>
            <p:nvPr/>
          </p:nvSpPr>
          <p:spPr>
            <a:xfrm>
              <a:off x="8658982" y="3735857"/>
              <a:ext cx="567511" cy="287236"/>
            </a:xfrm>
            <a:prstGeom prst="pl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3" name="Block Arc 112"/>
            <p:cNvSpPr/>
            <p:nvPr/>
          </p:nvSpPr>
          <p:spPr>
            <a:xfrm>
              <a:off x="3153921" y="1170878"/>
              <a:ext cx="1050750" cy="730673"/>
            </a:xfrm>
            <a:prstGeom prst="blockArc">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114" name="Block Arc 113"/>
            <p:cNvSpPr/>
            <p:nvPr/>
          </p:nvSpPr>
          <p:spPr>
            <a:xfrm>
              <a:off x="1420685" y="5778865"/>
              <a:ext cx="1050750" cy="730673"/>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5" name="Block Arc 114"/>
            <p:cNvSpPr/>
            <p:nvPr/>
          </p:nvSpPr>
          <p:spPr>
            <a:xfrm>
              <a:off x="6278812" y="5508826"/>
              <a:ext cx="1156942" cy="1605298"/>
            </a:xfrm>
            <a:prstGeom prst="blockArc">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tx1"/>
                </a:solidFill>
              </a:endParaRPr>
            </a:p>
          </p:txBody>
        </p:sp>
        <p:sp>
          <p:nvSpPr>
            <p:cNvPr id="116" name="Cloud 115"/>
            <p:cNvSpPr/>
            <p:nvPr/>
          </p:nvSpPr>
          <p:spPr>
            <a:xfrm>
              <a:off x="5666803" y="1297819"/>
              <a:ext cx="816499" cy="598219"/>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Cloud 116"/>
            <p:cNvSpPr/>
            <p:nvPr/>
          </p:nvSpPr>
          <p:spPr>
            <a:xfrm>
              <a:off x="3501392" y="2234350"/>
              <a:ext cx="816499" cy="598219"/>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8" name="Cloud 117"/>
            <p:cNvSpPr/>
            <p:nvPr/>
          </p:nvSpPr>
          <p:spPr>
            <a:xfrm>
              <a:off x="2918663" y="4042145"/>
              <a:ext cx="1483194" cy="717585"/>
            </a:xfrm>
            <a:prstGeom prst="clou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9" name="Diamond 118"/>
            <p:cNvSpPr/>
            <p:nvPr/>
          </p:nvSpPr>
          <p:spPr>
            <a:xfrm>
              <a:off x="6095999" y="3327259"/>
              <a:ext cx="677604" cy="880327"/>
            </a:xfrm>
            <a:prstGeom prst="diamon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0" name="Diamond 119"/>
            <p:cNvSpPr/>
            <p:nvPr/>
          </p:nvSpPr>
          <p:spPr>
            <a:xfrm rot="1209016">
              <a:off x="8887691" y="5025183"/>
              <a:ext cx="677604" cy="880327"/>
            </a:xfrm>
            <a:prstGeom prst="diamon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1" name="Diamond 120"/>
            <p:cNvSpPr/>
            <p:nvPr/>
          </p:nvSpPr>
          <p:spPr>
            <a:xfrm>
              <a:off x="10310536" y="2462157"/>
              <a:ext cx="677604" cy="1448179"/>
            </a:xfrm>
            <a:prstGeom prst="diamo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22" name="Heptagon 121"/>
            <p:cNvSpPr/>
            <p:nvPr/>
          </p:nvSpPr>
          <p:spPr>
            <a:xfrm>
              <a:off x="4696691" y="3010830"/>
              <a:ext cx="500997" cy="512299"/>
            </a:xfrm>
            <a:prstGeom prst="hep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3" name="Heptagon 122"/>
            <p:cNvSpPr/>
            <p:nvPr/>
          </p:nvSpPr>
          <p:spPr>
            <a:xfrm>
              <a:off x="1243643" y="5005321"/>
              <a:ext cx="500997" cy="512299"/>
            </a:xfrm>
            <a:prstGeom prst="heptag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Heptagon 123"/>
            <p:cNvSpPr/>
            <p:nvPr/>
          </p:nvSpPr>
          <p:spPr>
            <a:xfrm>
              <a:off x="6398560" y="2082768"/>
              <a:ext cx="500997" cy="512299"/>
            </a:xfrm>
            <a:prstGeom prst="hep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Trapezoid 124"/>
            <p:cNvSpPr/>
            <p:nvPr/>
          </p:nvSpPr>
          <p:spPr>
            <a:xfrm>
              <a:off x="10475259" y="5072688"/>
              <a:ext cx="679155" cy="494394"/>
            </a:xfrm>
            <a:prstGeom prst="trapezoi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Trapezoid 125"/>
            <p:cNvSpPr/>
            <p:nvPr/>
          </p:nvSpPr>
          <p:spPr>
            <a:xfrm>
              <a:off x="4933310" y="5257798"/>
              <a:ext cx="679155" cy="1076032"/>
            </a:xfrm>
            <a:prstGeom prst="trapezoi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7" name="Trapezoid 126"/>
            <p:cNvSpPr/>
            <p:nvPr/>
          </p:nvSpPr>
          <p:spPr>
            <a:xfrm>
              <a:off x="2888285" y="6010834"/>
              <a:ext cx="924434" cy="335957"/>
            </a:xfrm>
            <a:prstGeom prst="trapezoid">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8" name="Frame 127"/>
            <p:cNvSpPr/>
            <p:nvPr/>
          </p:nvSpPr>
          <p:spPr>
            <a:xfrm>
              <a:off x="2471435" y="3386513"/>
              <a:ext cx="682486" cy="569900"/>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29" name="Frame 128"/>
            <p:cNvSpPr/>
            <p:nvPr/>
          </p:nvSpPr>
          <p:spPr>
            <a:xfrm>
              <a:off x="7543486" y="1355289"/>
              <a:ext cx="682486" cy="1048504"/>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solidFill>
                  <a:schemeClr val="tx1"/>
                </a:solidFill>
              </a:endParaRPr>
            </a:p>
          </p:txBody>
        </p:sp>
        <p:sp>
          <p:nvSpPr>
            <p:cNvPr id="130" name="Frame 129"/>
            <p:cNvSpPr/>
            <p:nvPr/>
          </p:nvSpPr>
          <p:spPr>
            <a:xfrm rot="3967162">
              <a:off x="7580694" y="3647702"/>
              <a:ext cx="523937" cy="731324"/>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31" name="Moon 130"/>
            <p:cNvSpPr/>
            <p:nvPr/>
          </p:nvSpPr>
          <p:spPr>
            <a:xfrm>
              <a:off x="9514297" y="3477786"/>
              <a:ext cx="508435" cy="564359"/>
            </a:xfrm>
            <a:prstGeom prst="moo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32" name="Moon 131"/>
            <p:cNvSpPr/>
            <p:nvPr/>
          </p:nvSpPr>
          <p:spPr>
            <a:xfrm rot="10109754">
              <a:off x="1132696" y="1890485"/>
              <a:ext cx="508435" cy="564359"/>
            </a:xfrm>
            <a:prstGeom prst="moo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3" name="Regular Pentagon 132"/>
            <p:cNvSpPr/>
            <p:nvPr/>
          </p:nvSpPr>
          <p:spPr>
            <a:xfrm>
              <a:off x="5378880" y="3671463"/>
              <a:ext cx="526613" cy="536123"/>
            </a:xfrm>
            <a:prstGeom prst="pentagon">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4" name="Regular Pentagon 133"/>
            <p:cNvSpPr/>
            <p:nvPr/>
          </p:nvSpPr>
          <p:spPr>
            <a:xfrm>
              <a:off x="3480725" y="1508987"/>
              <a:ext cx="526613" cy="536123"/>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5" name="Regular Pentagon 134"/>
            <p:cNvSpPr/>
            <p:nvPr/>
          </p:nvSpPr>
          <p:spPr>
            <a:xfrm>
              <a:off x="8911722" y="4114617"/>
              <a:ext cx="749314" cy="783902"/>
            </a:xfrm>
            <a:prstGeom prst="pentag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36" name="Flowchart: Punched Tape 135"/>
            <p:cNvSpPr/>
            <p:nvPr/>
          </p:nvSpPr>
          <p:spPr>
            <a:xfrm>
              <a:off x="1130947" y="4327657"/>
              <a:ext cx="639817" cy="525592"/>
            </a:xfrm>
            <a:prstGeom prst="flowChartPunchedTap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37" name="Flowchart: Punched Tape 136"/>
            <p:cNvSpPr/>
            <p:nvPr/>
          </p:nvSpPr>
          <p:spPr>
            <a:xfrm>
              <a:off x="9017011" y="1890697"/>
              <a:ext cx="639817" cy="525592"/>
            </a:xfrm>
            <a:prstGeom prst="flowChartPunchedTap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8" name="Flowchart: Punched Tape 137"/>
            <p:cNvSpPr/>
            <p:nvPr/>
          </p:nvSpPr>
          <p:spPr>
            <a:xfrm>
              <a:off x="8697102" y="5848977"/>
              <a:ext cx="639817" cy="525592"/>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39" name="Sun 138"/>
            <p:cNvSpPr/>
            <p:nvPr/>
          </p:nvSpPr>
          <p:spPr>
            <a:xfrm>
              <a:off x="3032765" y="2788685"/>
              <a:ext cx="347590" cy="310566"/>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0" name="Sun 139"/>
            <p:cNvSpPr/>
            <p:nvPr/>
          </p:nvSpPr>
          <p:spPr>
            <a:xfrm>
              <a:off x="6923956" y="4219674"/>
              <a:ext cx="740529" cy="685823"/>
            </a:xfrm>
            <a:prstGeom prst="sun">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1" name="Sun 140"/>
            <p:cNvSpPr/>
            <p:nvPr/>
          </p:nvSpPr>
          <p:spPr>
            <a:xfrm>
              <a:off x="4523700" y="4327657"/>
              <a:ext cx="656081" cy="621888"/>
            </a:xfrm>
            <a:prstGeom prst="sun">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2" name="7-Point Star 141"/>
            <p:cNvSpPr/>
            <p:nvPr/>
          </p:nvSpPr>
          <p:spPr>
            <a:xfrm>
              <a:off x="3359545" y="4922725"/>
              <a:ext cx="453174" cy="402556"/>
            </a:xfrm>
            <a:prstGeom prst="star7">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3" name="7-Point Star 142"/>
            <p:cNvSpPr/>
            <p:nvPr/>
          </p:nvSpPr>
          <p:spPr>
            <a:xfrm>
              <a:off x="5780857" y="5547900"/>
              <a:ext cx="453174" cy="402556"/>
            </a:xfrm>
            <a:prstGeom prst="star7">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44" name="7-Point Star 143"/>
            <p:cNvSpPr/>
            <p:nvPr/>
          </p:nvSpPr>
          <p:spPr>
            <a:xfrm>
              <a:off x="7772034" y="5896983"/>
              <a:ext cx="453174" cy="402556"/>
            </a:xfrm>
            <a:prstGeom prst="star7">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5" name="4-Point Star 144"/>
            <p:cNvSpPr/>
            <p:nvPr/>
          </p:nvSpPr>
          <p:spPr>
            <a:xfrm>
              <a:off x="10988140" y="2100500"/>
              <a:ext cx="396805" cy="763724"/>
            </a:xfrm>
            <a:prstGeom prst="star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6" name="4-Point Star 145"/>
            <p:cNvSpPr/>
            <p:nvPr/>
          </p:nvSpPr>
          <p:spPr>
            <a:xfrm>
              <a:off x="10785672" y="3376670"/>
              <a:ext cx="656596" cy="868379"/>
            </a:xfrm>
            <a:prstGeom prst="star4">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47" name="4-Point Star 146"/>
            <p:cNvSpPr/>
            <p:nvPr/>
          </p:nvSpPr>
          <p:spPr>
            <a:xfrm>
              <a:off x="4294953" y="2311353"/>
              <a:ext cx="656596" cy="868379"/>
            </a:xfrm>
            <a:prstGeom prst="star4">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8" name="4-Point Star 147"/>
            <p:cNvSpPr/>
            <p:nvPr/>
          </p:nvSpPr>
          <p:spPr>
            <a:xfrm>
              <a:off x="1614766" y="1868804"/>
              <a:ext cx="656596" cy="868379"/>
            </a:xfrm>
            <a:prstGeom prst="star4">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9" name="12-Point Star 148"/>
            <p:cNvSpPr/>
            <p:nvPr/>
          </p:nvSpPr>
          <p:spPr>
            <a:xfrm>
              <a:off x="2247181" y="5404834"/>
              <a:ext cx="468018" cy="400706"/>
            </a:xfrm>
            <a:prstGeom prst="star1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0" name="12-Point Star 149"/>
            <p:cNvSpPr/>
            <p:nvPr/>
          </p:nvSpPr>
          <p:spPr>
            <a:xfrm>
              <a:off x="1726428" y="5995766"/>
              <a:ext cx="468018" cy="40070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1" name="12-Point Star 150"/>
            <p:cNvSpPr/>
            <p:nvPr/>
          </p:nvSpPr>
          <p:spPr>
            <a:xfrm>
              <a:off x="5243642" y="1100728"/>
              <a:ext cx="468018" cy="400706"/>
            </a:xfrm>
            <a:prstGeom prst="star12">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2" name="Left-Right Arrow 151"/>
            <p:cNvSpPr/>
            <p:nvPr/>
          </p:nvSpPr>
          <p:spPr>
            <a:xfrm>
              <a:off x="5243642" y="3477786"/>
              <a:ext cx="661851" cy="193677"/>
            </a:xfrm>
            <a:prstGeom prst="lef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3" name="Left-Right Arrow 152"/>
            <p:cNvSpPr/>
            <p:nvPr/>
          </p:nvSpPr>
          <p:spPr>
            <a:xfrm>
              <a:off x="9302566" y="2425264"/>
              <a:ext cx="1186005" cy="565244"/>
            </a:xfrm>
            <a:prstGeom prst="lef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4" name="Left-Right Arrow 153"/>
            <p:cNvSpPr/>
            <p:nvPr/>
          </p:nvSpPr>
          <p:spPr>
            <a:xfrm>
              <a:off x="6379925" y="1014303"/>
              <a:ext cx="1954266" cy="316927"/>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55" name="Flowchart: Terminator 154"/>
            <p:cNvSpPr/>
            <p:nvPr/>
          </p:nvSpPr>
          <p:spPr>
            <a:xfrm>
              <a:off x="2271362" y="3075818"/>
              <a:ext cx="799049" cy="196086"/>
            </a:xfrm>
            <a:prstGeom prst="flowChartTermina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6" name="Flowchart: Terminator 155"/>
            <p:cNvSpPr/>
            <p:nvPr/>
          </p:nvSpPr>
          <p:spPr>
            <a:xfrm>
              <a:off x="2250085" y="1090013"/>
              <a:ext cx="799049" cy="196086"/>
            </a:xfrm>
            <a:prstGeom prst="flowChartTerminator">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7" name="Flowchart: Terminator 156"/>
            <p:cNvSpPr/>
            <p:nvPr/>
          </p:nvSpPr>
          <p:spPr>
            <a:xfrm>
              <a:off x="6483302" y="4794094"/>
              <a:ext cx="737647" cy="602119"/>
            </a:xfrm>
            <a:prstGeom prst="flowChartTermina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58" name="Flowchart: Terminator 157"/>
            <p:cNvSpPr/>
            <p:nvPr/>
          </p:nvSpPr>
          <p:spPr>
            <a:xfrm>
              <a:off x="10540904" y="5753719"/>
              <a:ext cx="737647" cy="602119"/>
            </a:xfrm>
            <a:prstGeom prst="flowChartTermina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9" name="Chord 158"/>
            <p:cNvSpPr/>
            <p:nvPr/>
          </p:nvSpPr>
          <p:spPr>
            <a:xfrm>
              <a:off x="3052502" y="2202362"/>
              <a:ext cx="471426" cy="487093"/>
            </a:xfrm>
            <a:prstGeom prst="chord">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0" name="Chord 159"/>
            <p:cNvSpPr/>
            <p:nvPr/>
          </p:nvSpPr>
          <p:spPr>
            <a:xfrm rot="11091510">
              <a:off x="6284569" y="2826976"/>
              <a:ext cx="471426" cy="487093"/>
            </a:xfrm>
            <a:prstGeom prst="chor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1" name="Chord 160"/>
            <p:cNvSpPr/>
            <p:nvPr/>
          </p:nvSpPr>
          <p:spPr>
            <a:xfrm rot="11091510">
              <a:off x="9530954" y="4998258"/>
              <a:ext cx="471426" cy="487093"/>
            </a:xfrm>
            <a:prstGeom prst="chord">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2" name="Oval 161"/>
            <p:cNvSpPr/>
            <p:nvPr/>
          </p:nvSpPr>
          <p:spPr>
            <a:xfrm>
              <a:off x="1161048" y="2999483"/>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3" name="Oval 162"/>
            <p:cNvSpPr/>
            <p:nvPr/>
          </p:nvSpPr>
          <p:spPr>
            <a:xfrm>
              <a:off x="4204561" y="3422949"/>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4" name="Oval 163"/>
            <p:cNvSpPr/>
            <p:nvPr/>
          </p:nvSpPr>
          <p:spPr>
            <a:xfrm>
              <a:off x="6926954" y="2028592"/>
              <a:ext cx="573330" cy="52635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5" name="Oval 164"/>
            <p:cNvSpPr/>
            <p:nvPr/>
          </p:nvSpPr>
          <p:spPr>
            <a:xfrm>
              <a:off x="9100458" y="1159010"/>
              <a:ext cx="573330" cy="52635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6" name="Oval 165"/>
            <p:cNvSpPr/>
            <p:nvPr/>
          </p:nvSpPr>
          <p:spPr>
            <a:xfrm>
              <a:off x="8206934" y="3582731"/>
              <a:ext cx="416379" cy="34380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42293" y="2631976"/>
            <a:ext cx="1919157" cy="3604111"/>
          </a:xfrm>
          <a:prstGeom prst="rect">
            <a:avLst/>
          </a:prstGeom>
        </p:spPr>
      </p:pic>
      <p:sp>
        <p:nvSpPr>
          <p:cNvPr id="8" name="Rounded Rectangular Callout 7"/>
          <p:cNvSpPr/>
          <p:nvPr/>
        </p:nvSpPr>
        <p:spPr>
          <a:xfrm>
            <a:off x="389965" y="1241093"/>
            <a:ext cx="1358153" cy="1075949"/>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Bubblegum Sans" panose="02000506000000020004" pitchFamily="2" charset="0"/>
              </a:rPr>
              <a:t>It’s right here!</a:t>
            </a:r>
          </a:p>
        </p:txBody>
      </p:sp>
      <p:sp>
        <p:nvSpPr>
          <p:cNvPr id="87" name="TextBox 86"/>
          <p:cNvSpPr txBox="1"/>
          <p:nvPr/>
        </p:nvSpPr>
        <p:spPr>
          <a:xfrm>
            <a:off x="1148734" y="756457"/>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wouldn’t have a chance to grow!</a:t>
            </a:r>
          </a:p>
        </p:txBody>
      </p:sp>
      <p:sp>
        <p:nvSpPr>
          <p:cNvPr id="9" name="Up Arrow 8"/>
          <p:cNvSpPr/>
          <p:nvPr/>
        </p:nvSpPr>
        <p:spPr>
          <a:xfrm rot="2923096">
            <a:off x="2709565" y="1982820"/>
            <a:ext cx="284502" cy="2134466"/>
          </a:xfrm>
          <a:prstGeom prst="up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351447" y="6275806"/>
            <a:ext cx="11489107"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000" dirty="0">
                <a:solidFill>
                  <a:schemeClr val="bg2">
                    <a:lumMod val="25000"/>
                  </a:schemeClr>
                </a:solidFill>
                <a:latin typeface="Quicksand" panose="02070303000000060000" pitchFamily="18" charset="0"/>
              </a:rPr>
              <a:t>Your </a:t>
            </a:r>
            <a:r>
              <a:rPr lang="en-US" sz="20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000" dirty="0">
                <a:solidFill>
                  <a:schemeClr val="bg2">
                    <a:lumMod val="25000"/>
                  </a:schemeClr>
                </a:solidFill>
                <a:latin typeface="Quicksand" panose="02070303000000060000" pitchFamily="18" charset="0"/>
              </a:rPr>
              <a:t> does </a:t>
            </a:r>
            <a:r>
              <a:rPr lang="en-US" sz="2000" b="1" dirty="0">
                <a:solidFill>
                  <a:srgbClr val="C00000"/>
                </a:solidFill>
                <a:latin typeface="Quicksand" panose="02070303000000060000" pitchFamily="18" charset="0"/>
              </a:rPr>
              <a:t>NOT</a:t>
            </a:r>
            <a:r>
              <a:rPr lang="en-US" sz="2000" dirty="0">
                <a:solidFill>
                  <a:schemeClr val="bg2">
                    <a:lumMod val="25000"/>
                  </a:schemeClr>
                </a:solidFill>
                <a:latin typeface="Quicksand" panose="02070303000000060000" pitchFamily="18" charset="0"/>
              </a:rPr>
              <a:t> grow if someone tells you the answer before you have time to think!</a:t>
            </a:r>
          </a:p>
        </p:txBody>
      </p:sp>
    </p:spTree>
    <p:extLst>
      <p:ext uri="{BB962C8B-B14F-4D97-AF65-F5344CB8AC3E}">
        <p14:creationId xmlns:p14="http://schemas.microsoft.com/office/powerpoint/2010/main" val="14185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additive="base">
                                        <p:cTn id="29" dur="500" fill="hold"/>
                                        <p:tgtEl>
                                          <p:spTgt spid="89"/>
                                        </p:tgtEl>
                                        <p:attrNameLst>
                                          <p:attrName>ppt_x</p:attrName>
                                        </p:attrNameLst>
                                      </p:cBhvr>
                                      <p:tavLst>
                                        <p:tav tm="0">
                                          <p:val>
                                            <p:strVal val="0-#ppt_w/2"/>
                                          </p:val>
                                        </p:tav>
                                        <p:tav tm="100000">
                                          <p:val>
                                            <p:strVal val="#ppt_x"/>
                                          </p:val>
                                        </p:tav>
                                      </p:tavLst>
                                    </p:anim>
                                    <p:anim calcmode="lin" valueType="num">
                                      <p:cBhvr additive="base">
                                        <p:cTn id="30"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7" grpId="0"/>
      <p:bldP spid="9"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Sometimes we know an answer right away.</a:t>
            </a:r>
          </a:p>
        </p:txBody>
      </p:sp>
      <p:sp>
        <p:nvSpPr>
          <p:cNvPr id="9" name="TextBox 8"/>
          <p:cNvSpPr txBox="1"/>
          <p:nvPr/>
        </p:nvSpPr>
        <p:spPr>
          <a:xfrm>
            <a:off x="1238371" y="1839966"/>
            <a:ext cx="9715256" cy="584775"/>
          </a:xfrm>
          <a:prstGeom prst="rect">
            <a:avLst/>
          </a:prstGeom>
          <a:noFill/>
        </p:spPr>
        <p:txBody>
          <a:bodyPr wrap="square" rtlCol="0">
            <a:spAutoFit/>
          </a:bodyPr>
          <a:lstStyle/>
          <a:p>
            <a:pPr algn="ctr"/>
            <a:endParaRPr lang="en-US" sz="3200" dirty="0">
              <a:solidFill>
                <a:schemeClr val="bg2">
                  <a:lumMod val="25000"/>
                </a:schemeClr>
              </a:solidFill>
              <a:latin typeface="Quicksand" panose="02070303000000060000"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098" y="1893263"/>
            <a:ext cx="1478269" cy="46111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27" y="1820610"/>
            <a:ext cx="5060053" cy="4433259"/>
          </a:xfrm>
          <a:prstGeom prst="rect">
            <a:avLst/>
          </a:prstGeom>
        </p:spPr>
      </p:pic>
      <p:sp>
        <p:nvSpPr>
          <p:cNvPr id="7" name="TextBox 6"/>
          <p:cNvSpPr txBox="1"/>
          <p:nvPr/>
        </p:nvSpPr>
        <p:spPr>
          <a:xfrm rot="372967">
            <a:off x="4717340" y="2560988"/>
            <a:ext cx="3996931" cy="923330"/>
          </a:xfrm>
          <a:prstGeom prst="rect">
            <a:avLst/>
          </a:prstGeom>
          <a:noFill/>
        </p:spPr>
        <p:txBody>
          <a:bodyPr wrap="square" rtlCol="0">
            <a:spAutoFit/>
          </a:bodyPr>
          <a:lstStyle/>
          <a:p>
            <a:pPr algn="ctr"/>
            <a:r>
              <a:rPr lang="en-US" sz="5400" dirty="0">
                <a:solidFill>
                  <a:schemeClr val="bg2">
                    <a:lumMod val="25000"/>
                  </a:schemeClr>
                </a:solidFill>
                <a:latin typeface="Bubblegum Sans" panose="02000506000000020004" pitchFamily="2" charset="0"/>
              </a:rPr>
              <a:t>1 + 1 = </a:t>
            </a:r>
            <a:r>
              <a:rPr lang="en-US" sz="5400" dirty="0">
                <a:solidFill>
                  <a:srgbClr val="FF0000"/>
                </a:solidFill>
                <a:latin typeface="Bubblegum Sans" panose="02000506000000020004" pitchFamily="2" charset="0"/>
              </a:rPr>
              <a:t>2</a:t>
            </a:r>
          </a:p>
        </p:txBody>
      </p:sp>
      <p:sp>
        <p:nvSpPr>
          <p:cNvPr id="6" name="Rounded Rectangular Callout 5"/>
          <p:cNvSpPr/>
          <p:nvPr/>
        </p:nvSpPr>
        <p:spPr>
          <a:xfrm>
            <a:off x="2601858" y="1275153"/>
            <a:ext cx="1953490" cy="1551905"/>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Bubblegum Sans" panose="02000506000000020004" pitchFamily="2" charset="0"/>
              </a:rPr>
              <a:t>That’s easy!</a:t>
            </a:r>
          </a:p>
          <a:p>
            <a:pPr algn="ctr"/>
            <a:r>
              <a:rPr lang="en-US" sz="2800" dirty="0">
                <a:latin typeface="Bubblegum Sans" panose="02000506000000020004" pitchFamily="2" charset="0"/>
              </a:rPr>
              <a:t> It’s 2!</a:t>
            </a:r>
          </a:p>
        </p:txBody>
      </p:sp>
      <p:sp>
        <p:nvSpPr>
          <p:cNvPr id="8" name="Rectangle 7"/>
          <p:cNvSpPr/>
          <p:nvPr/>
        </p:nvSpPr>
        <p:spPr>
          <a:xfrm>
            <a:off x="7268552" y="2492519"/>
            <a:ext cx="584164" cy="1060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9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238371" y="1839966"/>
            <a:ext cx="9715256" cy="584775"/>
          </a:xfrm>
          <a:prstGeom prst="rect">
            <a:avLst/>
          </a:prstGeom>
          <a:noFill/>
        </p:spPr>
        <p:txBody>
          <a:bodyPr wrap="square" rtlCol="0">
            <a:spAutoFit/>
          </a:bodyPr>
          <a:lstStyle/>
          <a:p>
            <a:pPr algn="ctr"/>
            <a:endParaRPr lang="en-US" sz="3200" dirty="0">
              <a:solidFill>
                <a:schemeClr val="bg2">
                  <a:lumMod val="25000"/>
                </a:schemeClr>
              </a:solidFill>
              <a:latin typeface="Quicksand" panose="02070303000000060000"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641" y="1839966"/>
            <a:ext cx="1632647" cy="46555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127" y="1820610"/>
            <a:ext cx="5060053" cy="4433259"/>
          </a:xfrm>
          <a:prstGeom prst="rect">
            <a:avLst/>
          </a:prstGeom>
        </p:spPr>
      </p:pic>
      <p:sp>
        <p:nvSpPr>
          <p:cNvPr id="7" name="TextBox 6"/>
          <p:cNvSpPr txBox="1"/>
          <p:nvPr/>
        </p:nvSpPr>
        <p:spPr>
          <a:xfrm rot="334106">
            <a:off x="5110186" y="2535313"/>
            <a:ext cx="3398172" cy="2308324"/>
          </a:xfrm>
          <a:prstGeom prst="rect">
            <a:avLst/>
          </a:prstGeom>
          <a:noFill/>
        </p:spPr>
        <p:txBody>
          <a:bodyPr wrap="square" rtlCol="0">
            <a:spAutoFit/>
          </a:bodyPr>
          <a:lstStyle/>
          <a:p>
            <a:r>
              <a:rPr lang="en-US" sz="4800" dirty="0">
                <a:solidFill>
                  <a:schemeClr val="bg2">
                    <a:lumMod val="25000"/>
                  </a:schemeClr>
                </a:solidFill>
                <a:latin typeface="Bubblegum Sans" panose="02000506000000020004" pitchFamily="2" charset="0"/>
              </a:rPr>
              <a:t>1 + 1 + 1 + 1 + 1 + 1 + 1 + 1 + 1 + 1 =   </a:t>
            </a:r>
            <a:r>
              <a:rPr lang="en-US" sz="4800" dirty="0">
                <a:solidFill>
                  <a:srgbClr val="FF0000"/>
                </a:solidFill>
                <a:latin typeface="Bubblegum Sans" panose="02000506000000020004" pitchFamily="2" charset="0"/>
              </a:rPr>
              <a:t>10</a:t>
            </a:r>
            <a:r>
              <a:rPr lang="en-US" sz="4800" dirty="0">
                <a:solidFill>
                  <a:schemeClr val="bg2">
                    <a:lumMod val="25000"/>
                  </a:schemeClr>
                </a:solidFill>
                <a:latin typeface="Bubblegum Sans" panose="02000506000000020004" pitchFamily="2" charset="0"/>
              </a:rPr>
              <a:t>    </a:t>
            </a:r>
          </a:p>
        </p:txBody>
      </p:sp>
      <p:sp>
        <p:nvSpPr>
          <p:cNvPr id="6" name="Rounded Rectangular Callout 5"/>
          <p:cNvSpPr/>
          <p:nvPr/>
        </p:nvSpPr>
        <p:spPr>
          <a:xfrm>
            <a:off x="2601857" y="1275153"/>
            <a:ext cx="2077243" cy="1551905"/>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Bubblegum Sans" panose="02000506000000020004" pitchFamily="2" charset="0"/>
              </a:rPr>
              <a:t>Hmm…I’ll have to think about this one.</a:t>
            </a:r>
          </a:p>
        </p:txBody>
      </p:sp>
      <p:sp>
        <p:nvSpPr>
          <p:cNvPr id="8" name="Rectangle 7"/>
          <p:cNvSpPr/>
          <p:nvPr/>
        </p:nvSpPr>
        <p:spPr>
          <a:xfrm>
            <a:off x="6830291" y="4036410"/>
            <a:ext cx="789709" cy="826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88233" y="305101"/>
            <a:ext cx="8215532"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Sometimes we have to think a while.</a:t>
            </a:r>
          </a:p>
        </p:txBody>
      </p:sp>
      <p:sp>
        <p:nvSpPr>
          <p:cNvPr id="11" name="Rounded Rectangular Callout 10"/>
          <p:cNvSpPr/>
          <p:nvPr/>
        </p:nvSpPr>
        <p:spPr>
          <a:xfrm>
            <a:off x="2601857" y="1254206"/>
            <a:ext cx="2077243" cy="1551905"/>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Bubblegum Sans" panose="02000506000000020004" pitchFamily="2" charset="0"/>
              </a:rPr>
              <a:t>Oh! I know! It’s 10!</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570" y="1820610"/>
            <a:ext cx="1883750" cy="4674862"/>
          </a:xfrm>
          <a:prstGeom prst="rect">
            <a:avLst/>
          </a:prstGeom>
        </p:spPr>
      </p:pic>
    </p:spTree>
    <p:extLst>
      <p:ext uri="{BB962C8B-B14F-4D97-AF65-F5344CB8AC3E}">
        <p14:creationId xmlns:p14="http://schemas.microsoft.com/office/powerpoint/2010/main" val="8109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500"/>
                            </p:stCondLst>
                            <p:childTnLst>
                              <p:par>
                                <p:cTn id="42" presetID="10" presetClass="exit" presetSubtype="0" fill="hold" grpId="0" nodeType="after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8" grpId="0" animBg="1"/>
      <p:bldP spid="8" grpId="1" animBg="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09679" y="204395"/>
            <a:ext cx="7372642"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When you were a baby, do you think you were born smart?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914" y="1943907"/>
            <a:ext cx="2782173" cy="3283611"/>
          </a:xfrm>
          <a:prstGeom prst="rect">
            <a:avLst/>
          </a:prstGeom>
        </p:spPr>
      </p:pic>
    </p:spTree>
    <p:extLst>
      <p:ext uri="{BB962C8B-B14F-4D97-AF65-F5344CB8AC3E}">
        <p14:creationId xmlns:p14="http://schemas.microsoft.com/office/powerpoint/2010/main" val="3097085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67168" y="229454"/>
            <a:ext cx="7457665"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If you don’t know an answer right away,</a:t>
            </a:r>
          </a:p>
          <a:p>
            <a:pPr algn="ctr"/>
            <a:r>
              <a:rPr lang="en-US" sz="2800" dirty="0">
                <a:solidFill>
                  <a:schemeClr val="bg2">
                    <a:lumMod val="25000"/>
                  </a:schemeClr>
                </a:solidFill>
                <a:latin typeface="Quicksand" panose="02070303000000060000" pitchFamily="18" charset="0"/>
              </a:rPr>
              <a:t> that can be a </a:t>
            </a:r>
            <a:r>
              <a:rPr lang="en-US" sz="2800" b="1" i="1" dirty="0">
                <a:solidFill>
                  <a:schemeClr val="bg2">
                    <a:lumMod val="25000"/>
                  </a:schemeClr>
                </a:solidFill>
                <a:latin typeface="Quicksand" panose="02070303000000060000" pitchFamily="18" charset="0"/>
              </a:rPr>
              <a:t>good</a:t>
            </a:r>
            <a:r>
              <a:rPr lang="en-US" sz="2800" dirty="0">
                <a:solidFill>
                  <a:schemeClr val="bg2">
                    <a:lumMod val="25000"/>
                  </a:schemeClr>
                </a:solidFill>
                <a:latin typeface="Quicksand" panose="02070303000000060000" pitchFamily="18" charset="0"/>
              </a:rPr>
              <a:t> thing! </a:t>
            </a:r>
          </a:p>
        </p:txBody>
      </p:sp>
      <p:sp>
        <p:nvSpPr>
          <p:cNvPr id="11" name="Rectangle 10"/>
          <p:cNvSpPr/>
          <p:nvPr/>
        </p:nvSpPr>
        <p:spPr>
          <a:xfrm>
            <a:off x="1887737" y="5452217"/>
            <a:ext cx="8028600" cy="1200329"/>
          </a:xfrm>
          <a:prstGeom prst="rect">
            <a:avLst/>
          </a:prstGeom>
        </p:spPr>
        <p:txBody>
          <a:bodyPr wrap="square">
            <a:spAutoFit/>
          </a:bodyPr>
          <a:lstStyle/>
          <a:p>
            <a:pPr lvl="0" algn="ctr"/>
            <a:r>
              <a:rPr lang="en-US" sz="2800" dirty="0">
                <a:solidFill>
                  <a:srgbClr val="E7E6E6">
                    <a:lumMod val="25000"/>
                  </a:srgbClr>
                </a:solidFill>
                <a:latin typeface="Quicksand" panose="02070303000000060000" pitchFamily="18" charset="0"/>
              </a:rPr>
              <a:t>Because it means you are doing something </a:t>
            </a:r>
            <a:r>
              <a:rPr lang="en-US" sz="4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Bubblegum Sans" panose="02000506000000020004" pitchFamily="2" charset="0"/>
              </a:rPr>
              <a:t>hard</a:t>
            </a:r>
            <a:r>
              <a:rPr lang="en-US" sz="2800" dirty="0">
                <a:solidFill>
                  <a:srgbClr val="E7E6E6">
                    <a:lumMod val="25000"/>
                  </a:srgbClr>
                </a:solidFill>
                <a:latin typeface="Quicksand" panose="02070303000000060000" pitchFamily="18" charset="0"/>
              </a:rPr>
              <a:t> and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rgbClr val="E7E6E6">
                    <a:lumMod val="25000"/>
                  </a:srgbClr>
                </a:solidFill>
                <a:latin typeface="Quicksand" panose="02070303000000060000" pitchFamily="18" charset="0"/>
              </a:rPr>
              <a:t> is growing!</a:t>
            </a:r>
          </a:p>
        </p:txBody>
      </p:sp>
      <p:grpSp>
        <p:nvGrpSpPr>
          <p:cNvPr id="22" name="Group 21"/>
          <p:cNvGrpSpPr/>
          <p:nvPr/>
        </p:nvGrpSpPr>
        <p:grpSpPr>
          <a:xfrm>
            <a:off x="4477546" y="2468825"/>
            <a:ext cx="3129328" cy="2348708"/>
            <a:chOff x="4477547" y="2274861"/>
            <a:chExt cx="3129328" cy="2348708"/>
          </a:xfrm>
        </p:grpSpPr>
        <p:sp>
          <p:nvSpPr>
            <p:cNvPr id="12" name="Cloud 11"/>
            <p:cNvSpPr/>
            <p:nvPr/>
          </p:nvSpPr>
          <p:spPr>
            <a:xfrm rot="341897">
              <a:off x="4477547" y="2274861"/>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556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63724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5952156" y="3352233"/>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c 20"/>
            <p:cNvSpPr/>
            <p:nvPr/>
          </p:nvSpPr>
          <p:spPr>
            <a:xfrm>
              <a:off x="5291164" y="3883546"/>
              <a:ext cx="996909" cy="45719"/>
            </a:xfrm>
            <a:prstGeom prst="arc">
              <a:avLst/>
            </a:prstGeom>
            <a:ln w="3810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Rounded Rectangular Callout 22"/>
          <p:cNvSpPr/>
          <p:nvPr/>
        </p:nvSpPr>
        <p:spPr>
          <a:xfrm>
            <a:off x="7578437" y="1579418"/>
            <a:ext cx="1759527" cy="12192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Bubblegum Sans" panose="02000506000000020004" pitchFamily="2" charset="0"/>
              </a:rPr>
              <a:t>Why?</a:t>
            </a:r>
          </a:p>
        </p:txBody>
      </p:sp>
      <p:grpSp>
        <p:nvGrpSpPr>
          <p:cNvPr id="32" name="Group 31"/>
          <p:cNvGrpSpPr/>
          <p:nvPr/>
        </p:nvGrpSpPr>
        <p:grpSpPr>
          <a:xfrm>
            <a:off x="4477545" y="2468825"/>
            <a:ext cx="3129328" cy="2348708"/>
            <a:chOff x="7871551" y="3172124"/>
            <a:chExt cx="3129328" cy="2348708"/>
          </a:xfrm>
        </p:grpSpPr>
        <p:grpSp>
          <p:nvGrpSpPr>
            <p:cNvPr id="25" name="Group 24"/>
            <p:cNvGrpSpPr/>
            <p:nvPr/>
          </p:nvGrpSpPr>
          <p:grpSpPr>
            <a:xfrm>
              <a:off x="7871551" y="3172124"/>
              <a:ext cx="3129328" cy="2348708"/>
              <a:chOff x="4477547" y="2274861"/>
              <a:chExt cx="3129328" cy="2348708"/>
            </a:xfrm>
          </p:grpSpPr>
          <p:sp>
            <p:nvSpPr>
              <p:cNvPr id="26" name="Cloud 25"/>
              <p:cNvSpPr/>
              <p:nvPr/>
            </p:nvSpPr>
            <p:spPr>
              <a:xfrm rot="341897">
                <a:off x="4477547" y="2274861"/>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5556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63724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5952156" y="3352233"/>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1" name="Arc 30"/>
            <p:cNvSpPr/>
            <p:nvPr/>
          </p:nvSpPr>
          <p:spPr>
            <a:xfrm rot="7538169">
              <a:off x="8703626" y="3439202"/>
              <a:ext cx="1238825" cy="1500397"/>
            </a:xfrm>
            <a:prstGeom prst="arc">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812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6" presetClass="emph" presetSubtype="0" fill="hold" nodeType="afterEffect">
                                  <p:stCondLst>
                                    <p:cond delay="0"/>
                                  </p:stCondLst>
                                  <p:childTnLst>
                                    <p:animScale>
                                      <p:cBhvr>
                                        <p:cTn id="37" dur="2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23" grpId="0" animBg="1"/>
      <p:bldP spid="2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Some people think mistakes are </a:t>
            </a:r>
            <a:r>
              <a:rPr lang="en-US" sz="2800" dirty="0">
                <a:solidFill>
                  <a:srgbClr val="FF0000"/>
                </a:solidFill>
                <a:latin typeface="Quicksand" panose="02070303000000060000" pitchFamily="18" charset="0"/>
              </a:rPr>
              <a:t>bad</a:t>
            </a:r>
            <a:r>
              <a:rPr lang="en-US" sz="2800" dirty="0">
                <a:solidFill>
                  <a:schemeClr val="bg2">
                    <a:lumMod val="25000"/>
                  </a:schemeClr>
                </a:solidFill>
                <a:latin typeface="Quicksand" panose="02070303000000060000" pitchFamily="18" charset="0"/>
              </a:rPr>
              <a:t>.</a:t>
            </a:r>
          </a:p>
        </p:txBody>
      </p:sp>
      <p:sp>
        <p:nvSpPr>
          <p:cNvPr id="9" name="TextBox 8"/>
          <p:cNvSpPr txBox="1"/>
          <p:nvPr/>
        </p:nvSpPr>
        <p:spPr>
          <a:xfrm>
            <a:off x="1369767" y="538208"/>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But mistakes can be </a:t>
            </a:r>
            <a:r>
              <a:rPr lang="en-US" sz="2800" dirty="0">
                <a:solidFill>
                  <a:schemeClr val="accent6"/>
                </a:solidFill>
                <a:latin typeface="Quicksand" panose="02070303000000060000" pitchFamily="18" charset="0"/>
              </a:rPr>
              <a:t>good</a:t>
            </a:r>
            <a:r>
              <a:rPr lang="en-US" sz="2800" dirty="0">
                <a:solidFill>
                  <a:schemeClr val="bg2">
                    <a:lumMod val="25000"/>
                  </a:schemeClr>
                </a:solidFill>
                <a:latin typeface="Quicksand" panose="02070303000000060000" pitchFamily="18" charset="0"/>
              </a:rPr>
              <a: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314" y="1882587"/>
            <a:ext cx="2749234" cy="4867835"/>
          </a:xfrm>
          <a:prstGeom prst="rect">
            <a:avLst/>
          </a:prstGeom>
        </p:spPr>
      </p:pic>
      <p:sp>
        <p:nvSpPr>
          <p:cNvPr id="4" name="Rounded Rectangular Callout 3"/>
          <p:cNvSpPr/>
          <p:nvPr/>
        </p:nvSpPr>
        <p:spPr>
          <a:xfrm>
            <a:off x="5876365" y="1159944"/>
            <a:ext cx="2729585" cy="1237129"/>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Bubblegum Sans" panose="02000506000000020004" pitchFamily="2" charset="0"/>
              </a:rPr>
              <a:t>I made a mistake.       I must not be smart.</a:t>
            </a:r>
          </a:p>
        </p:txBody>
      </p:sp>
      <p:sp>
        <p:nvSpPr>
          <p:cNvPr id="7" name="Rounded Rectangular Callout 6"/>
          <p:cNvSpPr/>
          <p:nvPr/>
        </p:nvSpPr>
        <p:spPr>
          <a:xfrm>
            <a:off x="5876364" y="1163440"/>
            <a:ext cx="2729585" cy="1237129"/>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Bubblegum Sans" panose="02000506000000020004" pitchFamily="2" charset="0"/>
              </a:rPr>
              <a:t>Really? Why are mistakes good?</a:t>
            </a:r>
          </a:p>
        </p:txBody>
      </p:sp>
    </p:spTree>
    <p:extLst>
      <p:ext uri="{BB962C8B-B14F-4D97-AF65-F5344CB8AC3E}">
        <p14:creationId xmlns:p14="http://schemas.microsoft.com/office/powerpoint/2010/main" val="419896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567" y="1532973"/>
            <a:ext cx="5587544" cy="4481160"/>
          </a:xfrm>
          <a:prstGeom prst="rect">
            <a:avLst/>
          </a:prstGeom>
        </p:spPr>
      </p:pic>
      <p:sp>
        <p:nvSpPr>
          <p:cNvPr id="5" name="TextBox 4"/>
          <p:cNvSpPr txBox="1"/>
          <p:nvPr/>
        </p:nvSpPr>
        <p:spPr>
          <a:xfrm>
            <a:off x="1251816" y="48035"/>
            <a:ext cx="9715256"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If you never make ANY mistakes, that means you are doing things that are TOO easy. </a:t>
            </a:r>
          </a:p>
        </p:txBody>
      </p:sp>
      <p:sp>
        <p:nvSpPr>
          <p:cNvPr id="6" name="Rectangle 5"/>
          <p:cNvSpPr/>
          <p:nvPr/>
        </p:nvSpPr>
        <p:spPr>
          <a:xfrm>
            <a:off x="2307164" y="875226"/>
            <a:ext cx="7265895" cy="584775"/>
          </a:xfrm>
          <a:prstGeom prst="rect">
            <a:avLst/>
          </a:prstGeom>
        </p:spPr>
        <p:txBody>
          <a:bodyPr wrap="square">
            <a:spAutoFit/>
          </a:bodyPr>
          <a:lstStyle/>
          <a:p>
            <a:pPr lvl="0" algn="ctr"/>
            <a:r>
              <a:rPr lang="en-US" sz="3200" dirty="0">
                <a:solidFill>
                  <a:srgbClr val="E7E6E6">
                    <a:lumMod val="25000"/>
                  </a:srgbClr>
                </a:solidFill>
                <a:latin typeface="Quicksand" panose="02070303000000060000" pitchFamily="18" charset="0"/>
              </a:rPr>
              <a:t>You need to challenge your </a:t>
            </a:r>
            <a:r>
              <a:rPr lang="en-US" sz="32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3200" dirty="0">
                <a:solidFill>
                  <a:srgbClr val="E7E6E6">
                    <a:lumMod val="25000"/>
                  </a:srgbClr>
                </a:solidFill>
                <a:latin typeface="Quicksand" panose="02070303000000060000" pitchFamily="18" charset="0"/>
              </a:rPr>
              <a:t> </a:t>
            </a:r>
          </a:p>
        </p:txBody>
      </p:sp>
      <p:grpSp>
        <p:nvGrpSpPr>
          <p:cNvPr id="16" name="Group 15"/>
          <p:cNvGrpSpPr/>
          <p:nvPr/>
        </p:nvGrpSpPr>
        <p:grpSpPr>
          <a:xfrm>
            <a:off x="3388682" y="3583165"/>
            <a:ext cx="3129328" cy="2348708"/>
            <a:chOff x="4477547" y="2274861"/>
            <a:chExt cx="3129328" cy="2348708"/>
          </a:xfrm>
        </p:grpSpPr>
        <p:sp>
          <p:nvSpPr>
            <p:cNvPr id="17" name="Cloud 16"/>
            <p:cNvSpPr/>
            <p:nvPr/>
          </p:nvSpPr>
          <p:spPr>
            <a:xfrm rot="341897">
              <a:off x="4477547" y="2274861"/>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556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6372473" y="2978727"/>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5952156" y="3352233"/>
              <a:ext cx="180109" cy="152400"/>
            </a:xfrm>
            <a:prstGeom prst="ellipse">
              <a:avLst/>
            </a:prstGeom>
            <a:solidFill>
              <a:srgbClr val="7671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c 20"/>
            <p:cNvSpPr/>
            <p:nvPr/>
          </p:nvSpPr>
          <p:spPr>
            <a:xfrm>
              <a:off x="5291164" y="3883546"/>
              <a:ext cx="996909" cy="45719"/>
            </a:xfrm>
            <a:prstGeom prst="arc">
              <a:avLst/>
            </a:prstGeom>
            <a:ln w="38100">
              <a:solidFill>
                <a:srgbClr val="76717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Rounded Rectangular Callout 21"/>
          <p:cNvSpPr/>
          <p:nvPr/>
        </p:nvSpPr>
        <p:spPr>
          <a:xfrm>
            <a:off x="6124183" y="1794750"/>
            <a:ext cx="3079376" cy="1647876"/>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Bubblegum Sans" panose="02000506000000020004" pitchFamily="2" charset="0"/>
              </a:rPr>
              <a:t>I’m bored. </a:t>
            </a:r>
          </a:p>
          <a:p>
            <a:pPr algn="ctr"/>
            <a:r>
              <a:rPr lang="en-US" sz="2800" dirty="0">
                <a:latin typeface="Bubblegum Sans" panose="02000506000000020004" pitchFamily="2" charset="0"/>
              </a:rPr>
              <a:t>I want a challenge!</a:t>
            </a:r>
          </a:p>
        </p:txBody>
      </p:sp>
    </p:spTree>
    <p:extLst>
      <p:ext uri="{BB962C8B-B14F-4D97-AF65-F5344CB8AC3E}">
        <p14:creationId xmlns:p14="http://schemas.microsoft.com/office/powerpoint/2010/main" val="13928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 presetClass="exit" presetSubtype="0" fill="hold"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1000"/>
                            </p:stCondLst>
                            <p:childTnLst>
                              <p:par>
                                <p:cTn id="26" presetID="10"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85047" y="204395"/>
            <a:ext cx="9318812"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When you can find your mistake and explain how to fix it, that is when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grows the most!</a:t>
            </a:r>
          </a:p>
        </p:txBody>
      </p:sp>
      <p:sp>
        <p:nvSpPr>
          <p:cNvPr id="13" name="Cloud 12"/>
          <p:cNvSpPr/>
          <p:nvPr/>
        </p:nvSpPr>
        <p:spPr>
          <a:xfrm rot="341897">
            <a:off x="3883947" y="2252295"/>
            <a:ext cx="4402712" cy="3430143"/>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2052" y="3015328"/>
            <a:ext cx="10724801" cy="1384995"/>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See if you can find the mistakes these children made, then explain why they made that mistake and how to fix it.</a:t>
            </a:r>
          </a:p>
          <a:p>
            <a:pPr algn="ctr"/>
            <a:r>
              <a:rPr lang="en-US" sz="2800" dirty="0">
                <a:solidFill>
                  <a:schemeClr val="bg2">
                    <a:lumMod val="25000"/>
                  </a:schemeClr>
                </a:solidFill>
                <a:latin typeface="Quicksand" panose="02070303000000060000" pitchFamily="18" charset="0"/>
              </a:rPr>
              <a:t> </a:t>
            </a:r>
          </a:p>
        </p:txBody>
      </p:sp>
      <p:sp>
        <p:nvSpPr>
          <p:cNvPr id="9" name="TextBox 8"/>
          <p:cNvSpPr txBox="1"/>
          <p:nvPr/>
        </p:nvSpPr>
        <p:spPr>
          <a:xfrm>
            <a:off x="551328" y="1609861"/>
            <a:ext cx="10986247"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practice growing 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brains</a:t>
            </a:r>
            <a:r>
              <a:rPr lang="en-US" sz="2800" dirty="0">
                <a:solidFill>
                  <a:schemeClr val="bg2">
                    <a:lumMod val="25000"/>
                  </a:schemeClr>
                </a:solidFill>
                <a:latin typeface="Quicksand" panose="02070303000000060000" pitchFamily="18" charset="0"/>
              </a:rPr>
              <a:t> by fixing mistakes.</a:t>
            </a:r>
          </a:p>
          <a:p>
            <a:pPr algn="ctr"/>
            <a:r>
              <a:rPr lang="en-US" sz="2800" dirty="0">
                <a:solidFill>
                  <a:schemeClr val="bg2">
                    <a:lumMod val="25000"/>
                  </a:schemeClr>
                </a:solidFill>
                <a:latin typeface="Quicksand" panose="02070303000000060000" pitchFamily="18" charset="0"/>
              </a:rPr>
              <a:t> </a:t>
            </a:r>
          </a:p>
        </p:txBody>
      </p:sp>
    </p:spTree>
    <p:extLst>
      <p:ext uri="{BB962C8B-B14F-4D97-AF65-F5344CB8AC3E}">
        <p14:creationId xmlns:p14="http://schemas.microsoft.com/office/powerpoint/2010/main" val="188089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6" presetClass="emph" presetSubtype="0" fill="hold" grpId="3" nodeType="afterEffect">
                                  <p:stCondLst>
                                    <p:cond delay="0"/>
                                  </p:stCondLst>
                                  <p:childTnLst>
                                    <p:animScale>
                                      <p:cBhvr>
                                        <p:cTn id="15" dur="2000" fill="hold"/>
                                        <p:tgtEl>
                                          <p:spTgt spid="13"/>
                                        </p:tgtEl>
                                      </p:cBhvr>
                                      <p:by x="400000" y="400000"/>
                                    </p:animScale>
                                  </p:childTnLst>
                                </p:cTn>
                              </p:par>
                            </p:childTnLst>
                          </p:cTn>
                        </p:par>
                        <p:par>
                          <p:cTn id="16" fill="hold">
                            <p:stCondLst>
                              <p:cond delay="2500"/>
                            </p:stCondLst>
                            <p:childTnLst>
                              <p:par>
                                <p:cTn id="17" presetID="6" presetClass="emph" presetSubtype="0" fill="hold" grpId="4" nodeType="afterEffect">
                                  <p:stCondLst>
                                    <p:cond delay="0"/>
                                  </p:stCondLst>
                                  <p:childTnLst>
                                    <p:animScale>
                                      <p:cBhvr>
                                        <p:cTn id="18" dur="2000" fill="hold"/>
                                        <p:tgtEl>
                                          <p:spTgt spid="13"/>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3" animBg="1"/>
      <p:bldP spid="13" grpId="4" animBg="1"/>
      <p:bldP spid="1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308370" y="8205"/>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is the mistake?</a:t>
            </a:r>
          </a:p>
        </p:txBody>
      </p:sp>
      <p:sp>
        <p:nvSpPr>
          <p:cNvPr id="4" name="TextBox 3"/>
          <p:cNvSpPr txBox="1"/>
          <p:nvPr/>
        </p:nvSpPr>
        <p:spPr>
          <a:xfrm>
            <a:off x="1080172" y="282186"/>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Why do you think they made this mistake?</a:t>
            </a:r>
          </a:p>
        </p:txBody>
      </p:sp>
      <p:grpSp>
        <p:nvGrpSpPr>
          <p:cNvPr id="3" name="Group 2"/>
          <p:cNvGrpSpPr/>
          <p:nvPr/>
        </p:nvGrpSpPr>
        <p:grpSpPr>
          <a:xfrm>
            <a:off x="3407775" y="1901293"/>
            <a:ext cx="5060053" cy="4433259"/>
            <a:chOff x="4080127" y="1820610"/>
            <a:chExt cx="5060053" cy="443325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27" y="1820610"/>
              <a:ext cx="5060053" cy="4433259"/>
            </a:xfrm>
            <a:prstGeom prst="rect">
              <a:avLst/>
            </a:prstGeom>
          </p:spPr>
        </p:pic>
        <p:sp>
          <p:nvSpPr>
            <p:cNvPr id="6" name="TextBox 5"/>
            <p:cNvSpPr txBox="1"/>
            <p:nvPr/>
          </p:nvSpPr>
          <p:spPr>
            <a:xfrm rot="372967">
              <a:off x="4611687" y="3223773"/>
              <a:ext cx="3996931" cy="923330"/>
            </a:xfrm>
            <a:prstGeom prst="rect">
              <a:avLst/>
            </a:prstGeom>
            <a:noFill/>
          </p:spPr>
          <p:txBody>
            <a:bodyPr wrap="square" rtlCol="0">
              <a:spAutoFit/>
            </a:bodyPr>
            <a:lstStyle/>
            <a:p>
              <a:pPr algn="ctr"/>
              <a:r>
                <a:rPr lang="en-US" sz="5400" dirty="0">
                  <a:solidFill>
                    <a:schemeClr val="bg2">
                      <a:lumMod val="25000"/>
                    </a:schemeClr>
                  </a:solidFill>
                  <a:latin typeface="Bubblegum Sans" panose="02000506000000020004" pitchFamily="2" charset="0"/>
                </a:rPr>
                <a:t>5 + 1 = </a:t>
              </a:r>
              <a:r>
                <a:rPr lang="en-US" sz="5400" dirty="0">
                  <a:solidFill>
                    <a:srgbClr val="3B3838"/>
                  </a:solidFill>
                  <a:latin typeface="Bubblegum Sans" panose="02000506000000020004" pitchFamily="2" charset="0"/>
                </a:rPr>
                <a:t>4</a:t>
              </a:r>
            </a:p>
          </p:txBody>
        </p:sp>
      </p:grpSp>
      <p:sp>
        <p:nvSpPr>
          <p:cNvPr id="8" name="TextBox 7"/>
          <p:cNvSpPr txBox="1"/>
          <p:nvPr/>
        </p:nvSpPr>
        <p:spPr>
          <a:xfrm>
            <a:off x="894750" y="588327"/>
            <a:ext cx="9715256"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They probably thought it was a subtraction problem instead of an addition problem!</a:t>
            </a:r>
          </a:p>
        </p:txBody>
      </p:sp>
      <p:sp>
        <p:nvSpPr>
          <p:cNvPr id="10" name="TextBox 9"/>
          <p:cNvSpPr txBox="1"/>
          <p:nvPr/>
        </p:nvSpPr>
        <p:spPr>
          <a:xfrm>
            <a:off x="894750" y="1280824"/>
            <a:ext cx="10542495"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fix the mistake! What would be the correct answer?</a:t>
            </a:r>
          </a:p>
        </p:txBody>
      </p:sp>
      <p:grpSp>
        <p:nvGrpSpPr>
          <p:cNvPr id="13" name="Group 12"/>
          <p:cNvGrpSpPr/>
          <p:nvPr/>
        </p:nvGrpSpPr>
        <p:grpSpPr>
          <a:xfrm rot="21293867">
            <a:off x="6547726" y="3500304"/>
            <a:ext cx="567632" cy="593553"/>
            <a:chOff x="860612" y="2528048"/>
            <a:chExt cx="860612" cy="860612"/>
          </a:xfrm>
        </p:grpSpPr>
        <p:cxnSp>
          <p:nvCxnSpPr>
            <p:cNvPr id="11" name="Straight Connector 10"/>
            <p:cNvCxnSpPr/>
            <p:nvPr/>
          </p:nvCxnSpPr>
          <p:spPr>
            <a:xfrm>
              <a:off x="999562" y="2528048"/>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930087" y="2549642"/>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372967">
            <a:off x="6453328" y="2771544"/>
            <a:ext cx="1125283" cy="923330"/>
          </a:xfrm>
          <a:prstGeom prst="rect">
            <a:avLst/>
          </a:prstGeom>
          <a:noFill/>
        </p:spPr>
        <p:txBody>
          <a:bodyPr wrap="square" rtlCol="0">
            <a:spAutoFit/>
          </a:bodyPr>
          <a:lstStyle/>
          <a:p>
            <a:pPr algn="ctr"/>
            <a:r>
              <a:rPr lang="en-US" sz="5400" dirty="0">
                <a:solidFill>
                  <a:srgbClr val="3B3838"/>
                </a:solidFill>
                <a:latin typeface="Bubblegum Sans" panose="02000506000000020004" pitchFamily="2" charset="0"/>
              </a:rPr>
              <a:t>6</a:t>
            </a:r>
          </a:p>
        </p:txBody>
      </p:sp>
    </p:spTree>
    <p:extLst>
      <p:ext uri="{BB962C8B-B14F-4D97-AF65-F5344CB8AC3E}">
        <p14:creationId xmlns:p14="http://schemas.microsoft.com/office/powerpoint/2010/main" val="334346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8" grpId="0"/>
      <p:bldP spid="8" grpId="1"/>
      <p:bldP spid="10"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395146" y="19740"/>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is the mistake?</a:t>
            </a:r>
          </a:p>
        </p:txBody>
      </p:sp>
      <p:sp>
        <p:nvSpPr>
          <p:cNvPr id="4" name="TextBox 3"/>
          <p:cNvSpPr txBox="1"/>
          <p:nvPr/>
        </p:nvSpPr>
        <p:spPr>
          <a:xfrm>
            <a:off x="1080173" y="292335"/>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Why do you think they made this mistake?</a:t>
            </a:r>
          </a:p>
        </p:txBody>
      </p:sp>
      <p:grpSp>
        <p:nvGrpSpPr>
          <p:cNvPr id="3" name="Group 2"/>
          <p:cNvGrpSpPr/>
          <p:nvPr/>
        </p:nvGrpSpPr>
        <p:grpSpPr>
          <a:xfrm>
            <a:off x="3407775" y="1901293"/>
            <a:ext cx="5060053" cy="4433259"/>
            <a:chOff x="4080127" y="1820610"/>
            <a:chExt cx="5060053" cy="443325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27" y="1820610"/>
              <a:ext cx="5060053" cy="4433259"/>
            </a:xfrm>
            <a:prstGeom prst="rect">
              <a:avLst/>
            </a:prstGeom>
          </p:spPr>
        </p:pic>
        <p:sp>
          <p:nvSpPr>
            <p:cNvPr id="6" name="TextBox 5"/>
            <p:cNvSpPr txBox="1"/>
            <p:nvPr/>
          </p:nvSpPr>
          <p:spPr>
            <a:xfrm rot="372967">
              <a:off x="4420820" y="3857673"/>
              <a:ext cx="3996931" cy="1754326"/>
            </a:xfrm>
            <a:prstGeom prst="rect">
              <a:avLst/>
            </a:prstGeom>
            <a:noFill/>
          </p:spPr>
          <p:txBody>
            <a:bodyPr wrap="square" rtlCol="0">
              <a:spAutoFit/>
            </a:bodyPr>
            <a:lstStyle/>
            <a:p>
              <a:pPr algn="ctr"/>
              <a:r>
                <a:rPr lang="en-US" sz="5400" dirty="0">
                  <a:solidFill>
                    <a:schemeClr val="bg2">
                      <a:lumMod val="25000"/>
                    </a:schemeClr>
                  </a:solidFill>
                  <a:latin typeface="Bubblegum Sans" panose="02000506000000020004" pitchFamily="2" charset="0"/>
                </a:rPr>
                <a:t>I   have   to </a:t>
              </a:r>
            </a:p>
            <a:p>
              <a:pPr algn="ctr"/>
              <a:r>
                <a:rPr lang="en-US" sz="5400" dirty="0">
                  <a:solidFill>
                    <a:schemeClr val="bg2">
                      <a:lumMod val="25000"/>
                    </a:schemeClr>
                  </a:solidFill>
                  <a:latin typeface="Bubblegum Sans" panose="02000506000000020004" pitchFamily="2" charset="0"/>
                </a:rPr>
                <a:t>cats.</a:t>
              </a:r>
              <a:endParaRPr lang="en-US" sz="5400" dirty="0">
                <a:solidFill>
                  <a:srgbClr val="3B3838"/>
                </a:solidFill>
                <a:latin typeface="Bubblegum Sans" panose="02000506000000020004" pitchFamily="2" charset="0"/>
              </a:endParaRPr>
            </a:p>
          </p:txBody>
        </p:sp>
      </p:grpSp>
      <p:sp>
        <p:nvSpPr>
          <p:cNvPr id="8" name="TextBox 7"/>
          <p:cNvSpPr txBox="1"/>
          <p:nvPr/>
        </p:nvSpPr>
        <p:spPr>
          <a:xfrm>
            <a:off x="913131" y="842550"/>
            <a:ext cx="10302609"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To, too, and two all sound the same, but they are spelled differently. They must have picked the wrong spelling!</a:t>
            </a:r>
          </a:p>
        </p:txBody>
      </p:sp>
      <p:sp>
        <p:nvSpPr>
          <p:cNvPr id="10" name="TextBox 9"/>
          <p:cNvSpPr txBox="1"/>
          <p:nvPr/>
        </p:nvSpPr>
        <p:spPr>
          <a:xfrm>
            <a:off x="913131" y="546819"/>
            <a:ext cx="10542495"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fix the mistake! What would be the correct spelling?</a:t>
            </a:r>
          </a:p>
        </p:txBody>
      </p:sp>
      <p:grpSp>
        <p:nvGrpSpPr>
          <p:cNvPr id="13" name="Group 12"/>
          <p:cNvGrpSpPr/>
          <p:nvPr/>
        </p:nvGrpSpPr>
        <p:grpSpPr>
          <a:xfrm rot="21293867">
            <a:off x="6578467" y="4238840"/>
            <a:ext cx="567632" cy="593553"/>
            <a:chOff x="860612" y="2528048"/>
            <a:chExt cx="860612" cy="860612"/>
          </a:xfrm>
        </p:grpSpPr>
        <p:cxnSp>
          <p:nvCxnSpPr>
            <p:cNvPr id="11" name="Straight Connector 10"/>
            <p:cNvCxnSpPr/>
            <p:nvPr/>
          </p:nvCxnSpPr>
          <p:spPr>
            <a:xfrm>
              <a:off x="999562" y="2528048"/>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930087" y="2549642"/>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372967">
            <a:off x="6408774" y="3469141"/>
            <a:ext cx="1125283" cy="923330"/>
          </a:xfrm>
          <a:prstGeom prst="rect">
            <a:avLst/>
          </a:prstGeom>
          <a:noFill/>
        </p:spPr>
        <p:txBody>
          <a:bodyPr wrap="square" rtlCol="0">
            <a:spAutoFit/>
          </a:bodyPr>
          <a:lstStyle/>
          <a:p>
            <a:pPr algn="ctr"/>
            <a:r>
              <a:rPr lang="en-US" sz="5400" dirty="0">
                <a:solidFill>
                  <a:srgbClr val="3B3838"/>
                </a:solidFill>
                <a:latin typeface="Bubblegum Sans" panose="02000506000000020004" pitchFamily="2" charset="0"/>
              </a:rPr>
              <a:t>two</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65825">
            <a:off x="4604104" y="2302586"/>
            <a:ext cx="1491896" cy="993900"/>
          </a:xfrm>
          <a:prstGeom prst="rect">
            <a:avLst/>
          </a:prstGeom>
        </p:spPr>
      </p:pic>
      <p:pic>
        <p:nvPicPr>
          <p:cNvPr id="14" name="Picture 13"/>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908900">
            <a:off x="6356717" y="2375772"/>
            <a:ext cx="1491896" cy="993900"/>
          </a:xfrm>
          <a:prstGeom prst="rect">
            <a:avLst/>
          </a:prstGeom>
        </p:spPr>
      </p:pic>
    </p:spTree>
    <p:extLst>
      <p:ext uri="{BB962C8B-B14F-4D97-AF65-F5344CB8AC3E}">
        <p14:creationId xmlns:p14="http://schemas.microsoft.com/office/powerpoint/2010/main" val="72865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8" grpId="0"/>
      <p:bldP spid="8" grpId="1"/>
      <p:bldP spid="10"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192135" y="0"/>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is the mistake?</a:t>
            </a:r>
          </a:p>
        </p:txBody>
      </p:sp>
      <p:sp>
        <p:nvSpPr>
          <p:cNvPr id="4" name="TextBox 3"/>
          <p:cNvSpPr txBox="1"/>
          <p:nvPr/>
        </p:nvSpPr>
        <p:spPr>
          <a:xfrm>
            <a:off x="1192135" y="249524"/>
            <a:ext cx="9715256"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Why do you think they made this mistake?</a:t>
            </a:r>
          </a:p>
        </p:txBody>
      </p:sp>
      <p:grpSp>
        <p:nvGrpSpPr>
          <p:cNvPr id="3" name="Group 2"/>
          <p:cNvGrpSpPr/>
          <p:nvPr/>
        </p:nvGrpSpPr>
        <p:grpSpPr>
          <a:xfrm>
            <a:off x="3407775" y="1901293"/>
            <a:ext cx="5060053" cy="4433259"/>
            <a:chOff x="4080127" y="1820610"/>
            <a:chExt cx="5060053" cy="4433259"/>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127" y="1820610"/>
              <a:ext cx="5060053" cy="4433259"/>
            </a:xfrm>
            <a:prstGeom prst="rect">
              <a:avLst/>
            </a:prstGeom>
          </p:spPr>
        </p:pic>
        <p:sp>
          <p:nvSpPr>
            <p:cNvPr id="6" name="TextBox 5"/>
            <p:cNvSpPr txBox="1"/>
            <p:nvPr/>
          </p:nvSpPr>
          <p:spPr>
            <a:xfrm rot="372967">
              <a:off x="4611687" y="4648820"/>
              <a:ext cx="3996931" cy="923330"/>
            </a:xfrm>
            <a:prstGeom prst="rect">
              <a:avLst/>
            </a:prstGeom>
            <a:noFill/>
          </p:spPr>
          <p:txBody>
            <a:bodyPr wrap="square" rtlCol="0">
              <a:spAutoFit/>
            </a:bodyPr>
            <a:lstStyle/>
            <a:p>
              <a:pPr algn="ctr"/>
              <a:r>
                <a:rPr lang="en-US" sz="5400" dirty="0">
                  <a:solidFill>
                    <a:srgbClr val="3B3838"/>
                  </a:solidFill>
                  <a:latin typeface="Bubblegum Sans" panose="02000506000000020004" pitchFamily="2" charset="0"/>
                </a:rPr>
                <a:t>3 ¢</a:t>
              </a:r>
            </a:p>
          </p:txBody>
        </p:sp>
      </p:grpSp>
      <p:sp>
        <p:nvSpPr>
          <p:cNvPr id="8" name="TextBox 7"/>
          <p:cNvSpPr txBox="1"/>
          <p:nvPr/>
        </p:nvSpPr>
        <p:spPr>
          <a:xfrm>
            <a:off x="848265" y="477017"/>
            <a:ext cx="10302609" cy="954107"/>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They must have counted 1 cent for each dime, but that’s not how much dimes are worth!</a:t>
            </a:r>
          </a:p>
        </p:txBody>
      </p:sp>
      <p:sp>
        <p:nvSpPr>
          <p:cNvPr id="10" name="TextBox 9"/>
          <p:cNvSpPr txBox="1"/>
          <p:nvPr/>
        </p:nvSpPr>
        <p:spPr>
          <a:xfrm>
            <a:off x="848265" y="1249761"/>
            <a:ext cx="10542495"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fix the mistake! What would be the correct amount?</a:t>
            </a:r>
          </a:p>
        </p:txBody>
      </p:sp>
      <p:grpSp>
        <p:nvGrpSpPr>
          <p:cNvPr id="13" name="Group 12"/>
          <p:cNvGrpSpPr/>
          <p:nvPr/>
        </p:nvGrpSpPr>
        <p:grpSpPr>
          <a:xfrm rot="21293867">
            <a:off x="5529550" y="4894391"/>
            <a:ext cx="567632" cy="593553"/>
            <a:chOff x="860612" y="2528048"/>
            <a:chExt cx="860612" cy="860612"/>
          </a:xfrm>
        </p:grpSpPr>
        <p:cxnSp>
          <p:nvCxnSpPr>
            <p:cNvPr id="11" name="Straight Connector 10"/>
            <p:cNvCxnSpPr/>
            <p:nvPr/>
          </p:nvCxnSpPr>
          <p:spPr>
            <a:xfrm>
              <a:off x="999562" y="2528048"/>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a:off x="930087" y="2549642"/>
              <a:ext cx="721662" cy="8606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rot="372967">
            <a:off x="5387463" y="4072112"/>
            <a:ext cx="1464102" cy="923330"/>
          </a:xfrm>
          <a:prstGeom prst="rect">
            <a:avLst/>
          </a:prstGeom>
          <a:noFill/>
        </p:spPr>
        <p:txBody>
          <a:bodyPr wrap="square" rtlCol="0">
            <a:spAutoFit/>
          </a:bodyPr>
          <a:lstStyle/>
          <a:p>
            <a:pPr algn="ctr"/>
            <a:r>
              <a:rPr lang="en-US" sz="5400" dirty="0">
                <a:solidFill>
                  <a:srgbClr val="3B3838"/>
                </a:solidFill>
                <a:latin typeface="Bubblegum Sans" panose="02000506000000020004" pitchFamily="2" charset="0"/>
              </a:rPr>
              <a:t>30 ¢</a:t>
            </a:r>
          </a:p>
        </p:txBody>
      </p:sp>
      <p:pic>
        <p:nvPicPr>
          <p:cNvPr id="1026" name="Picture 2" descr="http://www.cointrap.com/1946-Present/Roosevelt_Dime/Roosevelt-Dim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2608">
            <a:off x="4853528" y="2557256"/>
            <a:ext cx="843605" cy="8379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cointrap.com/1946-Present/Roosevelt_Dime/Roosevelt-Dim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2608">
            <a:off x="5789270" y="2612114"/>
            <a:ext cx="843605" cy="837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cointrap.com/1946-Present/Roosevelt_Dime/Roosevelt-Dim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02608">
            <a:off x="6832589" y="2704039"/>
            <a:ext cx="843605" cy="83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1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8" grpId="0"/>
      <p:bldP spid="8" grpId="1"/>
      <p:bldP spid="10"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23781" y="802431"/>
            <a:ext cx="8215532"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practice growing 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brains</a:t>
            </a:r>
            <a:r>
              <a:rPr lang="en-US" sz="2800" dirty="0">
                <a:solidFill>
                  <a:schemeClr val="bg2">
                    <a:lumMod val="25000"/>
                  </a:schemeClr>
                </a:solidFill>
                <a:latin typeface="Quicksand" panose="02070303000000060000" pitchFamily="18" charset="0"/>
              </a:rPr>
              <a:t>!</a:t>
            </a:r>
          </a:p>
        </p:txBody>
      </p:sp>
      <p:sp>
        <p:nvSpPr>
          <p:cNvPr id="9" name="TextBox 8"/>
          <p:cNvSpPr txBox="1"/>
          <p:nvPr/>
        </p:nvSpPr>
        <p:spPr>
          <a:xfrm>
            <a:off x="770155" y="68570"/>
            <a:ext cx="1065168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Click on which shape below comes next in the pattern.</a:t>
            </a:r>
          </a:p>
        </p:txBody>
      </p:sp>
      <p:sp>
        <p:nvSpPr>
          <p:cNvPr id="4" name="TextBox 3"/>
          <p:cNvSpPr txBox="1"/>
          <p:nvPr/>
        </p:nvSpPr>
        <p:spPr>
          <a:xfrm>
            <a:off x="428063" y="337318"/>
            <a:ext cx="11335871" cy="707886"/>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That’s too easy. 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brains</a:t>
            </a:r>
            <a:r>
              <a:rPr lang="en-US" sz="2800" dirty="0">
                <a:solidFill>
                  <a:schemeClr val="bg2">
                    <a:lumMod val="25000"/>
                  </a:schemeClr>
                </a:solidFill>
                <a:latin typeface="Quicksand" panose="02070303000000060000" pitchFamily="18" charset="0"/>
              </a:rPr>
              <a:t> didn’t grow. Let’s try a </a:t>
            </a:r>
            <a:r>
              <a:rPr lang="en-US"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Bubblegum Sans" panose="02000506000000020004" pitchFamily="2" charset="0"/>
              </a:rPr>
              <a:t>harder</a:t>
            </a:r>
            <a:r>
              <a:rPr lang="en-US" sz="2800" dirty="0">
                <a:solidFill>
                  <a:schemeClr val="bg2">
                    <a:lumMod val="25000"/>
                  </a:schemeClr>
                </a:solidFill>
                <a:latin typeface="Quicksand" panose="02070303000000060000" pitchFamily="18" charset="0"/>
              </a:rPr>
              <a:t> one!</a:t>
            </a:r>
          </a:p>
        </p:txBody>
      </p:sp>
      <p:grpSp>
        <p:nvGrpSpPr>
          <p:cNvPr id="19" name="Group 18"/>
          <p:cNvGrpSpPr/>
          <p:nvPr/>
        </p:nvGrpSpPr>
        <p:grpSpPr>
          <a:xfrm>
            <a:off x="2064123" y="2616248"/>
            <a:ext cx="8063754" cy="1157240"/>
            <a:chOff x="1748118" y="2616248"/>
            <a:chExt cx="8063754" cy="1157240"/>
          </a:xfrm>
        </p:grpSpPr>
        <p:sp>
          <p:nvSpPr>
            <p:cNvPr id="3" name="Flowchart: Connector 2"/>
            <p:cNvSpPr/>
            <p:nvPr/>
          </p:nvSpPr>
          <p:spPr>
            <a:xfrm>
              <a:off x="1748118" y="2616250"/>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Flowchart: Connector 6"/>
            <p:cNvSpPr/>
            <p:nvPr/>
          </p:nvSpPr>
          <p:spPr>
            <a:xfrm>
              <a:off x="3164542" y="2616249"/>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Flowchart: Connector 7"/>
            <p:cNvSpPr/>
            <p:nvPr/>
          </p:nvSpPr>
          <p:spPr>
            <a:xfrm>
              <a:off x="4580966" y="2616248"/>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Flowchart: Connector 9"/>
            <p:cNvSpPr/>
            <p:nvPr/>
          </p:nvSpPr>
          <p:spPr>
            <a:xfrm>
              <a:off x="5997390" y="2617837"/>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Flowchart: Connector 10"/>
            <p:cNvSpPr/>
            <p:nvPr/>
          </p:nvSpPr>
          <p:spPr>
            <a:xfrm>
              <a:off x="7413814" y="2616248"/>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13" name="Straight Connector 12"/>
            <p:cNvCxnSpPr/>
            <p:nvPr/>
          </p:nvCxnSpPr>
          <p:spPr>
            <a:xfrm>
              <a:off x="1801905"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18329"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634753"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051177"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467601"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884025"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21" name="Flowchart: Connector 20"/>
          <p:cNvSpPr/>
          <p:nvPr/>
        </p:nvSpPr>
        <p:spPr>
          <a:xfrm>
            <a:off x="5578289" y="5256356"/>
            <a:ext cx="1035423" cy="1008529"/>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2" name="Isosceles Triangle 21"/>
          <p:cNvSpPr/>
          <p:nvPr/>
        </p:nvSpPr>
        <p:spPr>
          <a:xfrm>
            <a:off x="2023781" y="5256355"/>
            <a:ext cx="1075765" cy="1008529"/>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Rectangle 22"/>
          <p:cNvSpPr/>
          <p:nvPr/>
        </p:nvSpPr>
        <p:spPr>
          <a:xfrm>
            <a:off x="9092453" y="5256355"/>
            <a:ext cx="1035424"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4"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1804" y="5600473"/>
            <a:ext cx="314113" cy="31411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88233" y="5405065"/>
            <a:ext cx="1168687" cy="918736"/>
          </a:xfrm>
          <a:prstGeom prst="rect">
            <a:avLst/>
          </a:prstGeom>
        </p:spPr>
      </p:pic>
      <p:pic>
        <p:nvPicPr>
          <p:cNvPr id="26"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48649" y="5512840"/>
            <a:ext cx="314113" cy="314113"/>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5078" y="5317432"/>
            <a:ext cx="1168687" cy="918736"/>
          </a:xfrm>
          <a:prstGeom prst="rect">
            <a:avLst/>
          </a:prstGeom>
        </p:spPr>
      </p:pic>
      <p:pic>
        <p:nvPicPr>
          <p:cNvPr id="28"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783432" y="5416274"/>
            <a:ext cx="682509" cy="682509"/>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9286" y="5167892"/>
            <a:ext cx="991801" cy="1096992"/>
          </a:xfrm>
          <a:prstGeom prst="rect">
            <a:avLst/>
          </a:prstGeom>
        </p:spPr>
      </p:pic>
    </p:spTree>
    <p:extLst>
      <p:ext uri="{BB962C8B-B14F-4D97-AF65-F5344CB8AC3E}">
        <p14:creationId xmlns:p14="http://schemas.microsoft.com/office/powerpoint/2010/main" val="21306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2000"/>
                            </p:stCondLst>
                            <p:childTnLst>
                              <p:par>
                                <p:cTn id="26" presetID="10" presetClass="entr" presetSubtype="0" fill="hold" grpId="1"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24"/>
                </p:tgtEl>
              </p:cMediaNode>
            </p:audio>
            <p:seq concurrent="1" nextAc="seek">
              <p:cTn id="34" restart="whenNotActive" fill="hold" evtFilter="cancelBubble" nodeType="interactiveSeq">
                <p:stCondLst>
                  <p:cond evt="onClick" delay="0">
                    <p:tgtEl>
                      <p:spTgt spid="22"/>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mediacall" presetSubtype="0" fill="hold" nodeType="withEffect">
                                  <p:stCondLst>
                                    <p:cond delay="0"/>
                                  </p:stCondLst>
                                  <p:childTnLst>
                                    <p:cmd type="call" cmd="playFrom(0.0)">
                                      <p:cBhvr>
                                        <p:cTn id="40" dur="1532" fill="hold"/>
                                        <p:tgtEl>
                                          <p:spTgt spid="24"/>
                                        </p:tgtEl>
                                      </p:cBhvr>
                                    </p:cmd>
                                  </p:childTnLst>
                                </p:cTn>
                              </p:par>
                              <p:par>
                                <p:cTn id="41" presetID="10" presetClass="exit" presetSubtype="0" fill="hold" nodeType="withEffect">
                                  <p:stCondLst>
                                    <p:cond delay="150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showWhenStopped="0">
                <p:cTn id="44" fill="hold" display="0">
                  <p:stCondLst>
                    <p:cond delay="indefinite"/>
                  </p:stCondLst>
                  <p:endCondLst>
                    <p:cond evt="onStopAudio" delay="0">
                      <p:tgtEl>
                        <p:sldTgt/>
                      </p:tgtEl>
                    </p:cond>
                  </p:endCondLst>
                </p:cTn>
                <p:tgtEl>
                  <p:spTgt spid="26"/>
                </p:tgtEl>
              </p:cMediaNode>
            </p:audio>
            <p:seq concurrent="1" nextAc="seek">
              <p:cTn id="45" restart="whenNotActive" fill="hold" evtFilter="cancelBubble" nodeType="interactiveSeq">
                <p:stCondLst>
                  <p:cond evt="onClick" delay="0">
                    <p:tgtEl>
                      <p:spTgt spid="23"/>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mediacall" presetSubtype="0" fill="hold" nodeType="withEffect">
                                  <p:stCondLst>
                                    <p:cond delay="0"/>
                                  </p:stCondLst>
                                  <p:childTnLst>
                                    <p:cmd type="call" cmd="playFrom(0.0)">
                                      <p:cBhvr>
                                        <p:cTn id="51" dur="1532" fill="hold"/>
                                        <p:tgtEl>
                                          <p:spTgt spid="26"/>
                                        </p:tgtEl>
                                      </p:cBhvr>
                                    </p:cmd>
                                  </p:childTnLst>
                                </p:cTn>
                              </p:par>
                              <p:par>
                                <p:cTn id="52" presetID="10" presetClass="exit" presetSubtype="0" fill="hold" nodeType="withEffect">
                                  <p:stCondLst>
                                    <p:cond delay="150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55" fill="hold" display="0">
                  <p:stCondLst>
                    <p:cond delay="indefinite"/>
                  </p:stCondLst>
                  <p:endCondLst>
                    <p:cond evt="onStopAudio" delay="0">
                      <p:tgtEl>
                        <p:sldTgt/>
                      </p:tgtEl>
                    </p:cond>
                  </p:endCondLst>
                </p:cTn>
                <p:tgtEl>
                  <p:spTgt spid="28"/>
                </p:tgtEl>
              </p:cMediaNode>
            </p:audio>
            <p:seq concurrent="1" nextAc="seek">
              <p:cTn id="56" restart="whenNotActive" fill="hold" evtFilter="cancelBubble" nodeType="interactiveSeq">
                <p:stCondLst>
                  <p:cond evt="onClick" delay="0">
                    <p:tgtEl>
                      <p:spTgt spid="2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mediacall" presetSubtype="0" fill="hold" nodeType="withEffect">
                                  <p:stCondLst>
                                    <p:cond delay="0"/>
                                  </p:stCondLst>
                                  <p:childTnLst>
                                    <p:cmd type="call" cmd="playFrom(0.0)">
                                      <p:cBhvr>
                                        <p:cTn id="62" dur="2368" fill="hold"/>
                                        <p:tgtEl>
                                          <p:spTgt spid="28"/>
                                        </p:tgtEl>
                                      </p:cBhvr>
                                    </p:cmd>
                                  </p:childTnLst>
                                </p:cTn>
                              </p:par>
                              <p:par>
                                <p:cTn id="63" presetID="10" presetClass="exit" presetSubtype="0" fill="hold" nodeType="withEffect">
                                  <p:stCondLst>
                                    <p:cond delay="150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2368"/>
                            </p:stCondLst>
                            <p:childTnLst>
                              <p:par>
                                <p:cTn id="67" presetID="42" presetClass="path" presetSubtype="0" accel="50000" decel="50000" fill="hold" grpId="0" nodeType="afterEffect">
                                  <p:stCondLst>
                                    <p:cond delay="0"/>
                                  </p:stCondLst>
                                  <p:childTnLst>
                                    <p:animMotion origin="layout" path="M 0 -4.81481E-6 L 0.29336 -0.38634 " pathEditMode="relative" rAng="0" ptsTypes="AA">
                                      <p:cBhvr>
                                        <p:cTn id="68" dur="2000" fill="hold"/>
                                        <p:tgtEl>
                                          <p:spTgt spid="21"/>
                                        </p:tgtEl>
                                        <p:attrNameLst>
                                          <p:attrName>ppt_x</p:attrName>
                                          <p:attrName>ppt_y</p:attrName>
                                        </p:attrNameLst>
                                      </p:cBhvr>
                                      <p:rCtr x="14661" y="-19329"/>
                                    </p:animMotion>
                                  </p:childTnLst>
                                </p:cTn>
                              </p:par>
                            </p:childTnLst>
                          </p:cTn>
                        </p:par>
                        <p:par>
                          <p:cTn id="69" fill="hold">
                            <p:stCondLst>
                              <p:cond delay="4368"/>
                            </p:stCondLst>
                            <p:childTnLst>
                              <p:par>
                                <p:cTn id="70" presetID="10" presetClass="exit" presetSubtype="0" fill="hold" grpId="1" nodeType="afterEffect">
                                  <p:stCondLst>
                                    <p:cond delay="0"/>
                                  </p:stCondLst>
                                  <p:childTnLst>
                                    <p:animEffect transition="out" filter="fade">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par>
                          <p:cTn id="73" fill="hold">
                            <p:stCondLst>
                              <p:cond delay="4868"/>
                            </p:stCondLst>
                            <p:childTnLst>
                              <p:par>
                                <p:cTn id="74" presetID="10" presetClass="entr" presetSubtype="0"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childTnLst>
                          </p:cTn>
                        </p:par>
                      </p:childTnLst>
                    </p:cTn>
                  </p:par>
                </p:childTnLst>
              </p:cTn>
              <p:nextCondLst>
                <p:cond evt="onClick" delay="0">
                  <p:tgtEl>
                    <p:spTgt spid="21"/>
                  </p:tgtEl>
                </p:cond>
              </p:nextCondLst>
            </p:seq>
          </p:childTnLst>
        </p:cTn>
      </p:par>
    </p:tnLst>
    <p:bldLst>
      <p:bldP spid="2" grpId="0"/>
      <p:bldP spid="2" grpId="1"/>
      <p:bldP spid="9" grpId="0"/>
      <p:bldP spid="9" grpId="1"/>
      <p:bldP spid="4" grpId="0"/>
      <p:bldP spid="21" grpId="0" animBg="1"/>
      <p:bldP spid="21" grpId="1"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7565" y="838156"/>
            <a:ext cx="8215532" cy="1754326"/>
          </a:xfrm>
          <a:prstGeom prst="rect">
            <a:avLst/>
          </a:prstGeom>
          <a:noFill/>
        </p:spPr>
        <p:txBody>
          <a:bodyPr wrap="square" rtlCol="0">
            <a:spAutoFit/>
          </a:bodyPr>
          <a:lstStyle/>
          <a:p>
            <a:pPr algn="ctr"/>
            <a:r>
              <a:rPr lang="en-US" sz="5400" dirty="0">
                <a:solidFill>
                  <a:schemeClr val="bg2">
                    <a:lumMod val="25000"/>
                  </a:schemeClr>
                </a:solidFill>
                <a:latin typeface="Quicksand" panose="02070303000000060000" pitchFamily="18" charset="0"/>
              </a:rPr>
              <a:t>Well done! </a:t>
            </a:r>
          </a:p>
          <a:p>
            <a:pPr algn="ctr"/>
            <a:r>
              <a:rPr lang="en-US" sz="5400" dirty="0">
                <a:solidFill>
                  <a:schemeClr val="bg2">
                    <a:lumMod val="25000"/>
                  </a:schemeClr>
                </a:solidFill>
                <a:latin typeface="Quicksand" panose="02070303000000060000" pitchFamily="18" charset="0"/>
              </a:rPr>
              <a:t>Your </a:t>
            </a:r>
            <a:r>
              <a:rPr lang="en-US" sz="54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5400" dirty="0">
                <a:solidFill>
                  <a:schemeClr val="bg2">
                    <a:lumMod val="25000"/>
                  </a:schemeClr>
                </a:solidFill>
                <a:latin typeface="Quicksand" panose="02070303000000060000" pitchFamily="18" charset="0"/>
              </a:rPr>
              <a:t> grew!</a:t>
            </a:r>
          </a:p>
        </p:txBody>
      </p:sp>
      <p:sp>
        <p:nvSpPr>
          <p:cNvPr id="4" name="TextBox 3"/>
          <p:cNvSpPr txBox="1"/>
          <p:nvPr/>
        </p:nvSpPr>
        <p:spPr>
          <a:xfrm>
            <a:off x="437836" y="3717603"/>
            <a:ext cx="11335871" cy="1015663"/>
          </a:xfrm>
          <a:prstGeom prst="rect">
            <a:avLst/>
          </a:prstGeom>
          <a:noFill/>
        </p:spPr>
        <p:txBody>
          <a:bodyPr wrap="square" rtlCol="0">
            <a:spAutoFit/>
          </a:bodyPr>
          <a:lstStyle/>
          <a:p>
            <a:pPr algn="ctr"/>
            <a:r>
              <a:rPr lang="en-US" sz="6000" dirty="0">
                <a:solidFill>
                  <a:schemeClr val="bg2">
                    <a:lumMod val="25000"/>
                  </a:schemeClr>
                </a:solidFill>
                <a:latin typeface="Quicksand" panose="02070303000000060000" pitchFamily="18" charset="0"/>
              </a:rPr>
              <a:t>Let’s try another!</a:t>
            </a:r>
          </a:p>
        </p:txBody>
      </p:sp>
      <p:sp>
        <p:nvSpPr>
          <p:cNvPr id="21" name="Flowchart: Connector 20"/>
          <p:cNvSpPr/>
          <p:nvPr/>
        </p:nvSpPr>
        <p:spPr>
          <a:xfrm>
            <a:off x="1959809" y="5215527"/>
            <a:ext cx="1035423" cy="1008529"/>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2" name="Isosceles Triangle 21"/>
          <p:cNvSpPr/>
          <p:nvPr/>
        </p:nvSpPr>
        <p:spPr>
          <a:xfrm>
            <a:off x="9217332" y="5239715"/>
            <a:ext cx="1075765" cy="1008529"/>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Rectangle 22"/>
          <p:cNvSpPr/>
          <p:nvPr/>
        </p:nvSpPr>
        <p:spPr>
          <a:xfrm>
            <a:off x="5610846" y="5256355"/>
            <a:ext cx="970309"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4"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20154" y="5758464"/>
            <a:ext cx="314113" cy="31411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1345" y="5285055"/>
            <a:ext cx="1168687" cy="918736"/>
          </a:xfrm>
          <a:prstGeom prst="rect">
            <a:avLst/>
          </a:prstGeom>
        </p:spPr>
      </p:pic>
      <p:pic>
        <p:nvPicPr>
          <p:cNvPr id="26"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94039" y="5586924"/>
            <a:ext cx="314113" cy="314113"/>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1429" y="5256355"/>
            <a:ext cx="1168687" cy="918736"/>
          </a:xfrm>
          <a:prstGeom prst="rect">
            <a:avLst/>
          </a:prstGeom>
        </p:spPr>
      </p:pic>
      <p:pic>
        <p:nvPicPr>
          <p:cNvPr id="28"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521256" y="5557363"/>
            <a:ext cx="682509" cy="682509"/>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5123" y="5127064"/>
            <a:ext cx="991801" cy="1096992"/>
          </a:xfrm>
          <a:prstGeom prst="rect">
            <a:avLst/>
          </a:prstGeom>
        </p:spPr>
      </p:pic>
      <p:grpSp>
        <p:nvGrpSpPr>
          <p:cNvPr id="6" name="Group 5"/>
          <p:cNvGrpSpPr/>
          <p:nvPr/>
        </p:nvGrpSpPr>
        <p:grpSpPr>
          <a:xfrm>
            <a:off x="122246" y="2602156"/>
            <a:ext cx="11748248" cy="1225527"/>
            <a:chOff x="233082" y="2588302"/>
            <a:chExt cx="11748248" cy="1225527"/>
          </a:xfrm>
        </p:grpSpPr>
        <p:grpSp>
          <p:nvGrpSpPr>
            <p:cNvPr id="19" name="Group 18"/>
            <p:cNvGrpSpPr/>
            <p:nvPr/>
          </p:nvGrpSpPr>
          <p:grpSpPr>
            <a:xfrm>
              <a:off x="233082" y="2646860"/>
              <a:ext cx="11748248" cy="1166969"/>
              <a:chOff x="740804" y="2606519"/>
              <a:chExt cx="11748248" cy="1166969"/>
            </a:xfrm>
          </p:grpSpPr>
          <p:sp>
            <p:nvSpPr>
              <p:cNvPr id="3" name="Flowchart: Connector 2"/>
              <p:cNvSpPr/>
              <p:nvPr/>
            </p:nvSpPr>
            <p:spPr>
              <a:xfrm>
                <a:off x="740804" y="2606521"/>
                <a:ext cx="1035423" cy="1008529"/>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Flowchart: Connector 9"/>
              <p:cNvSpPr/>
              <p:nvPr/>
            </p:nvSpPr>
            <p:spPr>
              <a:xfrm>
                <a:off x="6858396" y="2606519"/>
                <a:ext cx="1035423" cy="1008529"/>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023780"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18329"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433047"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687228"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949890"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219418"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344096"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794593"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0449582"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11561205" y="3773488"/>
                <a:ext cx="927847" cy="0"/>
              </a:xfrm>
              <a:prstGeom prst="line">
                <a:avLst/>
              </a:prstGeom>
              <a:ln w="38100">
                <a:solidFill>
                  <a:schemeClr val="bg2">
                    <a:lumMod val="50000"/>
                  </a:schemeClr>
                </a:solidFill>
              </a:ln>
            </p:spPr>
            <p:style>
              <a:lnRef idx="1">
                <a:schemeClr val="dk1"/>
              </a:lnRef>
              <a:fillRef idx="0">
                <a:schemeClr val="dk1"/>
              </a:fillRef>
              <a:effectRef idx="0">
                <a:schemeClr val="dk1"/>
              </a:effectRef>
              <a:fontRef idx="minor">
                <a:schemeClr val="tx1"/>
              </a:fontRef>
            </p:style>
          </p:cxnSp>
        </p:grpSp>
        <p:sp>
          <p:nvSpPr>
            <p:cNvPr id="38" name="Isosceles Triangle 37"/>
            <p:cNvSpPr/>
            <p:nvPr/>
          </p:nvSpPr>
          <p:spPr>
            <a:xfrm>
              <a:off x="1442098" y="2588302"/>
              <a:ext cx="1075765" cy="1008529"/>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39" name="Rectangle 38"/>
            <p:cNvSpPr/>
            <p:nvPr/>
          </p:nvSpPr>
          <p:spPr>
            <a:xfrm>
              <a:off x="2691456" y="2624833"/>
              <a:ext cx="946998"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1" name="Isosceles Triangle 40"/>
            <p:cNvSpPr/>
            <p:nvPr/>
          </p:nvSpPr>
          <p:spPr>
            <a:xfrm>
              <a:off x="5105403" y="2624863"/>
              <a:ext cx="1075765" cy="1008529"/>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2" name="Isosceles Triangle 41"/>
            <p:cNvSpPr/>
            <p:nvPr/>
          </p:nvSpPr>
          <p:spPr>
            <a:xfrm>
              <a:off x="7563778" y="2588302"/>
              <a:ext cx="1075765" cy="1008529"/>
            </a:xfrm>
            <a:prstGeom prst="triangl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5" name="Rectangle 44"/>
            <p:cNvSpPr/>
            <p:nvPr/>
          </p:nvSpPr>
          <p:spPr>
            <a:xfrm>
              <a:off x="3896386" y="2624833"/>
              <a:ext cx="946998"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Rectangle 45"/>
            <p:cNvSpPr/>
            <p:nvPr/>
          </p:nvSpPr>
          <p:spPr>
            <a:xfrm>
              <a:off x="8817223" y="2592326"/>
              <a:ext cx="946998"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7" name="Rectangle 46"/>
            <p:cNvSpPr/>
            <p:nvPr/>
          </p:nvSpPr>
          <p:spPr>
            <a:xfrm>
              <a:off x="9941860" y="2594444"/>
              <a:ext cx="946998" cy="100852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48" name="TextBox 47"/>
          <p:cNvSpPr txBox="1"/>
          <p:nvPr/>
        </p:nvSpPr>
        <p:spPr>
          <a:xfrm>
            <a:off x="663396" y="191517"/>
            <a:ext cx="11335871"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Click on which shape comes next in the pattern. </a:t>
            </a:r>
          </a:p>
        </p:txBody>
      </p:sp>
    </p:spTree>
    <p:extLst>
      <p:ext uri="{BB962C8B-B14F-4D97-AF65-F5344CB8AC3E}">
        <p14:creationId xmlns:p14="http://schemas.microsoft.com/office/powerpoint/2010/main" val="237361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24"/>
                </p:tgtEl>
              </p:cMediaNode>
            </p:audio>
            <p:audio>
              <p:cMediaNode vol="80000" showWhenStopped="0">
                <p:cTn id="25" fill="hold" display="0">
                  <p:stCondLst>
                    <p:cond delay="indefinite"/>
                  </p:stCondLst>
                  <p:endCondLst>
                    <p:cond evt="onStopAudio" delay="0">
                      <p:tgtEl>
                        <p:sldTgt/>
                      </p:tgtEl>
                    </p:cond>
                  </p:endCondLst>
                </p:cTn>
                <p:tgtEl>
                  <p:spTgt spid="26"/>
                </p:tgtEl>
              </p:cMediaNode>
            </p:audio>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1532" fill="hold"/>
                                        <p:tgtEl>
                                          <p:spTgt spid="26"/>
                                        </p:tgtEl>
                                      </p:cBhvr>
                                    </p:cmd>
                                  </p:childTnLst>
                                </p:cTn>
                              </p:par>
                              <p:par>
                                <p:cTn id="33" presetID="10" presetClass="exit" presetSubtype="0" fill="hold" nodeType="withEffect">
                                  <p:stCondLst>
                                    <p:cond delay="150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audio>
              <p:cMediaNode vol="80000" showWhenStopped="0">
                <p:cTn id="36" fill="hold" display="0">
                  <p:stCondLst>
                    <p:cond delay="indefinite"/>
                  </p:stCondLst>
                  <p:endCondLst>
                    <p:cond evt="onStopAudio" delay="0">
                      <p:tgtEl>
                        <p:sldTgt/>
                      </p:tgtEl>
                    </p:cond>
                  </p:endCondLst>
                </p:cTn>
                <p:tgtEl>
                  <p:spTgt spid="28"/>
                </p:tgtEl>
              </p:cMediaNode>
            </p:audio>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mediacall" presetSubtype="0" fill="hold" nodeType="withEffect">
                                  <p:stCondLst>
                                    <p:cond delay="0"/>
                                  </p:stCondLst>
                                  <p:childTnLst>
                                    <p:cmd type="call" cmd="playFrom(0.0)">
                                      <p:cBhvr>
                                        <p:cTn id="43" dur="1532" fill="hold"/>
                                        <p:tgtEl>
                                          <p:spTgt spid="24"/>
                                        </p:tgtEl>
                                      </p:cBhvr>
                                    </p:cmd>
                                  </p:childTnLst>
                                </p:cTn>
                              </p:par>
                              <p:par>
                                <p:cTn id="44" presetID="10" presetClass="exit" presetSubtype="0" fill="hold" nodeType="withEffect">
                                  <p:stCondLst>
                                    <p:cond delay="1500"/>
                                  </p:stCondLst>
                                  <p:childTnLst>
                                    <p:animEffect transition="out" filter="fade">
                                      <p:cBhvr>
                                        <p:cTn id="45" dur="500"/>
                                        <p:tgtEl>
                                          <p:spTgt spid="25"/>
                                        </p:tgtEl>
                                      </p:cBhvr>
                                    </p:animEffect>
                                    <p:set>
                                      <p:cBhvr>
                                        <p:cTn id="4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7" restart="whenNotActive" fill="hold" evtFilter="cancelBubble" nodeType="interactiveSeq">
                <p:stCondLst>
                  <p:cond evt="onClick" delay="0">
                    <p:tgtEl>
                      <p:spTgt spid="2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2368" fill="hold"/>
                                        <p:tgtEl>
                                          <p:spTgt spid="28"/>
                                        </p:tgtEl>
                                      </p:cBhvr>
                                    </p:cmd>
                                  </p:childTnLst>
                                </p:cTn>
                              </p:par>
                              <p:par>
                                <p:cTn id="54" presetID="10" presetClass="exit" presetSubtype="0" fill="hold" nodeType="withEffect">
                                  <p:stCondLst>
                                    <p:cond delay="1500"/>
                                  </p:stCondLst>
                                  <p:childTnLst>
                                    <p:animEffect transition="out" filter="fade">
                                      <p:cBhvr>
                                        <p:cTn id="55" dur="500"/>
                                        <p:tgtEl>
                                          <p:spTgt spid="29"/>
                                        </p:tgtEl>
                                      </p:cBhvr>
                                    </p:animEffect>
                                    <p:set>
                                      <p:cBhvr>
                                        <p:cTn id="56" dur="1" fill="hold">
                                          <p:stCondLst>
                                            <p:cond delay="499"/>
                                          </p:stCondLst>
                                        </p:cTn>
                                        <p:tgtEl>
                                          <p:spTgt spid="29"/>
                                        </p:tgtEl>
                                        <p:attrNameLst>
                                          <p:attrName>style.visibility</p:attrName>
                                        </p:attrNameLst>
                                      </p:cBhvr>
                                      <p:to>
                                        <p:strVal val="hidden"/>
                                      </p:to>
                                    </p:set>
                                  </p:childTnLst>
                                </p:cTn>
                              </p:par>
                            </p:childTnLst>
                          </p:cTn>
                        </p:par>
                        <p:par>
                          <p:cTn id="57" fill="hold">
                            <p:stCondLst>
                              <p:cond delay="2368"/>
                            </p:stCondLst>
                            <p:childTnLst>
                              <p:par>
                                <p:cTn id="58" presetID="42" presetClass="path" presetSubtype="0" accel="50000" decel="50000" fill="hold" grpId="1" nodeType="afterEffect">
                                  <p:stCondLst>
                                    <p:cond delay="0"/>
                                  </p:stCondLst>
                                  <p:childTnLst>
                                    <p:animMotion origin="layout" path="M -2.08333E-7 0 L 0.1405 -0.38194 " pathEditMode="relative" rAng="0" ptsTypes="AA">
                                      <p:cBhvr>
                                        <p:cTn id="59" dur="2000" fill="hold"/>
                                        <p:tgtEl>
                                          <p:spTgt spid="22"/>
                                        </p:tgtEl>
                                        <p:attrNameLst>
                                          <p:attrName>ppt_x</p:attrName>
                                          <p:attrName>ppt_y</p:attrName>
                                        </p:attrNameLst>
                                      </p:cBhvr>
                                      <p:rCtr x="7018" y="-19097"/>
                                    </p:animMotion>
                                  </p:childTnLst>
                                </p:cTn>
                              </p:par>
                            </p:childTnLst>
                          </p:cTn>
                        </p:par>
                        <p:par>
                          <p:cTn id="60" fill="hold">
                            <p:stCondLst>
                              <p:cond delay="4368"/>
                            </p:stCondLst>
                            <p:childTnLst>
                              <p:par>
                                <p:cTn id="61" presetID="10" presetClass="exit" presetSubtype="0" fill="hold" nodeType="after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0" presetClass="exit" presetSubtype="0" fill="hold" grpId="2" nodeType="withEffect">
                                  <p:stCondLst>
                                    <p:cond delay="0"/>
                                  </p:stCondLst>
                                  <p:childTnLst>
                                    <p:animEffect transition="out" filter="fade">
                                      <p:cBhvr>
                                        <p:cTn id="65" dur="500"/>
                                        <p:tgtEl>
                                          <p:spTgt spid="22"/>
                                        </p:tgtEl>
                                      </p:cBhvr>
                                    </p:animEffect>
                                    <p:set>
                                      <p:cBhvr>
                                        <p:cTn id="66" dur="1" fill="hold">
                                          <p:stCondLst>
                                            <p:cond delay="499"/>
                                          </p:stCondLst>
                                        </p:cTn>
                                        <p:tgtEl>
                                          <p:spTgt spid="22"/>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par>
                                <p:cTn id="70" presetID="10" presetClass="exit" presetSubtype="0" fill="hold" grpId="2"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7"/>
                                        </p:tgtEl>
                                      </p:cBhvr>
                                    </p:animEffect>
                                    <p:set>
                                      <p:cBhvr>
                                        <p:cTn id="75" dur="1" fill="hold">
                                          <p:stCondLst>
                                            <p:cond delay="499"/>
                                          </p:stCondLst>
                                        </p:cTn>
                                        <p:tgtEl>
                                          <p:spTgt spid="2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6"/>
                                        </p:tgtEl>
                                      </p:cBhvr>
                                    </p:animEffect>
                                    <p:set>
                                      <p:cBhvr>
                                        <p:cTn id="78" dur="1" fill="hold">
                                          <p:stCondLst>
                                            <p:cond delay="499"/>
                                          </p:stCondLst>
                                        </p:cTn>
                                        <p:tgtEl>
                                          <p:spTgt spid="26"/>
                                        </p:tgtEl>
                                        <p:attrNameLst>
                                          <p:attrName>style.visibility</p:attrName>
                                        </p:attrNameLst>
                                      </p:cBhvr>
                                      <p:to>
                                        <p:strVal val="hidden"/>
                                      </p:to>
                                    </p:set>
                                    <p:cmd type="call" cmd="stop">
                                      <p:cBhvr>
                                        <p:cTn id="79" dur="1">
                                          <p:stCondLst>
                                            <p:cond delay="499"/>
                                          </p:stCondLst>
                                        </p:cTn>
                                        <p:tgtEl>
                                          <p:spTgt spid="26"/>
                                        </p:tgtEl>
                                      </p:cBhvr>
                                    </p:cmd>
                                  </p:childTnLst>
                                </p:cTn>
                              </p:par>
                              <p:par>
                                <p:cTn id="80" presetID="10" presetClass="exit" presetSubtype="0" fill="hold" nodeType="withEffect">
                                  <p:stCondLst>
                                    <p:cond delay="0"/>
                                  </p:stCondLst>
                                  <p:childTnLst>
                                    <p:animEffect transition="out" filter="fade">
                                      <p:cBhvr>
                                        <p:cTn id="81" dur="500"/>
                                        <p:tgtEl>
                                          <p:spTgt spid="25"/>
                                        </p:tgtEl>
                                      </p:cBhvr>
                                    </p:animEffect>
                                    <p:set>
                                      <p:cBhvr>
                                        <p:cTn id="82" dur="1" fill="hold">
                                          <p:stCondLst>
                                            <p:cond delay="499"/>
                                          </p:stCondLst>
                                        </p:cTn>
                                        <p:tgtEl>
                                          <p:spTgt spid="2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md type="call" cmd="stop">
                                      <p:cBhvr>
                                        <p:cTn id="86" dur="1">
                                          <p:stCondLst>
                                            <p:cond delay="499"/>
                                          </p:stCondLst>
                                        </p:cTn>
                                        <p:tgtEl>
                                          <p:spTgt spid="24"/>
                                        </p:tgtEl>
                                      </p:cBhvr>
                                    </p:cmd>
                                  </p:childTnLst>
                                </p:cTn>
                              </p:par>
                              <p:par>
                                <p:cTn id="87" presetID="10" presetClass="exit" presetSubtype="0" fill="hold" nodeType="withEffect">
                                  <p:stCondLst>
                                    <p:cond delay="0"/>
                                  </p:stCondLst>
                                  <p:childTnLst>
                                    <p:animEffect transition="out" filter="fade">
                                      <p:cBhvr>
                                        <p:cTn id="88" dur="500"/>
                                        <p:tgtEl>
                                          <p:spTgt spid="29"/>
                                        </p:tgtEl>
                                      </p:cBhvr>
                                    </p:animEffect>
                                    <p:set>
                                      <p:cBhvr>
                                        <p:cTn id="89" dur="1" fill="hold">
                                          <p:stCondLst>
                                            <p:cond delay="499"/>
                                          </p:stCondLst>
                                        </p:cTn>
                                        <p:tgtEl>
                                          <p:spTgt spid="2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8"/>
                                        </p:tgtEl>
                                      </p:cBhvr>
                                    </p:animEffect>
                                    <p:set>
                                      <p:cBhvr>
                                        <p:cTn id="92" dur="1" fill="hold">
                                          <p:stCondLst>
                                            <p:cond delay="499"/>
                                          </p:stCondLst>
                                        </p:cTn>
                                        <p:tgtEl>
                                          <p:spTgt spid="28"/>
                                        </p:tgtEl>
                                        <p:attrNameLst>
                                          <p:attrName>style.visibility</p:attrName>
                                        </p:attrNameLst>
                                      </p:cBhvr>
                                      <p:to>
                                        <p:strVal val="hidden"/>
                                      </p:to>
                                    </p:set>
                                    <p:cmd type="call" cmd="stop">
                                      <p:cBhvr>
                                        <p:cTn id="93" dur="1">
                                          <p:stCondLst>
                                            <p:cond delay="499"/>
                                          </p:stCondLst>
                                        </p:cTn>
                                        <p:tgtEl>
                                          <p:spTgt spid="28"/>
                                        </p:tgtEl>
                                      </p:cBhvr>
                                    </p:cmd>
                                  </p:childTnLst>
                                </p:cTn>
                              </p:par>
                              <p:par>
                                <p:cTn id="94" presetID="10" presetClass="exit" presetSubtype="0" fill="hold" grpId="1" nodeType="withEffect">
                                  <p:stCondLst>
                                    <p:cond delay="0"/>
                                  </p:stCondLst>
                                  <p:childTnLst>
                                    <p:animEffect transition="out" filter="fad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childTnLst>
                          </p:cTn>
                        </p:par>
                        <p:par>
                          <p:cTn id="100" fill="hold">
                            <p:stCondLst>
                              <p:cond delay="4868"/>
                            </p:stCondLst>
                            <p:childTnLst>
                              <p:par>
                                <p:cTn id="101" presetID="10" presetClass="entr" presetSubtype="0" fill="hold" grpId="0" nodeType="afterEffect">
                                  <p:stCondLst>
                                    <p:cond delay="50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nextCondLst>
                <p:cond evt="onClick" delay="0">
                  <p:tgtEl>
                    <p:spTgt spid="22"/>
                  </p:tgtEl>
                </p:cond>
              </p:nextCondLst>
            </p:seq>
          </p:childTnLst>
        </p:cTn>
      </p:par>
    </p:tnLst>
    <p:bldLst>
      <p:bldP spid="2" grpId="0"/>
      <p:bldP spid="4" grpId="0"/>
      <p:bldP spid="21" grpId="1" animBg="1"/>
      <p:bldP spid="21" grpId="2" animBg="1"/>
      <p:bldP spid="22" grpId="0" animBg="1"/>
      <p:bldP spid="22" grpId="1" animBg="1"/>
      <p:bldP spid="22" grpId="2" animBg="1"/>
      <p:bldP spid="23" grpId="0" animBg="1"/>
      <p:bldP spid="23" grpId="1" animBg="1"/>
      <p:bldP spid="48" grpId="0"/>
      <p:bldP spid="48"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238371" y="2332408"/>
            <a:ext cx="9715256" cy="584775"/>
          </a:xfrm>
          <a:prstGeom prst="rect">
            <a:avLst/>
          </a:prstGeom>
          <a:noFill/>
        </p:spPr>
        <p:txBody>
          <a:bodyPr wrap="square" rtlCol="0">
            <a:spAutoFit/>
          </a:bodyPr>
          <a:lstStyle/>
          <a:p>
            <a:pPr algn="ctr"/>
            <a:endParaRPr lang="en-US" sz="3200" dirty="0">
              <a:solidFill>
                <a:schemeClr val="bg2">
                  <a:lumMod val="25000"/>
                </a:schemeClr>
              </a:solidFill>
              <a:latin typeface="Quicksand" panose="02070303000000060000" pitchFamily="18" charset="0"/>
            </a:endParaRPr>
          </a:p>
        </p:txBody>
      </p:sp>
      <p:sp>
        <p:nvSpPr>
          <p:cNvPr id="4" name="TextBox 3"/>
          <p:cNvSpPr txBox="1"/>
          <p:nvPr/>
        </p:nvSpPr>
        <p:spPr>
          <a:xfrm>
            <a:off x="2003032" y="3827099"/>
            <a:ext cx="259933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sun</a:t>
            </a:r>
          </a:p>
        </p:txBody>
      </p:sp>
      <p:sp>
        <p:nvSpPr>
          <p:cNvPr id="5" name="TextBox 4"/>
          <p:cNvSpPr txBox="1"/>
          <p:nvPr/>
        </p:nvSpPr>
        <p:spPr>
          <a:xfrm>
            <a:off x="7237391" y="3838411"/>
            <a:ext cx="259933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err="1">
                <a:solidFill>
                  <a:schemeClr val="bg2">
                    <a:lumMod val="25000"/>
                  </a:schemeClr>
                </a:solidFill>
                <a:latin typeface="Quicksand" panose="02070303000000060000" pitchFamily="18" charset="0"/>
              </a:rPr>
              <a:t>kslkasdjzk</a:t>
            </a:r>
            <a:endParaRPr lang="en-US" sz="3200" dirty="0">
              <a:solidFill>
                <a:schemeClr val="bg2">
                  <a:lumMod val="25000"/>
                </a:schemeClr>
              </a:solidFill>
              <a:latin typeface="Quicksand" panose="02070303000000060000" pitchFamily="18" charset="0"/>
            </a:endParaRPr>
          </a:p>
        </p:txBody>
      </p:sp>
      <p:sp>
        <p:nvSpPr>
          <p:cNvPr id="6" name="TextBox 5"/>
          <p:cNvSpPr txBox="1"/>
          <p:nvPr/>
        </p:nvSpPr>
        <p:spPr>
          <a:xfrm>
            <a:off x="266497" y="426200"/>
            <a:ext cx="11228294"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Click on which word is spelled right.</a:t>
            </a:r>
          </a:p>
        </p:txBody>
      </p:sp>
      <p:pic>
        <p:nvPicPr>
          <p:cNvPr id="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44716" y="4119487"/>
            <a:ext cx="698635" cy="2141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0529" y="3838411"/>
            <a:ext cx="2599337" cy="626482"/>
          </a:xfrm>
          <a:prstGeom prst="rect">
            <a:avLst/>
          </a:prstGeom>
        </p:spPr>
      </p:pic>
      <p:pic>
        <p:nvPicPr>
          <p:cNvPr id="10"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039376" y="3938244"/>
            <a:ext cx="526649" cy="52664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20046" y="3618414"/>
            <a:ext cx="765310" cy="846479"/>
          </a:xfrm>
          <a:prstGeom prst="rect">
            <a:avLst/>
          </a:prstGeom>
        </p:spPr>
      </p:pic>
      <p:sp>
        <p:nvSpPr>
          <p:cNvPr id="13" name="TextBox 12"/>
          <p:cNvSpPr txBox="1"/>
          <p:nvPr/>
        </p:nvSpPr>
        <p:spPr>
          <a:xfrm>
            <a:off x="428061" y="579085"/>
            <a:ext cx="11335871" cy="707886"/>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That’s too easy. 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brains</a:t>
            </a:r>
            <a:r>
              <a:rPr lang="en-US" sz="2800" dirty="0">
                <a:solidFill>
                  <a:schemeClr val="bg2">
                    <a:lumMod val="25000"/>
                  </a:schemeClr>
                </a:solidFill>
                <a:latin typeface="Quicksand" panose="02070303000000060000" pitchFamily="18" charset="0"/>
              </a:rPr>
              <a:t> didn’t grow. Let’s try a </a:t>
            </a:r>
            <a:r>
              <a:rPr lang="en-US"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Bubblegum Sans" panose="02000506000000020004" pitchFamily="2" charset="0"/>
              </a:rPr>
              <a:t>harder</a:t>
            </a:r>
            <a:r>
              <a:rPr lang="en-US" sz="2400" dirty="0">
                <a:solidFill>
                  <a:schemeClr val="bg2">
                    <a:lumMod val="25000"/>
                  </a:schemeClr>
                </a:solidFill>
                <a:latin typeface="Quicksand" panose="02070303000000060000" pitchFamily="18" charset="0"/>
              </a:rPr>
              <a:t> </a:t>
            </a:r>
            <a:r>
              <a:rPr lang="en-US" sz="2800" dirty="0">
                <a:solidFill>
                  <a:schemeClr val="bg2">
                    <a:lumMod val="25000"/>
                  </a:schemeClr>
                </a:solidFill>
                <a:latin typeface="Quicksand" panose="02070303000000060000" pitchFamily="18" charset="0"/>
              </a:rPr>
              <a:t>one!</a:t>
            </a:r>
          </a:p>
        </p:txBody>
      </p:sp>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46220" y="1544629"/>
            <a:ext cx="2099555" cy="1852112"/>
          </a:xfrm>
          <a:prstGeom prst="rect">
            <a:avLst/>
          </a:prstGeom>
        </p:spPr>
      </p:pic>
    </p:spTree>
    <p:extLst>
      <p:ext uri="{BB962C8B-B14F-4D97-AF65-F5344CB8AC3E}">
        <p14:creationId xmlns:p14="http://schemas.microsoft.com/office/powerpoint/2010/main" val="289896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7"/>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mediacall" presetSubtype="0" fill="hold" nodeType="withEffect">
                                  <p:stCondLst>
                                    <p:cond delay="0"/>
                                  </p:stCondLst>
                                  <p:childTnLst>
                                    <p:cmd type="call" cmd="playFrom(0.0)">
                                      <p:cBhvr>
                                        <p:cTn id="27" dur="1532" fill="hold"/>
                                        <p:tgtEl>
                                          <p:spTgt spid="7"/>
                                        </p:tgtEl>
                                      </p:cBhvr>
                                    </p:cmd>
                                  </p:childTnLst>
                                </p:cTn>
                              </p:par>
                            </p:childTnLst>
                          </p:cTn>
                        </p:par>
                        <p:par>
                          <p:cTn id="28" fill="hold">
                            <p:stCondLst>
                              <p:cond delay="1532"/>
                            </p:stCondLst>
                            <p:childTnLst>
                              <p:par>
                                <p:cTn id="29" presetID="10" presetClass="exit" presetSubtype="0" fill="hold" nodeType="after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showWhenStopped="0">
                <p:cTn id="32" fill="hold" display="0">
                  <p:stCondLst>
                    <p:cond delay="indefinite"/>
                  </p:stCondLst>
                  <p:endCondLst>
                    <p:cond evt="onStopAudio" delay="0">
                      <p:tgtEl>
                        <p:sldTgt/>
                      </p:tgtEl>
                    </p:cond>
                  </p:endCondLst>
                </p:cTn>
                <p:tgtEl>
                  <p:spTgt spid="10"/>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2368" fill="hold"/>
                                        <p:tgtEl>
                                          <p:spTgt spid="10"/>
                                        </p:tgtEl>
                                      </p:cBhvr>
                                    </p:cmd>
                                  </p:childTnLst>
                                </p:cTn>
                              </p:par>
                              <p:par>
                                <p:cTn id="40" presetID="10" presetClass="exit" presetSubtype="0" fill="hold" nodeType="withEffect">
                                  <p:stCondLst>
                                    <p:cond delay="15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150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grpId="1" nodeType="withEffect">
                                  <p:stCondLst>
                                    <p:cond delay="1500"/>
                                  </p:stCondLst>
                                  <p:childTnLst>
                                    <p:animEffect transition="out" filter="fade">
                                      <p:cBhvr>
                                        <p:cTn id="47" dur="500"/>
                                        <p:tgtEl>
                                          <p:spTgt spid="4"/>
                                        </p:tgtEl>
                                      </p:cBhvr>
                                    </p:animEffect>
                                    <p:set>
                                      <p:cBhvr>
                                        <p:cTn id="48" dur="1" fill="hold">
                                          <p:stCondLst>
                                            <p:cond delay="499"/>
                                          </p:stCondLst>
                                        </p:cTn>
                                        <p:tgtEl>
                                          <p:spTgt spid="4"/>
                                        </p:tgtEl>
                                        <p:attrNameLst>
                                          <p:attrName>style.visibility</p:attrName>
                                        </p:attrNameLst>
                                      </p:cBhvr>
                                      <p:to>
                                        <p:strVal val="hidden"/>
                                      </p:to>
                                    </p:set>
                                  </p:childTnLst>
                                </p:cTn>
                              </p:par>
                              <p:par>
                                <p:cTn id="49" presetID="10" presetClass="exit" presetSubtype="0" fill="hold" grpId="1" nodeType="withEffect">
                                  <p:stCondLst>
                                    <p:cond delay="1500"/>
                                  </p:stCondLst>
                                  <p:childTnLst>
                                    <p:animEffect transition="out" filter="fade">
                                      <p:cBhvr>
                                        <p:cTn id="50" dur="500"/>
                                        <p:tgtEl>
                                          <p:spTgt spid="5"/>
                                        </p:tgtEl>
                                      </p:cBhvr>
                                    </p:animEffect>
                                    <p:set>
                                      <p:cBhvr>
                                        <p:cTn id="51" dur="1" fill="hold">
                                          <p:stCondLst>
                                            <p:cond delay="499"/>
                                          </p:stCondLst>
                                        </p:cTn>
                                        <p:tgtEl>
                                          <p:spTgt spid="5"/>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par>
                          <p:cTn id="55" fill="hold">
                            <p:stCondLst>
                              <p:cond delay="2368"/>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p:bldP spid="6" grpId="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914" y="1943907"/>
            <a:ext cx="2782173" cy="3283611"/>
          </a:xfrm>
          <a:prstGeom prst="rect">
            <a:avLst/>
          </a:prstGeom>
        </p:spPr>
      </p:pic>
      <p:sp>
        <p:nvSpPr>
          <p:cNvPr id="3" name="TextBox 2"/>
          <p:cNvSpPr txBox="1"/>
          <p:nvPr/>
        </p:nvSpPr>
        <p:spPr>
          <a:xfrm>
            <a:off x="5040406" y="5647765"/>
            <a:ext cx="2111188" cy="1015663"/>
          </a:xfrm>
          <a:prstGeom prst="rect">
            <a:avLst/>
          </a:prstGeom>
          <a:noFill/>
        </p:spPr>
        <p:txBody>
          <a:bodyPr wrap="square" rtlCol="0">
            <a:spAutoFit/>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latin typeface="Bubblegum Sans" panose="02000506000000020004" pitchFamily="2" charset="0"/>
              </a:rPr>
              <a:t>No!</a:t>
            </a:r>
          </a:p>
        </p:txBody>
      </p:sp>
      <p:sp>
        <p:nvSpPr>
          <p:cNvPr id="5" name="TextBox 4"/>
          <p:cNvSpPr txBox="1"/>
          <p:nvPr/>
        </p:nvSpPr>
        <p:spPr>
          <a:xfrm>
            <a:off x="3092548" y="204395"/>
            <a:ext cx="6006905"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You didn’t know </a:t>
            </a:r>
            <a:r>
              <a:rPr lang="en-US" sz="3200" b="1" i="1" dirty="0">
                <a:solidFill>
                  <a:schemeClr val="bg2">
                    <a:lumMod val="25000"/>
                  </a:schemeClr>
                </a:solidFill>
                <a:latin typeface="Quicksand" panose="02070303000000060000" pitchFamily="18" charset="0"/>
              </a:rPr>
              <a:t>anything</a:t>
            </a:r>
            <a:r>
              <a:rPr lang="en-US" sz="3200" dirty="0">
                <a:solidFill>
                  <a:schemeClr val="bg2">
                    <a:lumMod val="25000"/>
                  </a:schemeClr>
                </a:solidFill>
                <a:latin typeface="Quicksand" panose="02070303000000060000" pitchFamily="18" charset="0"/>
              </a:rPr>
              <a:t> when you were a baby!</a:t>
            </a:r>
          </a:p>
        </p:txBody>
      </p:sp>
    </p:spTree>
    <p:extLst>
      <p:ext uri="{BB962C8B-B14F-4D97-AF65-F5344CB8AC3E}">
        <p14:creationId xmlns:p14="http://schemas.microsoft.com/office/powerpoint/2010/main" val="175667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59294" y="4435829"/>
            <a:ext cx="259933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night</a:t>
            </a:r>
          </a:p>
        </p:txBody>
      </p:sp>
      <p:sp>
        <p:nvSpPr>
          <p:cNvPr id="5" name="TextBox 4"/>
          <p:cNvSpPr txBox="1"/>
          <p:nvPr/>
        </p:nvSpPr>
        <p:spPr>
          <a:xfrm>
            <a:off x="7183846" y="4436742"/>
            <a:ext cx="2599338"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nit</a:t>
            </a:r>
          </a:p>
        </p:txBody>
      </p:sp>
      <p:sp>
        <p:nvSpPr>
          <p:cNvPr id="6" name="TextBox 5"/>
          <p:cNvSpPr txBox="1"/>
          <p:nvPr/>
        </p:nvSpPr>
        <p:spPr>
          <a:xfrm>
            <a:off x="253558" y="197543"/>
            <a:ext cx="11228294"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Click on which word is spelled right.</a:t>
            </a:r>
          </a:p>
        </p:txBody>
      </p:sp>
      <p:pic>
        <p:nvPicPr>
          <p:cNvPr id="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84548" y="4120400"/>
            <a:ext cx="698635" cy="2141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3846" y="4459453"/>
            <a:ext cx="2599337" cy="626482"/>
          </a:xfrm>
          <a:prstGeom prst="rect">
            <a:avLst/>
          </a:prstGeom>
        </p:spPr>
      </p:pic>
      <p:pic>
        <p:nvPicPr>
          <p:cNvPr id="10"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493758" y="4464891"/>
            <a:ext cx="526649" cy="52664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74428" y="4174125"/>
            <a:ext cx="765310" cy="846479"/>
          </a:xfrm>
          <a:prstGeom prst="rect">
            <a:avLst/>
          </a:prstGeom>
        </p:spPr>
      </p:pic>
      <p:sp>
        <p:nvSpPr>
          <p:cNvPr id="12" name="TextBox 11"/>
          <p:cNvSpPr txBox="1"/>
          <p:nvPr/>
        </p:nvSpPr>
        <p:spPr>
          <a:xfrm>
            <a:off x="2336157" y="3035492"/>
            <a:ext cx="259933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err="1">
                <a:solidFill>
                  <a:schemeClr val="bg2">
                    <a:lumMod val="25000"/>
                  </a:schemeClr>
                </a:solidFill>
                <a:latin typeface="Quicksand" panose="02070303000000060000" pitchFamily="18" charset="0"/>
              </a:rPr>
              <a:t>nite</a:t>
            </a:r>
            <a:endParaRPr lang="en-US" sz="3200" dirty="0">
              <a:solidFill>
                <a:schemeClr val="bg2">
                  <a:lumMod val="25000"/>
                </a:schemeClr>
              </a:solidFill>
              <a:latin typeface="Quicksand" panose="02070303000000060000" pitchFamily="18" charset="0"/>
            </a:endParaRPr>
          </a:p>
        </p:txBody>
      </p:sp>
      <p:pic>
        <p:nvPicPr>
          <p:cNvPr id="14"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3482" y="3316568"/>
            <a:ext cx="698635" cy="21419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956" y="3029444"/>
            <a:ext cx="2599337" cy="626482"/>
          </a:xfrm>
          <a:prstGeom prst="rect">
            <a:avLst/>
          </a:prstGeom>
        </p:spPr>
      </p:pic>
      <p:sp>
        <p:nvSpPr>
          <p:cNvPr id="16" name="TextBox 15"/>
          <p:cNvSpPr txBox="1"/>
          <p:nvPr/>
        </p:nvSpPr>
        <p:spPr>
          <a:xfrm>
            <a:off x="7154085" y="2974376"/>
            <a:ext cx="2599338"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dirty="0" err="1">
                <a:solidFill>
                  <a:schemeClr val="bg2">
                    <a:lumMod val="25000"/>
                  </a:schemeClr>
                </a:solidFill>
                <a:latin typeface="Quicksand" panose="02070303000000060000" pitchFamily="18" charset="0"/>
              </a:rPr>
              <a:t>nigt</a:t>
            </a:r>
            <a:endParaRPr lang="en-US" sz="3200" dirty="0">
              <a:solidFill>
                <a:schemeClr val="bg2">
                  <a:lumMod val="25000"/>
                </a:schemeClr>
              </a:solidFill>
              <a:latin typeface="Quicksand" panose="02070303000000060000" pitchFamily="18" charset="0"/>
            </a:endParaRPr>
          </a:p>
        </p:txBody>
      </p:sp>
      <p:pic>
        <p:nvPicPr>
          <p:cNvPr id="1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61410" y="3255452"/>
            <a:ext cx="698635" cy="214192"/>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5647" y="2974376"/>
            <a:ext cx="2599337" cy="626482"/>
          </a:xfrm>
          <a:prstGeom prst="rect">
            <a:avLst/>
          </a:prstGeom>
        </p:spPr>
      </p:pic>
      <p:sp>
        <p:nvSpPr>
          <p:cNvPr id="19" name="TextBox 18"/>
          <p:cNvSpPr txBox="1"/>
          <p:nvPr/>
        </p:nvSpPr>
        <p:spPr>
          <a:xfrm>
            <a:off x="2359294" y="5794459"/>
            <a:ext cx="2599338"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dirty="0" err="1">
                <a:solidFill>
                  <a:schemeClr val="bg2">
                    <a:lumMod val="25000"/>
                  </a:schemeClr>
                </a:solidFill>
                <a:latin typeface="Quicksand" panose="02070303000000060000" pitchFamily="18" charset="0"/>
              </a:rPr>
              <a:t>knite</a:t>
            </a:r>
            <a:endParaRPr lang="en-US" sz="3200" dirty="0">
              <a:solidFill>
                <a:schemeClr val="bg2">
                  <a:lumMod val="25000"/>
                </a:schemeClr>
              </a:solidFill>
              <a:latin typeface="Quicksand" panose="02070303000000060000" pitchFamily="18" charset="0"/>
            </a:endParaRPr>
          </a:p>
        </p:txBody>
      </p:sp>
      <p:pic>
        <p:nvPicPr>
          <p:cNvPr id="20"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6619" y="6075535"/>
            <a:ext cx="698635" cy="214192"/>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7136" y="5844691"/>
            <a:ext cx="2599337" cy="626482"/>
          </a:xfrm>
          <a:prstGeom prst="rect">
            <a:avLst/>
          </a:prstGeom>
        </p:spPr>
      </p:pic>
      <p:sp>
        <p:nvSpPr>
          <p:cNvPr id="22" name="TextBox 21"/>
          <p:cNvSpPr txBox="1"/>
          <p:nvPr/>
        </p:nvSpPr>
        <p:spPr>
          <a:xfrm>
            <a:off x="7183846" y="5824436"/>
            <a:ext cx="2599338"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err="1">
                <a:solidFill>
                  <a:schemeClr val="bg2">
                    <a:lumMod val="25000"/>
                  </a:schemeClr>
                </a:solidFill>
                <a:latin typeface="Quicksand" panose="02070303000000060000" pitchFamily="18" charset="0"/>
              </a:rPr>
              <a:t>nighte</a:t>
            </a:r>
            <a:endParaRPr lang="en-US" sz="3200" dirty="0">
              <a:solidFill>
                <a:schemeClr val="bg2">
                  <a:lumMod val="25000"/>
                </a:schemeClr>
              </a:solidFill>
              <a:latin typeface="Quicksand" panose="02070303000000060000" pitchFamily="18" charset="0"/>
            </a:endParaRPr>
          </a:p>
        </p:txBody>
      </p:sp>
      <p:pic>
        <p:nvPicPr>
          <p:cNvPr id="23"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68033" y="6105512"/>
            <a:ext cx="698635" cy="214192"/>
          </a:xfrm>
          <a:prstGeom prst="rect">
            <a:avLst/>
          </a:prstGeom>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90468" y="5824436"/>
            <a:ext cx="2599337" cy="626482"/>
          </a:xfrm>
          <a:prstGeom prst="rect">
            <a:avLst/>
          </a:prstGeom>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4231" y="1029397"/>
            <a:ext cx="1663539" cy="1949134"/>
          </a:xfrm>
          <a:prstGeom prst="rect">
            <a:avLst/>
          </a:prstGeom>
        </p:spPr>
      </p:pic>
      <p:sp>
        <p:nvSpPr>
          <p:cNvPr id="25" name="TextBox 24"/>
          <p:cNvSpPr txBox="1"/>
          <p:nvPr/>
        </p:nvSpPr>
        <p:spPr>
          <a:xfrm>
            <a:off x="2088991" y="1620319"/>
            <a:ext cx="8215532" cy="1754326"/>
          </a:xfrm>
          <a:prstGeom prst="rect">
            <a:avLst/>
          </a:prstGeom>
          <a:noFill/>
        </p:spPr>
        <p:txBody>
          <a:bodyPr wrap="square" rtlCol="0">
            <a:spAutoFit/>
          </a:bodyPr>
          <a:lstStyle/>
          <a:p>
            <a:pPr algn="ctr"/>
            <a:r>
              <a:rPr lang="en-US" sz="5400" dirty="0">
                <a:solidFill>
                  <a:schemeClr val="bg2">
                    <a:lumMod val="25000"/>
                  </a:schemeClr>
                </a:solidFill>
                <a:latin typeface="Quicksand" panose="02070303000000060000" pitchFamily="18" charset="0"/>
              </a:rPr>
              <a:t>Great job! </a:t>
            </a:r>
          </a:p>
          <a:p>
            <a:pPr algn="ctr"/>
            <a:r>
              <a:rPr lang="en-US" sz="5400" dirty="0">
                <a:solidFill>
                  <a:schemeClr val="bg2">
                    <a:lumMod val="25000"/>
                  </a:schemeClr>
                </a:solidFill>
                <a:latin typeface="Quicksand" panose="02070303000000060000" pitchFamily="18" charset="0"/>
              </a:rPr>
              <a:t>Your </a:t>
            </a:r>
            <a:r>
              <a:rPr lang="en-US" sz="54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5400" dirty="0">
                <a:solidFill>
                  <a:schemeClr val="bg2">
                    <a:lumMod val="25000"/>
                  </a:schemeClr>
                </a:solidFill>
                <a:latin typeface="Quicksand" panose="02070303000000060000" pitchFamily="18" charset="0"/>
              </a:rPr>
              <a:t> grew!</a:t>
            </a:r>
          </a:p>
        </p:txBody>
      </p:sp>
      <p:sp>
        <p:nvSpPr>
          <p:cNvPr id="26" name="TextBox 25"/>
          <p:cNvSpPr txBox="1"/>
          <p:nvPr/>
        </p:nvSpPr>
        <p:spPr>
          <a:xfrm>
            <a:off x="437836" y="3717603"/>
            <a:ext cx="11335871" cy="1015663"/>
          </a:xfrm>
          <a:prstGeom prst="rect">
            <a:avLst/>
          </a:prstGeom>
          <a:noFill/>
        </p:spPr>
        <p:txBody>
          <a:bodyPr wrap="square" rtlCol="0">
            <a:spAutoFit/>
          </a:bodyPr>
          <a:lstStyle/>
          <a:p>
            <a:pPr algn="ctr"/>
            <a:r>
              <a:rPr lang="en-US" sz="6000" dirty="0">
                <a:solidFill>
                  <a:schemeClr val="bg2">
                    <a:lumMod val="25000"/>
                  </a:schemeClr>
                </a:solidFill>
                <a:latin typeface="Quicksand" panose="02070303000000060000" pitchFamily="18" charset="0"/>
              </a:rPr>
              <a:t>Let’s try another!</a:t>
            </a:r>
          </a:p>
        </p:txBody>
      </p:sp>
    </p:spTree>
    <p:extLst>
      <p:ext uri="{BB962C8B-B14F-4D97-AF65-F5344CB8AC3E}">
        <p14:creationId xmlns:p14="http://schemas.microsoft.com/office/powerpoint/2010/main" val="15475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2"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2"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6" fill="hold" display="0">
                  <p:stCondLst>
                    <p:cond delay="indefinite"/>
                  </p:stCondLst>
                  <p:endCondLst>
                    <p:cond evt="onStopAudio" delay="0">
                      <p:tgtEl>
                        <p:sldTgt/>
                      </p:tgtEl>
                    </p:cond>
                  </p:endCondLst>
                </p:cTn>
                <p:tgtEl>
                  <p:spTgt spid="7"/>
                </p:tgtEl>
              </p:cMediaNode>
            </p:audio>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mediacall" presetSubtype="0" fill="hold" nodeType="withEffect">
                                  <p:stCondLst>
                                    <p:cond delay="0"/>
                                  </p:stCondLst>
                                  <p:childTnLst>
                                    <p:cmd type="call" cmd="playFrom(0.0)">
                                      <p:cBhvr>
                                        <p:cTn id="43" dur="1532" fill="hold"/>
                                        <p:tgtEl>
                                          <p:spTgt spid="7"/>
                                        </p:tgtEl>
                                      </p:cBhvr>
                                    </p:cmd>
                                  </p:childTnLst>
                                </p:cTn>
                              </p:par>
                            </p:childTnLst>
                          </p:cTn>
                        </p:par>
                        <p:par>
                          <p:cTn id="44" fill="hold">
                            <p:stCondLst>
                              <p:cond delay="1532"/>
                            </p:stCondLst>
                            <p:childTnLst>
                              <p:par>
                                <p:cTn id="45" presetID="10" presetClass="exit" presetSubtype="0" fill="hold" nodeType="after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showWhenStopped="0">
                <p:cTn id="48" fill="hold" display="0">
                  <p:stCondLst>
                    <p:cond delay="indefinite"/>
                  </p:stCondLst>
                  <p:endCondLst>
                    <p:cond evt="onStopAudio" delay="0">
                      <p:tgtEl>
                        <p:sldTgt/>
                      </p:tgtEl>
                    </p:cond>
                  </p:endCondLst>
                </p:cTn>
                <p:tgtEl>
                  <p:spTgt spid="10"/>
                </p:tgtEl>
              </p:cMediaNode>
            </p:audio>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par>
                                <p:cTn id="54" presetID="1" presetClass="mediacall" presetSubtype="0" fill="hold" nodeType="withEffect">
                                  <p:stCondLst>
                                    <p:cond delay="0"/>
                                  </p:stCondLst>
                                  <p:childTnLst>
                                    <p:cmd type="call" cmd="playFrom(0.0)">
                                      <p:cBhvr>
                                        <p:cTn id="55" dur="2368" fill="hold"/>
                                        <p:tgtEl>
                                          <p:spTgt spid="10"/>
                                        </p:tgtEl>
                                      </p:cBhvr>
                                    </p:cmd>
                                  </p:childTnLst>
                                </p:cTn>
                              </p:par>
                              <p:par>
                                <p:cTn id="56" presetID="10" presetClass="exit" presetSubtype="0" fill="hold" nodeType="withEffect">
                                  <p:stCondLst>
                                    <p:cond delay="150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grpId="1" nodeType="withEffect">
                                  <p:stCondLst>
                                    <p:cond delay="1500"/>
                                  </p:stCondLst>
                                  <p:childTnLst>
                                    <p:animEffect transition="out" filter="fade">
                                      <p:cBhvr>
                                        <p:cTn id="60" dur="500"/>
                                        <p:tgtEl>
                                          <p:spTgt spid="5"/>
                                        </p:tgtEl>
                                      </p:cBhvr>
                                    </p:animEffect>
                                    <p:set>
                                      <p:cBhvr>
                                        <p:cTn id="61" dur="1" fill="hold">
                                          <p:stCondLst>
                                            <p:cond delay="499"/>
                                          </p:stCondLst>
                                        </p:cTn>
                                        <p:tgtEl>
                                          <p:spTgt spid="5"/>
                                        </p:tgtEl>
                                        <p:attrNameLst>
                                          <p:attrName>style.visibility</p:attrName>
                                        </p:attrNameLst>
                                      </p:cBhvr>
                                      <p:to>
                                        <p:strVal val="hidden"/>
                                      </p:to>
                                    </p:set>
                                  </p:childTnLst>
                                </p:cTn>
                              </p:par>
                              <p:par>
                                <p:cTn id="62" presetID="10" presetClass="exit" presetSubtype="0" fill="hold" grpId="1" nodeType="withEffect">
                                  <p:stCondLst>
                                    <p:cond delay="150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xit" presetSubtype="0" fill="hold" grpId="1" nodeType="withEffect">
                                  <p:stCondLst>
                                    <p:cond delay="150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150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0" presetClass="exit" presetSubtype="0" fill="hold" grpId="1" nodeType="withEffect">
                                  <p:stCondLst>
                                    <p:cond delay="150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grpId="3" nodeType="withEffect">
                                  <p:stCondLst>
                                    <p:cond delay="1500"/>
                                  </p:stCondLst>
                                  <p:childTnLst>
                                    <p:animEffect transition="out" filter="fade">
                                      <p:cBhvr>
                                        <p:cTn id="75" dur="500"/>
                                        <p:tgtEl>
                                          <p:spTgt spid="4"/>
                                        </p:tgtEl>
                                      </p:cBhvr>
                                    </p:animEffect>
                                    <p:set>
                                      <p:cBhvr>
                                        <p:cTn id="76" dur="1" fill="hold">
                                          <p:stCondLst>
                                            <p:cond delay="499"/>
                                          </p:stCondLst>
                                        </p:cTn>
                                        <p:tgtEl>
                                          <p:spTgt spid="4"/>
                                        </p:tgtEl>
                                        <p:attrNameLst>
                                          <p:attrName>style.visibility</p:attrName>
                                        </p:attrNameLst>
                                      </p:cBhvr>
                                      <p:to>
                                        <p:strVal val="hidden"/>
                                      </p:to>
                                    </p:set>
                                  </p:childTnLst>
                                </p:cTn>
                              </p:par>
                              <p:par>
                                <p:cTn id="77" presetID="10" presetClass="exit" presetSubtype="0" fill="hold" grpId="1" nodeType="withEffect">
                                  <p:stCondLst>
                                    <p:cond delay="1500"/>
                                  </p:stCondLst>
                                  <p:childTnLst>
                                    <p:animEffect transition="out" filter="fade">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par>
                                <p:cTn id="80" presetID="10" presetClass="exit" presetSubtype="0" fill="hold" nodeType="withEffect">
                                  <p:stCondLst>
                                    <p:cond delay="1500"/>
                                  </p:stCondLst>
                                  <p:childTnLst>
                                    <p:animEffect transition="out" filter="fad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childTnLst>
                          </p:cTn>
                        </p:par>
                        <p:par>
                          <p:cTn id="83" fill="hold">
                            <p:stCondLst>
                              <p:cond delay="2368"/>
                            </p:stCondLst>
                            <p:childTnLst>
                              <p:par>
                                <p:cTn id="84" presetID="10"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2868"/>
                            </p:stCondLst>
                            <p:childTnLst>
                              <p:par>
                                <p:cTn id="88" presetID="10" presetClass="entr" presetSubtype="0" fill="hold" grpId="0" nodeType="afterEffect">
                                  <p:stCondLst>
                                    <p:cond delay="50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500"/>
                                        <p:tgtEl>
                                          <p:spTgt spid="26"/>
                                        </p:tgtEl>
                                      </p:cBhvr>
                                    </p:animEffect>
                                  </p:childTnLst>
                                </p:cTn>
                              </p:par>
                            </p:childTnLst>
                          </p:cTn>
                        </p:par>
                      </p:childTnLst>
                    </p:cTn>
                  </p:par>
                </p:childTnLst>
              </p:cTn>
              <p:nextCondLst>
                <p:cond evt="onClick" delay="0">
                  <p:tgtEl>
                    <p:spTgt spid="4"/>
                  </p:tgtEl>
                </p:cond>
              </p:nextCondLst>
            </p:seq>
            <p:seq concurrent="1" nextAc="seek">
              <p:cTn id="91" restart="whenNotActive" fill="hold" evtFilter="cancelBubble" nodeType="interactiveSeq">
                <p:stCondLst>
                  <p:cond evt="onClick" delay="0">
                    <p:tgtEl>
                      <p:spTgt spid="12"/>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childTnLst>
                                </p:cTn>
                              </p:par>
                              <p:par>
                                <p:cTn id="96" presetID="1" presetClass="mediacall" presetSubtype="0" fill="hold" nodeType="withEffect">
                                  <p:stCondLst>
                                    <p:cond delay="0"/>
                                  </p:stCondLst>
                                  <p:childTnLst>
                                    <p:cmd type="call" cmd="playFrom(0.0)">
                                      <p:cBhvr>
                                        <p:cTn id="97" dur="1532" fill="hold"/>
                                        <p:tgtEl>
                                          <p:spTgt spid="14"/>
                                        </p:tgtEl>
                                      </p:cBhvr>
                                    </p:cmd>
                                  </p:childTnLst>
                                </p:cTn>
                              </p:par>
                            </p:childTnLst>
                          </p:cTn>
                        </p:par>
                        <p:par>
                          <p:cTn id="98" fill="hold">
                            <p:stCondLst>
                              <p:cond delay="1532"/>
                            </p:stCondLst>
                            <p:childTnLst>
                              <p:par>
                                <p:cTn id="99" presetID="10" presetClass="exit" presetSubtype="0" fill="hold" nodeType="afterEffect">
                                  <p:stCondLst>
                                    <p:cond delay="0"/>
                                  </p:stCondLst>
                                  <p:childTnLst>
                                    <p:animEffect transition="out" filter="fade">
                                      <p:cBhvr>
                                        <p:cTn id="100" dur="500"/>
                                        <p:tgtEl>
                                          <p:spTgt spid="15"/>
                                        </p:tgtEl>
                                      </p:cBhvr>
                                    </p:animEffect>
                                    <p:set>
                                      <p:cBhvr>
                                        <p:cTn id="10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80000" showWhenStopped="0">
                <p:cTn id="102" fill="hold" display="0">
                  <p:stCondLst>
                    <p:cond delay="indefinite"/>
                  </p:stCondLst>
                  <p:endCondLst>
                    <p:cond evt="onStopAudio" delay="0">
                      <p:tgtEl>
                        <p:sldTgt/>
                      </p:tgtEl>
                    </p:cond>
                  </p:endCondLst>
                </p:cTn>
                <p:tgtEl>
                  <p:spTgt spid="14"/>
                </p:tgtEl>
              </p:cMediaNode>
            </p:audio>
            <p:seq concurrent="1" nextAc="seek">
              <p:cTn id="103" restart="whenNotActive" fill="hold" evtFilter="cancelBubble" nodeType="interactiveSeq">
                <p:stCondLst>
                  <p:cond evt="onClick" delay="0">
                    <p:tgtEl>
                      <p:spTgt spid="16"/>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18"/>
                                        </p:tgtEl>
                                        <p:attrNameLst>
                                          <p:attrName>style.visibility</p:attrName>
                                        </p:attrNameLst>
                                      </p:cBhvr>
                                      <p:to>
                                        <p:strVal val="visible"/>
                                      </p:to>
                                    </p:set>
                                  </p:childTnLst>
                                </p:cTn>
                              </p:par>
                              <p:par>
                                <p:cTn id="108" presetID="1" presetClass="mediacall" presetSubtype="0" fill="hold" nodeType="withEffect">
                                  <p:stCondLst>
                                    <p:cond delay="0"/>
                                  </p:stCondLst>
                                  <p:childTnLst>
                                    <p:cmd type="call" cmd="playFrom(0.0)">
                                      <p:cBhvr>
                                        <p:cTn id="109" dur="1532" fill="hold"/>
                                        <p:tgtEl>
                                          <p:spTgt spid="17"/>
                                        </p:tgtEl>
                                      </p:cBhvr>
                                    </p:cmd>
                                  </p:childTnLst>
                                </p:cTn>
                              </p:par>
                            </p:childTnLst>
                          </p:cTn>
                        </p:par>
                        <p:par>
                          <p:cTn id="110" fill="hold">
                            <p:stCondLst>
                              <p:cond delay="1532"/>
                            </p:stCondLst>
                            <p:childTnLst>
                              <p:par>
                                <p:cTn id="111" presetID="10" presetClass="exit" presetSubtype="0" fill="hold" nodeType="afterEffect">
                                  <p:stCondLst>
                                    <p:cond delay="0"/>
                                  </p:stCondLst>
                                  <p:childTnLst>
                                    <p:animEffect transition="out" filter="fade">
                                      <p:cBhvr>
                                        <p:cTn id="112" dur="500"/>
                                        <p:tgtEl>
                                          <p:spTgt spid="18"/>
                                        </p:tgtEl>
                                      </p:cBhvr>
                                    </p:animEffect>
                                    <p:set>
                                      <p:cBhvr>
                                        <p:cTn id="1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114" fill="hold" display="0">
                  <p:stCondLst>
                    <p:cond delay="indefinite"/>
                  </p:stCondLst>
                  <p:endCondLst>
                    <p:cond evt="onStopAudio" delay="0">
                      <p:tgtEl>
                        <p:sldTgt/>
                      </p:tgtEl>
                    </p:cond>
                  </p:endCondLst>
                </p:cTn>
                <p:tgtEl>
                  <p:spTgt spid="17"/>
                </p:tgtEl>
              </p:cMediaNode>
            </p:audio>
            <p:seq concurrent="1" nextAc="seek">
              <p:cTn id="115" restart="whenNotActive" fill="hold" evtFilter="cancelBubble" nodeType="interactiveSeq">
                <p:stCondLst>
                  <p:cond evt="onClick" delay="0">
                    <p:tgtEl>
                      <p:spTgt spid="19"/>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1"/>
                                        </p:tgtEl>
                                        <p:attrNameLst>
                                          <p:attrName>style.visibility</p:attrName>
                                        </p:attrNameLst>
                                      </p:cBhvr>
                                      <p:to>
                                        <p:strVal val="visible"/>
                                      </p:to>
                                    </p:set>
                                  </p:childTnLst>
                                </p:cTn>
                              </p:par>
                              <p:par>
                                <p:cTn id="120" presetID="1" presetClass="mediacall" presetSubtype="0" fill="hold" nodeType="withEffect">
                                  <p:stCondLst>
                                    <p:cond delay="0"/>
                                  </p:stCondLst>
                                  <p:childTnLst>
                                    <p:cmd type="call" cmd="playFrom(0.0)">
                                      <p:cBhvr>
                                        <p:cTn id="121" dur="1532" fill="hold"/>
                                        <p:tgtEl>
                                          <p:spTgt spid="20"/>
                                        </p:tgtEl>
                                      </p:cBhvr>
                                    </p:cmd>
                                  </p:childTnLst>
                                </p:cTn>
                              </p:par>
                            </p:childTnLst>
                          </p:cTn>
                        </p:par>
                        <p:par>
                          <p:cTn id="122" fill="hold">
                            <p:stCondLst>
                              <p:cond delay="1532"/>
                            </p:stCondLst>
                            <p:childTnLst>
                              <p:par>
                                <p:cTn id="123" presetID="10" presetClass="exit" presetSubtype="0" fill="hold" nodeType="afterEffect">
                                  <p:stCondLst>
                                    <p:cond delay="0"/>
                                  </p:stCondLst>
                                  <p:childTnLst>
                                    <p:animEffect transition="out" filter="fade">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audio>
              <p:cMediaNode vol="80000" showWhenStopped="0">
                <p:cTn id="126" fill="hold" display="0">
                  <p:stCondLst>
                    <p:cond delay="indefinite"/>
                  </p:stCondLst>
                  <p:endCondLst>
                    <p:cond evt="onStopAudio" delay="0">
                      <p:tgtEl>
                        <p:sldTgt/>
                      </p:tgtEl>
                    </p:cond>
                  </p:endCondLst>
                </p:cTn>
                <p:tgtEl>
                  <p:spTgt spid="20"/>
                </p:tgtEl>
              </p:cMediaNode>
            </p:audio>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4"/>
                                        </p:tgtEl>
                                        <p:attrNameLst>
                                          <p:attrName>style.visibility</p:attrName>
                                        </p:attrNameLst>
                                      </p:cBhvr>
                                      <p:to>
                                        <p:strVal val="visible"/>
                                      </p:to>
                                    </p:set>
                                  </p:childTnLst>
                                </p:cTn>
                              </p:par>
                              <p:par>
                                <p:cTn id="132" presetID="1" presetClass="mediacall" presetSubtype="0" fill="hold" nodeType="withEffect">
                                  <p:stCondLst>
                                    <p:cond delay="0"/>
                                  </p:stCondLst>
                                  <p:childTnLst>
                                    <p:cmd type="call" cmd="playFrom(0.0)">
                                      <p:cBhvr>
                                        <p:cTn id="133" dur="1532" fill="hold"/>
                                        <p:tgtEl>
                                          <p:spTgt spid="23"/>
                                        </p:tgtEl>
                                      </p:cBhvr>
                                    </p:cmd>
                                  </p:childTnLst>
                                </p:cTn>
                              </p:par>
                            </p:childTnLst>
                          </p:cTn>
                        </p:par>
                        <p:par>
                          <p:cTn id="134" fill="hold">
                            <p:stCondLst>
                              <p:cond delay="1532"/>
                            </p:stCondLst>
                            <p:childTnLst>
                              <p:par>
                                <p:cTn id="135" presetID="10" presetClass="exit" presetSubtype="0" fill="hold" nodeType="afterEffect">
                                  <p:stCondLst>
                                    <p:cond delay="0"/>
                                  </p:stCondLst>
                                  <p:childTnLst>
                                    <p:animEffect transition="out" filter="fade">
                                      <p:cBhvr>
                                        <p:cTn id="136" dur="500"/>
                                        <p:tgtEl>
                                          <p:spTgt spid="24"/>
                                        </p:tgtEl>
                                      </p:cBhvr>
                                    </p:animEffect>
                                    <p:set>
                                      <p:cBhvr>
                                        <p:cTn id="137" dur="1" fill="hold">
                                          <p:stCondLst>
                                            <p:cond delay="499"/>
                                          </p:stCondLst>
                                        </p:cTn>
                                        <p:tgtEl>
                                          <p:spTgt spid="24"/>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
                                        </p:tgtEl>
                                      </p:cBhvr>
                                    </p:animEffect>
                                    <p:set>
                                      <p:cBhvr>
                                        <p:cTn id="140"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audio>
              <p:cMediaNode vol="80000" showWhenStopped="0">
                <p:cTn id="141" fill="hold" display="0">
                  <p:stCondLst>
                    <p:cond delay="indefinite"/>
                  </p:stCondLst>
                  <p:endCondLst>
                    <p:cond evt="onStopAudio" delay="0">
                      <p:tgtEl>
                        <p:sldTgt/>
                      </p:tgtEl>
                    </p:cond>
                  </p:endCondLst>
                </p:cTn>
                <p:tgtEl>
                  <p:spTgt spid="23"/>
                </p:tgtEl>
              </p:cMediaNode>
            </p:audio>
          </p:childTnLst>
        </p:cTn>
      </p:par>
    </p:tnLst>
    <p:bldLst>
      <p:bldP spid="4" grpId="2" animBg="1"/>
      <p:bldP spid="4" grpId="3" animBg="1"/>
      <p:bldP spid="5" grpId="1" animBg="1"/>
      <p:bldP spid="5" grpId="2" animBg="1"/>
      <p:bldP spid="6" grpId="0"/>
      <p:bldP spid="6" grpId="1"/>
      <p:bldP spid="12" grpId="0" animBg="1"/>
      <p:bldP spid="12" grpId="1" animBg="1"/>
      <p:bldP spid="16" grpId="0" animBg="1"/>
      <p:bldP spid="16" grpId="1" animBg="1"/>
      <p:bldP spid="19" grpId="0" animBg="1"/>
      <p:bldP spid="19" grpId="1" animBg="1"/>
      <p:bldP spid="22" grpId="0" animBg="1"/>
      <p:bldP spid="22" grpId="1" animBg="1"/>
      <p:bldP spid="25"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70156" y="52026"/>
            <a:ext cx="10651689"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Click on the girl with the red dress.</a:t>
            </a:r>
          </a:p>
        </p:txBody>
      </p:sp>
      <p:sp>
        <p:nvSpPr>
          <p:cNvPr id="4" name="TextBox 3"/>
          <p:cNvSpPr txBox="1"/>
          <p:nvPr/>
        </p:nvSpPr>
        <p:spPr>
          <a:xfrm>
            <a:off x="428064" y="404717"/>
            <a:ext cx="11335871" cy="707886"/>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That’s too easy. 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brains</a:t>
            </a:r>
            <a:r>
              <a:rPr lang="en-US" sz="2800" dirty="0">
                <a:solidFill>
                  <a:schemeClr val="bg2">
                    <a:lumMod val="25000"/>
                  </a:schemeClr>
                </a:solidFill>
                <a:latin typeface="Quicksand" panose="02070303000000060000" pitchFamily="18" charset="0"/>
              </a:rPr>
              <a:t> didn’t grow. Let’s try a </a:t>
            </a:r>
            <a:r>
              <a:rPr lang="en-US" sz="4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Bubblegum Sans" panose="02000506000000020004" pitchFamily="2" charset="0"/>
              </a:rPr>
              <a:t>harder</a:t>
            </a:r>
            <a:r>
              <a:rPr lang="en-US" sz="2800" dirty="0">
                <a:solidFill>
                  <a:schemeClr val="bg2">
                    <a:lumMod val="25000"/>
                  </a:schemeClr>
                </a:solidFill>
                <a:latin typeface="Quicksand" panose="02070303000000060000" pitchFamily="18" charset="0"/>
              </a:rPr>
              <a:t> one!</a:t>
            </a:r>
          </a:p>
        </p:txBody>
      </p:sp>
      <p:pic>
        <p:nvPicPr>
          <p:cNvPr id="28" name="Bel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83432" y="5485698"/>
            <a:ext cx="682509" cy="68250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8916" y="1042024"/>
            <a:ext cx="2571537" cy="5514109"/>
          </a:xfrm>
          <a:prstGeom prst="rect">
            <a:avLst/>
          </a:prstGeom>
        </p:spPr>
      </p:pic>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28783" y="2931929"/>
            <a:ext cx="991801" cy="1096992"/>
          </a:xfrm>
          <a:prstGeom prst="rect">
            <a:avLst/>
          </a:prstGeom>
        </p:spPr>
      </p:pic>
    </p:spTree>
    <p:extLst>
      <p:ext uri="{BB962C8B-B14F-4D97-AF65-F5344CB8AC3E}">
        <p14:creationId xmlns:p14="http://schemas.microsoft.com/office/powerpoint/2010/main" val="232730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 fill="hold" display="0">
                  <p:stCondLst>
                    <p:cond delay="indefinite"/>
                  </p:stCondLst>
                  <p:endCondLst>
                    <p:cond evt="onStopAudio" delay="0">
                      <p:tgtEl>
                        <p:sldTgt/>
                      </p:tgtEl>
                    </p:cond>
                  </p:endCondLst>
                </p:cTn>
                <p:tgtEl>
                  <p:spTgt spid="28"/>
                </p:tgtEl>
              </p:cMediaNode>
            </p:audio>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mediacall" presetSubtype="0" fill="hold" nodeType="withEffect">
                                  <p:stCondLst>
                                    <p:cond delay="0"/>
                                  </p:stCondLst>
                                  <p:childTnLst>
                                    <p:cmd type="call" cmd="playFrom(0.0)">
                                      <p:cBhvr>
                                        <p:cTn id="15" dur="2368" fill="hold"/>
                                        <p:tgtEl>
                                          <p:spTgt spid="28"/>
                                        </p:tgtEl>
                                      </p:cBhvr>
                                    </p:cmd>
                                  </p:childTnLst>
                                </p:cTn>
                              </p:par>
                              <p:par>
                                <p:cTn id="16" presetID="10" presetClass="exit" presetSubtype="0" fill="hold" nodeType="withEffect">
                                  <p:stCondLst>
                                    <p:cond delay="150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xit" presetSubtype="0" fill="hold" nodeType="withEffect">
                                  <p:stCondLst>
                                    <p:cond delay="150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150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2368"/>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nextCondLst>
                <p:cond evt="onClick" delay="0">
                  <p:tgtEl>
                    <p:spTgt spid="5"/>
                  </p:tgtEl>
                </p:cond>
              </p:nextCondLst>
            </p:seq>
          </p:childTnLst>
        </p:cTn>
      </p:par>
    </p:tnLst>
    <p:bldLst>
      <p:bldP spid="9" grpId="0"/>
      <p:bldP spid="9" grpId="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54820" y="171190"/>
            <a:ext cx="11482360" cy="461665"/>
          </a:xfrm>
          <a:prstGeom prst="rect">
            <a:avLst/>
          </a:prstGeom>
          <a:noFill/>
        </p:spPr>
        <p:txBody>
          <a:bodyPr wrap="square" rtlCol="0">
            <a:spAutoFit/>
          </a:bodyPr>
          <a:lstStyle/>
          <a:p>
            <a:pPr algn="ctr"/>
            <a:r>
              <a:rPr lang="en-US" sz="2400" dirty="0">
                <a:solidFill>
                  <a:schemeClr val="bg2">
                    <a:lumMod val="25000"/>
                  </a:schemeClr>
                </a:solidFill>
                <a:latin typeface="Quicksand" panose="02070303000000060000" pitchFamily="18" charset="0"/>
              </a:rPr>
              <a:t>Click on the girl with the </a:t>
            </a:r>
            <a:r>
              <a:rPr lang="en-US" sz="2400" b="1" dirty="0">
                <a:solidFill>
                  <a:srgbClr val="FF0000"/>
                </a:solidFill>
                <a:latin typeface="Quicksand" panose="02070303000000060000" pitchFamily="18" charset="0"/>
              </a:rPr>
              <a:t>red</a:t>
            </a:r>
            <a:r>
              <a:rPr lang="en-US" sz="2400" dirty="0">
                <a:solidFill>
                  <a:schemeClr val="bg2">
                    <a:lumMod val="25000"/>
                  </a:schemeClr>
                </a:solidFill>
                <a:latin typeface="Quicksand" panose="02070303000000060000" pitchFamily="18" charset="0"/>
              </a:rPr>
              <a:t> dress, </a:t>
            </a:r>
            <a:r>
              <a:rPr lang="en-US" sz="2400" b="1" dirty="0">
                <a:solidFill>
                  <a:srgbClr val="663300"/>
                </a:solidFill>
                <a:latin typeface="Quicksand" panose="02070303000000060000" pitchFamily="18" charset="0"/>
              </a:rPr>
              <a:t>brown</a:t>
            </a:r>
            <a:r>
              <a:rPr lang="en-US" sz="2400" dirty="0">
                <a:solidFill>
                  <a:schemeClr val="bg2">
                    <a:lumMod val="25000"/>
                  </a:schemeClr>
                </a:solidFill>
                <a:latin typeface="Quicksand" panose="02070303000000060000" pitchFamily="18" charset="0"/>
              </a:rPr>
              <a:t> hair, pig tails, and </a:t>
            </a:r>
            <a:r>
              <a:rPr lang="en-US" sz="2400" b="1" dirty="0">
                <a:solidFill>
                  <a:srgbClr val="990099"/>
                </a:solidFill>
                <a:latin typeface="Quicksand" panose="02070303000000060000" pitchFamily="18" charset="0"/>
              </a:rPr>
              <a:t>purple</a:t>
            </a:r>
            <a:r>
              <a:rPr lang="en-US" sz="2400" dirty="0">
                <a:solidFill>
                  <a:schemeClr val="bg2">
                    <a:lumMod val="25000"/>
                  </a:schemeClr>
                </a:solidFill>
                <a:latin typeface="Quicksand" panose="02070303000000060000" pitchFamily="18" charset="0"/>
              </a:rPr>
              <a:t> shoes.</a:t>
            </a:r>
          </a:p>
        </p:txBody>
      </p:sp>
      <p:pic>
        <p:nvPicPr>
          <p:cNvPr id="24"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3650" y="2276502"/>
            <a:ext cx="314113" cy="314113"/>
          </a:xfrm>
          <a:prstGeom prst="rect">
            <a:avLst/>
          </a:prstGeom>
        </p:spPr>
      </p:pic>
      <p:pic>
        <p:nvPicPr>
          <p:cNvPr id="28"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846008" y="3014545"/>
            <a:ext cx="488398" cy="488398"/>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8715" y="2006839"/>
            <a:ext cx="1153084" cy="2472542"/>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6680" y="2006840"/>
            <a:ext cx="1153084" cy="2472541"/>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3288" y="2006840"/>
            <a:ext cx="1153083" cy="247254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90468" y="2022475"/>
            <a:ext cx="1153083" cy="2472541"/>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4497" y="2006840"/>
            <a:ext cx="1002651" cy="2472541"/>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896" y="1978433"/>
            <a:ext cx="1153083" cy="2472541"/>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62503" y="1978434"/>
            <a:ext cx="1153084" cy="2472541"/>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93108" y="1978434"/>
            <a:ext cx="1002651" cy="2472541"/>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99856" y="2066513"/>
            <a:ext cx="734550" cy="812457"/>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2046" y="2032304"/>
            <a:ext cx="713571" cy="802511"/>
          </a:xfrm>
          <a:prstGeom prst="rect">
            <a:avLst/>
          </a:prstGeom>
        </p:spPr>
      </p:pic>
      <p:pic>
        <p:nvPicPr>
          <p:cNvPr id="3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76681" y="2213639"/>
            <a:ext cx="314113" cy="314113"/>
          </a:xfrm>
          <a:prstGeom prst="rect">
            <a:avLst/>
          </a:prstGeom>
        </p:spPr>
      </p:pic>
      <p:pic>
        <p:nvPicPr>
          <p:cNvPr id="38" name="Picture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16436" y="2006839"/>
            <a:ext cx="713571" cy="802511"/>
          </a:xfrm>
          <a:prstGeom prst="rect">
            <a:avLst/>
          </a:prstGeom>
        </p:spPr>
      </p:pic>
      <p:pic>
        <p:nvPicPr>
          <p:cNvPr id="39"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99076" y="2276500"/>
            <a:ext cx="314113" cy="314113"/>
          </a:xfrm>
          <a:prstGeom prst="rect">
            <a:avLst/>
          </a:prstGeom>
        </p:spPr>
      </p:pic>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31672" y="2047015"/>
            <a:ext cx="713571" cy="802511"/>
          </a:xfrm>
          <a:prstGeom prst="rect">
            <a:avLst/>
          </a:prstGeom>
        </p:spPr>
      </p:pic>
      <p:pic>
        <p:nvPicPr>
          <p:cNvPr id="41"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36938" y="2251037"/>
            <a:ext cx="314113" cy="314113"/>
          </a:xfrm>
          <a:prstGeom prst="rect">
            <a:avLst/>
          </a:prstGeom>
        </p:spPr>
      </p:pic>
      <p:pic>
        <p:nvPicPr>
          <p:cNvPr id="42" name="Picture 4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28660" y="2032302"/>
            <a:ext cx="713571" cy="802511"/>
          </a:xfrm>
          <a:prstGeom prst="rect">
            <a:avLst/>
          </a:prstGeom>
        </p:spPr>
      </p:pic>
      <p:pic>
        <p:nvPicPr>
          <p:cNvPr id="43"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5815" y="2225754"/>
            <a:ext cx="314113" cy="314113"/>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82823" y="2047014"/>
            <a:ext cx="713571" cy="802511"/>
          </a:xfrm>
          <a:prstGeom prst="rect">
            <a:avLst/>
          </a:prstGeom>
        </p:spPr>
      </p:pic>
      <p:pic>
        <p:nvPicPr>
          <p:cNvPr id="45"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54876" y="2251036"/>
            <a:ext cx="314113" cy="314113"/>
          </a:xfrm>
          <a:prstGeom prst="rect">
            <a:avLst/>
          </a:prstGeom>
        </p:spPr>
      </p:pic>
      <p:pic>
        <p:nvPicPr>
          <p:cNvPr id="46" name="Picture 4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55148" y="2071485"/>
            <a:ext cx="713571" cy="802511"/>
          </a:xfrm>
          <a:prstGeom prst="rect">
            <a:avLst/>
          </a:prstGeom>
        </p:spPr>
      </p:pic>
      <p:pic>
        <p:nvPicPr>
          <p:cNvPr id="4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06702" y="2363646"/>
            <a:ext cx="314113" cy="314113"/>
          </a:xfrm>
          <a:prstGeom prst="rect">
            <a:avLst/>
          </a:prstGeom>
        </p:spPr>
      </p:pic>
      <p:pic>
        <p:nvPicPr>
          <p:cNvPr id="48" name="Picture 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37950" y="2047016"/>
            <a:ext cx="713571" cy="802511"/>
          </a:xfrm>
          <a:prstGeom prst="rect">
            <a:avLst/>
          </a:prstGeom>
        </p:spPr>
      </p:pic>
      <p:sp>
        <p:nvSpPr>
          <p:cNvPr id="49" name="TextBox 48"/>
          <p:cNvSpPr txBox="1"/>
          <p:nvPr/>
        </p:nvSpPr>
        <p:spPr>
          <a:xfrm>
            <a:off x="2088991" y="1620319"/>
            <a:ext cx="8215532" cy="1754326"/>
          </a:xfrm>
          <a:prstGeom prst="rect">
            <a:avLst/>
          </a:prstGeom>
          <a:noFill/>
        </p:spPr>
        <p:txBody>
          <a:bodyPr wrap="square" rtlCol="0">
            <a:spAutoFit/>
          </a:bodyPr>
          <a:lstStyle/>
          <a:p>
            <a:pPr algn="ctr"/>
            <a:r>
              <a:rPr lang="en-US" sz="5400" dirty="0">
                <a:solidFill>
                  <a:schemeClr val="bg2">
                    <a:lumMod val="25000"/>
                  </a:schemeClr>
                </a:solidFill>
                <a:latin typeface="Quicksand" panose="02070303000000060000" pitchFamily="18" charset="0"/>
              </a:rPr>
              <a:t>Great job! </a:t>
            </a:r>
          </a:p>
          <a:p>
            <a:pPr algn="ctr"/>
            <a:r>
              <a:rPr lang="en-US" sz="5400" dirty="0">
                <a:solidFill>
                  <a:schemeClr val="bg2">
                    <a:lumMod val="25000"/>
                  </a:schemeClr>
                </a:solidFill>
                <a:latin typeface="Quicksand" panose="02070303000000060000" pitchFamily="18" charset="0"/>
              </a:rPr>
              <a:t>Your </a:t>
            </a:r>
            <a:r>
              <a:rPr lang="en-US" sz="54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5400" dirty="0">
                <a:solidFill>
                  <a:schemeClr val="bg2">
                    <a:lumMod val="25000"/>
                  </a:schemeClr>
                </a:solidFill>
                <a:latin typeface="Quicksand" panose="02070303000000060000" pitchFamily="18" charset="0"/>
              </a:rPr>
              <a:t> grew!</a:t>
            </a:r>
          </a:p>
        </p:txBody>
      </p:sp>
    </p:spTree>
    <p:extLst>
      <p:ext uri="{BB962C8B-B14F-4D97-AF65-F5344CB8AC3E}">
        <p14:creationId xmlns:p14="http://schemas.microsoft.com/office/powerpoint/2010/main" val="90159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4"/>
                </p:tgtEl>
              </p:cMediaNode>
            </p:audio>
            <p:audio>
              <p:cMediaNode vol="80000" showWhenStopped="0">
                <p:cTn id="14" fill="hold" display="0">
                  <p:stCondLst>
                    <p:cond delay="indefinite"/>
                  </p:stCondLst>
                  <p:endCondLst>
                    <p:cond evt="onStopAudio" delay="0">
                      <p:tgtEl>
                        <p:sldTgt/>
                      </p:tgtEl>
                    </p:cond>
                  </p:endCondLst>
                </p:cTn>
                <p:tgtEl>
                  <p:spTgt spid="28"/>
                </p:tgtEl>
              </p:cMediaNode>
            </p:audio>
            <p:seq concurrent="1" nextAc="seek">
              <p:cTn id="15" restart="whenNotActive" fill="hold" evtFilter="cancelBubble" nodeType="interactiveSeq">
                <p:stCondLst>
                  <p:cond evt="onClick" delay="0">
                    <p:tgtEl>
                      <p:spTgt spid="35"/>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mediacall" presetSubtype="0" fill="hold" nodeType="withEffect">
                                  <p:stCondLst>
                                    <p:cond delay="0"/>
                                  </p:stCondLst>
                                  <p:childTnLst>
                                    <p:cmd type="call" cmd="playFrom(0.0)">
                                      <p:cBhvr>
                                        <p:cTn id="21" dur="2368" fill="hold"/>
                                        <p:tgtEl>
                                          <p:spTgt spid="28"/>
                                        </p:tgtEl>
                                      </p:cBhvr>
                                    </p:cmd>
                                  </p:childTnLst>
                                </p:cTn>
                              </p:par>
                              <p:par>
                                <p:cTn id="22" presetID="10" presetClass="exit" presetSubtype="0" fill="hold" nodeType="withEffect">
                                  <p:stCondLst>
                                    <p:cond delay="1500"/>
                                  </p:stCondLst>
                                  <p:childTnLst>
                                    <p:animEffect transition="out" filter="fade">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par>
                          <p:cTn id="25" fill="hold">
                            <p:stCondLst>
                              <p:cond delay="2368"/>
                            </p:stCondLst>
                            <p:childTnLst>
                              <p:par>
                                <p:cTn id="26" presetID="10" presetClass="exit" presetSubtype="0" fill="hold" grpId="2"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1"/>
                                        </p:tgtEl>
                                      </p:cBhvr>
                                    </p:animEffect>
                                    <p:set>
                                      <p:cBhvr>
                                        <p:cTn id="34" dur="1" fill="hold">
                                          <p:stCondLst>
                                            <p:cond delay="499"/>
                                          </p:stCondLst>
                                        </p:cTn>
                                        <p:tgtEl>
                                          <p:spTgt spid="3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2"/>
                                        </p:tgtEl>
                                      </p:cBhvr>
                                    </p:animEffect>
                                    <p:set>
                                      <p:cBhvr>
                                        <p:cTn id="40" dur="1" fill="hold">
                                          <p:stCondLst>
                                            <p:cond delay="499"/>
                                          </p:stCondLst>
                                        </p:cTn>
                                        <p:tgtEl>
                                          <p:spTgt spid="3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par>
                          <p:cTn id="53" fill="hold">
                            <p:stCondLst>
                              <p:cond delay="2868"/>
                            </p:stCondLst>
                            <p:childTnLst>
                              <p:par>
                                <p:cTn id="54" presetID="10"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childTnLst>
                          </p:cTn>
                        </p:par>
                      </p:childTnLst>
                    </p:cTn>
                  </p:par>
                </p:childTnLst>
              </p:cTn>
              <p:nextCondLst>
                <p:cond evt="onClick" delay="0">
                  <p:tgtEl>
                    <p:spTgt spid="35"/>
                  </p:tgtEl>
                </p:cond>
              </p:nextCondLst>
            </p:seq>
            <p:seq concurrent="1" nextAc="seek">
              <p:cTn id="57" restart="whenNotActive" fill="hold" evtFilter="cancelBubble" nodeType="interactiveSeq">
                <p:stCondLst>
                  <p:cond evt="onClick" delay="0">
                    <p:tgtEl>
                      <p:spTgt spid="34"/>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1532" fill="hold"/>
                                        <p:tgtEl>
                                          <p:spTgt spid="24"/>
                                        </p:tgtEl>
                                      </p:cBhvr>
                                    </p:cmd>
                                  </p:childTnLst>
                                </p:cTn>
                              </p:par>
                              <p:par>
                                <p:cTn id="64" presetID="10" presetClass="exit" presetSubtype="0" fill="hold" nodeType="withEffect">
                                  <p:stCondLst>
                                    <p:cond delay="150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80000" showWhenStopped="0">
                <p:cTn id="67" fill="hold" display="0">
                  <p:stCondLst>
                    <p:cond delay="indefinite"/>
                  </p:stCondLst>
                  <p:endCondLst>
                    <p:cond evt="onStopAudio" delay="0">
                      <p:tgtEl>
                        <p:sldTgt/>
                      </p:tgtEl>
                    </p:cond>
                  </p:endCondLst>
                </p:cTn>
                <p:tgtEl>
                  <p:spTgt spid="37"/>
                </p:tgtEl>
              </p:cMediaNode>
            </p:audio>
            <p:audio>
              <p:cMediaNode vol="80000" showWhenStopped="0">
                <p:cTn id="68" fill="hold" display="0">
                  <p:stCondLst>
                    <p:cond delay="indefinite"/>
                  </p:stCondLst>
                  <p:endCondLst>
                    <p:cond evt="onStopAudio" delay="0">
                      <p:tgtEl>
                        <p:sldTgt/>
                      </p:tgtEl>
                    </p:cond>
                  </p:endCondLst>
                </p:cTn>
                <p:tgtEl>
                  <p:spTgt spid="39"/>
                </p:tgtEl>
              </p:cMediaNode>
            </p:audio>
            <p:audio>
              <p:cMediaNode vol="80000" showWhenStopped="0">
                <p:cTn id="69" fill="hold" display="0">
                  <p:stCondLst>
                    <p:cond delay="indefinite"/>
                  </p:stCondLst>
                  <p:endCondLst>
                    <p:cond evt="onStopAudio" delay="0">
                      <p:tgtEl>
                        <p:sldTgt/>
                      </p:tgtEl>
                    </p:cond>
                  </p:endCondLst>
                </p:cTn>
                <p:tgtEl>
                  <p:spTgt spid="41"/>
                </p:tgtEl>
              </p:cMediaNode>
            </p:audio>
            <p:audio>
              <p:cMediaNode vol="80000" showWhenStopped="0">
                <p:cTn id="70" fill="hold" display="0">
                  <p:stCondLst>
                    <p:cond delay="indefinite"/>
                  </p:stCondLst>
                  <p:endCondLst>
                    <p:cond evt="onStopAudio" delay="0">
                      <p:tgtEl>
                        <p:sldTgt/>
                      </p:tgtEl>
                    </p:cond>
                  </p:endCondLst>
                </p:cTn>
                <p:tgtEl>
                  <p:spTgt spid="43"/>
                </p:tgtEl>
              </p:cMediaNode>
            </p:audio>
            <p:audio>
              <p:cMediaNode vol="80000" showWhenStopped="0">
                <p:cTn id="71" fill="hold" display="0">
                  <p:stCondLst>
                    <p:cond delay="indefinite"/>
                  </p:stCondLst>
                  <p:endCondLst>
                    <p:cond evt="onStopAudio" delay="0">
                      <p:tgtEl>
                        <p:sldTgt/>
                      </p:tgtEl>
                    </p:cond>
                  </p:endCondLst>
                </p:cTn>
                <p:tgtEl>
                  <p:spTgt spid="45"/>
                </p:tgtEl>
              </p:cMediaNode>
            </p:audio>
            <p:audio>
              <p:cMediaNode vol="80000" showWhenStopped="0">
                <p:cTn id="72" fill="hold" display="0">
                  <p:stCondLst>
                    <p:cond delay="indefinite"/>
                  </p:stCondLst>
                  <p:endCondLst>
                    <p:cond evt="onStopAudio" delay="0">
                      <p:tgtEl>
                        <p:sldTgt/>
                      </p:tgtEl>
                    </p:cond>
                  </p:endCondLst>
                </p:cTn>
                <p:tgtEl>
                  <p:spTgt spid="47"/>
                </p:tgtEl>
              </p:cMediaNode>
            </p:audio>
            <p:seq concurrent="1" nextAc="seek">
              <p:cTn id="73" restart="whenNotActive" fill="hold" evtFilter="cancelBubble" nodeType="interactiveSeq">
                <p:stCondLst>
                  <p:cond evt="onClick" delay="0">
                    <p:tgtEl>
                      <p:spTgt spid="31"/>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8"/>
                                        </p:tgtEl>
                                        <p:attrNameLst>
                                          <p:attrName>style.visibility</p:attrName>
                                        </p:attrNameLst>
                                      </p:cBhvr>
                                      <p:to>
                                        <p:strVal val="visible"/>
                                      </p:to>
                                    </p:set>
                                  </p:childTnLst>
                                </p:cTn>
                              </p:par>
                              <p:par>
                                <p:cTn id="78" presetID="1" presetClass="mediacall" presetSubtype="0" fill="hold" nodeType="withEffect">
                                  <p:stCondLst>
                                    <p:cond delay="0"/>
                                  </p:stCondLst>
                                  <p:childTnLst>
                                    <p:cmd type="call" cmd="playFrom(0.0)">
                                      <p:cBhvr>
                                        <p:cTn id="79" dur="1532" fill="hold"/>
                                        <p:tgtEl>
                                          <p:spTgt spid="47"/>
                                        </p:tgtEl>
                                      </p:cBhvr>
                                    </p:cmd>
                                  </p:childTnLst>
                                </p:cTn>
                              </p:par>
                              <p:par>
                                <p:cTn id="80" presetID="10" presetClass="exit" presetSubtype="0" fill="hold" nodeType="withEffect">
                                  <p:stCondLst>
                                    <p:cond delay="1500"/>
                                  </p:stCondLst>
                                  <p:childTnLst>
                                    <p:animEffect transition="out" filter="fade">
                                      <p:cBhvr>
                                        <p:cTn id="81" dur="500"/>
                                        <p:tgtEl>
                                          <p:spTgt spid="48"/>
                                        </p:tgtEl>
                                      </p:cBhvr>
                                    </p:animEffect>
                                    <p:set>
                                      <p:cBhvr>
                                        <p:cTn id="8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3" restart="whenNotActive" fill="hold" evtFilter="cancelBubble" nodeType="interactiveSeq">
                <p:stCondLst>
                  <p:cond evt="onClick" delay="0">
                    <p:tgtEl>
                      <p:spTgt spid="30"/>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childTnLst>
                                </p:cTn>
                              </p:par>
                              <p:par>
                                <p:cTn id="88" presetID="1" presetClass="mediacall" presetSubtype="0" fill="hold" nodeType="withEffect">
                                  <p:stCondLst>
                                    <p:cond delay="0"/>
                                  </p:stCondLst>
                                  <p:childTnLst>
                                    <p:cmd type="call" cmd="playFrom(0.0)">
                                      <p:cBhvr>
                                        <p:cTn id="89" dur="1532" fill="hold"/>
                                        <p:tgtEl>
                                          <p:spTgt spid="37"/>
                                        </p:tgtEl>
                                      </p:cBhvr>
                                    </p:cmd>
                                  </p:childTnLst>
                                </p:cTn>
                              </p:par>
                              <p:par>
                                <p:cTn id="90" presetID="10" presetClass="exit" presetSubtype="0" fill="hold" nodeType="withEffect">
                                  <p:stCondLst>
                                    <p:cond delay="150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3" restart="whenNotActive" fill="hold" evtFilter="cancelBubble" nodeType="interactiveSeq">
                <p:stCondLst>
                  <p:cond evt="onClick" delay="0">
                    <p:tgtEl>
                      <p:spTgt spid="32"/>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childTnLst>
                                </p:cTn>
                              </p:par>
                              <p:par>
                                <p:cTn id="98" presetID="1" presetClass="mediacall" presetSubtype="0" fill="hold" nodeType="withEffect">
                                  <p:stCondLst>
                                    <p:cond delay="0"/>
                                  </p:stCondLst>
                                  <p:childTnLst>
                                    <p:cmd type="call" cmd="playFrom(0.0)">
                                      <p:cBhvr>
                                        <p:cTn id="99" dur="1532" fill="hold"/>
                                        <p:tgtEl>
                                          <p:spTgt spid="41"/>
                                        </p:tgtEl>
                                      </p:cBhvr>
                                    </p:cmd>
                                  </p:childTnLst>
                                </p:cTn>
                              </p:par>
                              <p:par>
                                <p:cTn id="100" presetID="10" presetClass="exit" presetSubtype="0" fill="hold" nodeType="withEffect">
                                  <p:stCondLst>
                                    <p:cond delay="150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03" restart="whenNotActive" fill="hold" evtFilter="cancelBubble" nodeType="interactiveSeq">
                <p:stCondLst>
                  <p:cond evt="onClick" delay="0">
                    <p:tgtEl>
                      <p:spTgt spid="33"/>
                    </p:tgtEl>
                  </p:cond>
                </p:stCondLst>
                <p:endSync evt="end" delay="0">
                  <p:rtn val="all"/>
                </p:endSync>
                <p:childTnLst>
                  <p:par>
                    <p:cTn id="104" fill="hold">
                      <p:stCondLst>
                        <p:cond delay="0"/>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40"/>
                                        </p:tgtEl>
                                        <p:attrNameLst>
                                          <p:attrName>style.visibility</p:attrName>
                                        </p:attrNameLst>
                                      </p:cBhvr>
                                      <p:to>
                                        <p:strVal val="visible"/>
                                      </p:to>
                                    </p:set>
                                  </p:childTnLst>
                                </p:cTn>
                              </p:par>
                              <p:par>
                                <p:cTn id="108" presetID="1" presetClass="mediacall" presetSubtype="0" fill="hold" nodeType="withEffect">
                                  <p:stCondLst>
                                    <p:cond delay="0"/>
                                  </p:stCondLst>
                                  <p:childTnLst>
                                    <p:cmd type="call" cmd="playFrom(0.0)">
                                      <p:cBhvr>
                                        <p:cTn id="109" dur="1532" fill="hold"/>
                                        <p:tgtEl>
                                          <p:spTgt spid="39"/>
                                        </p:tgtEl>
                                      </p:cBhvr>
                                    </p:cmd>
                                  </p:childTnLst>
                                </p:cTn>
                              </p:par>
                              <p:par>
                                <p:cTn id="110" presetID="10" presetClass="exit" presetSubtype="0" fill="hold" nodeType="withEffect">
                                  <p:stCondLst>
                                    <p:cond delay="1500"/>
                                  </p:stCondLst>
                                  <p:childTnLst>
                                    <p:animEffect transition="out" filter="fade">
                                      <p:cBhvr>
                                        <p:cTn id="111" dur="500"/>
                                        <p:tgtEl>
                                          <p:spTgt spid="40"/>
                                        </p:tgtEl>
                                      </p:cBhvr>
                                    </p:animEffect>
                                    <p:set>
                                      <p:cBhvr>
                                        <p:cTn id="11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44"/>
                                        </p:tgtEl>
                                        <p:attrNameLst>
                                          <p:attrName>style.visibility</p:attrName>
                                        </p:attrNameLst>
                                      </p:cBhvr>
                                      <p:to>
                                        <p:strVal val="visible"/>
                                      </p:to>
                                    </p:set>
                                  </p:childTnLst>
                                </p:cTn>
                              </p:par>
                              <p:par>
                                <p:cTn id="118" presetID="1" presetClass="mediacall" presetSubtype="0" fill="hold" nodeType="withEffect">
                                  <p:stCondLst>
                                    <p:cond delay="0"/>
                                  </p:stCondLst>
                                  <p:childTnLst>
                                    <p:cmd type="call" cmd="playFrom(0.0)">
                                      <p:cBhvr>
                                        <p:cTn id="119" dur="1532" fill="hold"/>
                                        <p:tgtEl>
                                          <p:spTgt spid="43"/>
                                        </p:tgtEl>
                                      </p:cBhvr>
                                    </p:cmd>
                                  </p:childTnLst>
                                </p:cTn>
                              </p:par>
                              <p:par>
                                <p:cTn id="120" presetID="10" presetClass="exit" presetSubtype="0" fill="hold" nodeType="withEffect">
                                  <p:stCondLst>
                                    <p:cond delay="1500"/>
                                  </p:stCondLst>
                                  <p:childTnLst>
                                    <p:animEffect transition="out" filter="fade">
                                      <p:cBhvr>
                                        <p:cTn id="121" dur="500"/>
                                        <p:tgtEl>
                                          <p:spTgt spid="44"/>
                                        </p:tgtEl>
                                      </p:cBhvr>
                                    </p:animEffect>
                                    <p:set>
                                      <p:cBhvr>
                                        <p:cTn id="12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3" restart="whenNotActive" fill="hold" evtFilter="cancelBubble" nodeType="interactiveSeq">
                <p:stCondLst>
                  <p:cond evt="onClick" delay="0">
                    <p:tgtEl>
                      <p:spTgt spid="36"/>
                    </p:tgtEl>
                  </p:cond>
                </p:stCondLst>
                <p:endSync evt="end" delay="0">
                  <p:rtn val="all"/>
                </p:endSync>
                <p:childTnLst>
                  <p:par>
                    <p:cTn id="124" fill="hold">
                      <p:stCondLst>
                        <p:cond delay="0"/>
                      </p:stCondLst>
                      <p:childTnLst>
                        <p:par>
                          <p:cTn id="125" fill="hold">
                            <p:stCondLst>
                              <p:cond delay="0"/>
                            </p:stCondLst>
                            <p:childTnLst>
                              <p:par>
                                <p:cTn id="126" presetID="1" presetClass="entr" presetSubtype="0" fill="hold" nodeType="click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mediacall" presetSubtype="0" fill="hold" nodeType="withEffect">
                                  <p:stCondLst>
                                    <p:cond delay="0"/>
                                  </p:stCondLst>
                                  <p:childTnLst>
                                    <p:cmd type="call" cmd="playFrom(0.0)">
                                      <p:cBhvr>
                                        <p:cTn id="129" dur="1532" fill="hold"/>
                                        <p:tgtEl>
                                          <p:spTgt spid="45"/>
                                        </p:tgtEl>
                                      </p:cBhvr>
                                    </p:cmd>
                                  </p:childTnLst>
                                </p:cTn>
                              </p:par>
                              <p:par>
                                <p:cTn id="130" presetID="10" presetClass="exit" presetSubtype="0" fill="hold" nodeType="withEffect">
                                  <p:stCondLst>
                                    <p:cond delay="1500"/>
                                  </p:stCondLst>
                                  <p:childTnLst>
                                    <p:animEffect transition="out" filter="fade">
                                      <p:cBhvr>
                                        <p:cTn id="131" dur="500"/>
                                        <p:tgtEl>
                                          <p:spTgt spid="46"/>
                                        </p:tgtEl>
                                      </p:cBhvr>
                                    </p:animEffect>
                                    <p:set>
                                      <p:cBhvr>
                                        <p:cTn id="13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9" grpId="0"/>
      <p:bldP spid="9" grpId="1"/>
      <p:bldP spid="9" grpId="2"/>
      <p:bldP spid="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6981" y="398067"/>
            <a:ext cx="11998036" cy="1169551"/>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What does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do if you only do easy things all the time?</a:t>
            </a:r>
          </a:p>
          <a:p>
            <a:pPr algn="ctr">
              <a:lnSpc>
                <a:spcPct val="150000"/>
              </a:lnSpc>
            </a:pPr>
            <a:r>
              <a:rPr lang="en-US" sz="2800" dirty="0">
                <a:solidFill>
                  <a:schemeClr val="bg2">
                    <a:lumMod val="25000"/>
                  </a:schemeClr>
                </a:solidFill>
                <a:latin typeface="Quicksand" panose="02070303000000060000" pitchFamily="18" charset="0"/>
              </a:rPr>
              <a:t>Click on the answer below.</a:t>
            </a:r>
          </a:p>
        </p:txBody>
      </p:sp>
      <p:sp>
        <p:nvSpPr>
          <p:cNvPr id="9" name="TextBox 8"/>
          <p:cNvSpPr txBox="1"/>
          <p:nvPr/>
        </p:nvSpPr>
        <p:spPr>
          <a:xfrm>
            <a:off x="1238371" y="2332408"/>
            <a:ext cx="9715256" cy="584775"/>
          </a:xfrm>
          <a:prstGeom prst="rect">
            <a:avLst/>
          </a:prstGeom>
          <a:noFill/>
        </p:spPr>
        <p:txBody>
          <a:bodyPr wrap="square" rtlCol="0">
            <a:spAutoFit/>
          </a:bodyPr>
          <a:lstStyle/>
          <a:p>
            <a:pPr algn="ctr"/>
            <a:endParaRPr lang="en-US" sz="3200" dirty="0">
              <a:solidFill>
                <a:schemeClr val="bg2">
                  <a:lumMod val="25000"/>
                </a:schemeClr>
              </a:solidFill>
              <a:latin typeface="Quicksand" panose="02070303000000060000" pitchFamily="18" charset="0"/>
            </a:endParaRPr>
          </a:p>
        </p:txBody>
      </p:sp>
      <p:sp>
        <p:nvSpPr>
          <p:cNvPr id="4" name="TextBox 3"/>
          <p:cNvSpPr txBox="1"/>
          <p:nvPr/>
        </p:nvSpPr>
        <p:spPr>
          <a:xfrm>
            <a:off x="2384722" y="3838411"/>
            <a:ext cx="259933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sleep</a:t>
            </a:r>
          </a:p>
        </p:txBody>
      </p:sp>
      <p:sp>
        <p:nvSpPr>
          <p:cNvPr id="5" name="TextBox 4"/>
          <p:cNvSpPr txBox="1"/>
          <p:nvPr/>
        </p:nvSpPr>
        <p:spPr>
          <a:xfrm>
            <a:off x="7237391" y="3838411"/>
            <a:ext cx="259933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grow</a:t>
            </a:r>
          </a:p>
        </p:txBody>
      </p:sp>
      <p:sp>
        <p:nvSpPr>
          <p:cNvPr id="6" name="TextBox 5"/>
          <p:cNvSpPr txBox="1"/>
          <p:nvPr/>
        </p:nvSpPr>
        <p:spPr>
          <a:xfrm>
            <a:off x="481853" y="81739"/>
            <a:ext cx="11228294" cy="523220"/>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Let’s see if you remember what we learned about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a:t>
            </a:r>
          </a:p>
        </p:txBody>
      </p:sp>
      <p:pic>
        <p:nvPicPr>
          <p:cNvPr id="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44716" y="4119487"/>
            <a:ext cx="698635" cy="2141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0769" y="3838411"/>
            <a:ext cx="2599337" cy="626482"/>
          </a:xfrm>
          <a:prstGeom prst="rect">
            <a:avLst/>
          </a:prstGeom>
        </p:spPr>
      </p:pic>
      <p:pic>
        <p:nvPicPr>
          <p:cNvPr id="10"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120983" y="3728975"/>
            <a:ext cx="526649" cy="52664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01653" y="3576707"/>
            <a:ext cx="765310" cy="846479"/>
          </a:xfrm>
          <a:prstGeom prst="rect">
            <a:avLst/>
          </a:prstGeom>
        </p:spPr>
      </p:pic>
      <p:sp>
        <p:nvSpPr>
          <p:cNvPr id="12" name="TextBox 11"/>
          <p:cNvSpPr txBox="1"/>
          <p:nvPr/>
        </p:nvSpPr>
        <p:spPr>
          <a:xfrm>
            <a:off x="481853" y="1897380"/>
            <a:ext cx="11228294" cy="2123658"/>
          </a:xfrm>
          <a:prstGeom prst="rect">
            <a:avLst/>
          </a:prstGeom>
          <a:noFill/>
        </p:spPr>
        <p:txBody>
          <a:bodyPr wrap="square" rtlCol="0">
            <a:spAutoFit/>
          </a:bodyPr>
          <a:lstStyle/>
          <a:p>
            <a:pPr algn="ctr"/>
            <a:r>
              <a:rPr lang="en-US" sz="6600" dirty="0">
                <a:solidFill>
                  <a:schemeClr val="bg2">
                    <a:lumMod val="25000"/>
                  </a:schemeClr>
                </a:solidFill>
                <a:latin typeface="Quicksand" panose="02070303000000060000" pitchFamily="18" charset="0"/>
              </a:rPr>
              <a:t>Great! </a:t>
            </a:r>
          </a:p>
          <a:p>
            <a:pPr algn="ctr"/>
            <a:r>
              <a:rPr lang="en-US" sz="6600" dirty="0">
                <a:solidFill>
                  <a:schemeClr val="bg2">
                    <a:lumMod val="25000"/>
                  </a:schemeClr>
                </a:solidFill>
                <a:latin typeface="Quicksand" panose="02070303000000060000" pitchFamily="18" charset="0"/>
              </a:rPr>
              <a:t>Let’s try another! </a:t>
            </a:r>
          </a:p>
        </p:txBody>
      </p:sp>
    </p:spTree>
    <p:extLst>
      <p:ext uri="{BB962C8B-B14F-4D97-AF65-F5344CB8AC3E}">
        <p14:creationId xmlns:p14="http://schemas.microsoft.com/office/powerpoint/2010/main" val="2335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mediacall" presetSubtype="0" fill="hold" nodeType="withEffect">
                                  <p:stCondLst>
                                    <p:cond delay="0"/>
                                  </p:stCondLst>
                                  <p:childTnLst>
                                    <p:cmd type="call" cmd="playFrom(0.0)">
                                      <p:cBhvr>
                                        <p:cTn id="32" dur="1532" fill="hold"/>
                                        <p:tgtEl>
                                          <p:spTgt spid="7"/>
                                        </p:tgtEl>
                                      </p:cBhvr>
                                    </p:cmd>
                                  </p:childTnLst>
                                </p:cTn>
                              </p:par>
                            </p:childTnLst>
                          </p:cTn>
                        </p:par>
                        <p:par>
                          <p:cTn id="33" fill="hold">
                            <p:stCondLst>
                              <p:cond delay="1532"/>
                            </p:stCondLst>
                            <p:childTnLst>
                              <p:par>
                                <p:cTn id="34" presetID="10" presetClass="exit" presetSubtype="0" fill="hold" nodeType="after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showWhenStopped="0">
                <p:cTn id="37" fill="hold" display="0">
                  <p:stCondLst>
                    <p:cond delay="indefinite"/>
                  </p:stCondLst>
                  <p:endCondLst>
                    <p:cond evt="onStopAudio" delay="0">
                      <p:tgtEl>
                        <p:sldTgt/>
                      </p:tgtEl>
                    </p:cond>
                  </p:endCondLst>
                </p:cTn>
                <p:tgtEl>
                  <p:spTgt spid="10"/>
                </p:tgtEl>
              </p:cMediaNode>
            </p:audio>
            <p:seq concurrent="1" nextAc="seek">
              <p:cTn id="38" restart="whenNotActive" fill="hold" evtFilter="cancelBubble" nodeType="interactiveSeq">
                <p:stCondLst>
                  <p:cond evt="onClick" delay="0">
                    <p:tgtEl>
                      <p:spTgt spid="4"/>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mediacall" presetSubtype="0" fill="hold" nodeType="withEffect">
                                  <p:stCondLst>
                                    <p:cond delay="0"/>
                                  </p:stCondLst>
                                  <p:childTnLst>
                                    <p:cmd type="call" cmd="playFrom(0.0)">
                                      <p:cBhvr>
                                        <p:cTn id="44" dur="2368" fill="hold"/>
                                        <p:tgtEl>
                                          <p:spTgt spid="10"/>
                                        </p:tgtEl>
                                      </p:cBhvr>
                                    </p:cmd>
                                  </p:childTnLst>
                                </p:cTn>
                              </p:par>
                              <p:par>
                                <p:cTn id="45" presetID="10" presetClass="exit" presetSubtype="0" fill="hold" nodeType="withEffect">
                                  <p:stCondLst>
                                    <p:cond delay="150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1500"/>
                                  </p:stCondLst>
                                  <p:childTnLst>
                                    <p:animEffect transition="out" filter="fade">
                                      <p:cBhvr>
                                        <p:cTn id="49" dur="500"/>
                                        <p:tgtEl>
                                          <p:spTgt spid="2"/>
                                        </p:tgtEl>
                                      </p:cBhvr>
                                    </p:animEffect>
                                    <p:set>
                                      <p:cBhvr>
                                        <p:cTn id="50" dur="1" fill="hold">
                                          <p:stCondLst>
                                            <p:cond delay="499"/>
                                          </p:stCondLst>
                                        </p:cTn>
                                        <p:tgtEl>
                                          <p:spTgt spid="2"/>
                                        </p:tgtEl>
                                        <p:attrNameLst>
                                          <p:attrName>style.visibility</p:attrName>
                                        </p:attrNameLst>
                                      </p:cBhvr>
                                      <p:to>
                                        <p:strVal val="hidden"/>
                                      </p:to>
                                    </p:set>
                                  </p:childTnLst>
                                </p:cTn>
                              </p:par>
                              <p:par>
                                <p:cTn id="51" presetID="10" presetClass="exit" presetSubtype="0" fill="hold" grpId="1" nodeType="withEffect">
                                  <p:stCondLst>
                                    <p:cond delay="150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par>
                                <p:cTn id="54" presetID="10" presetClass="exit" presetSubtype="0" fill="hold" grpId="1" nodeType="withEffect">
                                  <p:stCondLst>
                                    <p:cond delay="150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childTnLst>
                          </p:cTn>
                        </p:par>
                        <p:par>
                          <p:cTn id="57" fill="hold">
                            <p:stCondLst>
                              <p:cond delay="2368"/>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childTnLst>
              </p:cTn>
              <p:nextCondLst>
                <p:cond evt="onClick" delay="0">
                  <p:tgtEl>
                    <p:spTgt spid="4"/>
                  </p:tgtEl>
                </p:cond>
              </p:nextCondLst>
            </p:seq>
          </p:childTnLst>
        </p:cTn>
      </p:par>
    </p:tnLst>
    <p:bldLst>
      <p:bldP spid="2" grpId="0"/>
      <p:bldP spid="2" grpId="1"/>
      <p:bldP spid="4" grpId="0" animBg="1"/>
      <p:bldP spid="4" grpId="1" animBg="1"/>
      <p:bldP spid="5" grpId="0" animBg="1"/>
      <p:bldP spid="5" grpId="1" animBg="1"/>
      <p:bldP spid="6" grpId="0"/>
      <p:bldP spid="6" grpId="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481853" y="1897380"/>
            <a:ext cx="11228294" cy="2123658"/>
          </a:xfrm>
          <a:prstGeom prst="rect">
            <a:avLst/>
          </a:prstGeom>
          <a:noFill/>
        </p:spPr>
        <p:txBody>
          <a:bodyPr wrap="square" rtlCol="0">
            <a:spAutoFit/>
          </a:bodyPr>
          <a:lstStyle/>
          <a:p>
            <a:pPr algn="ctr"/>
            <a:r>
              <a:rPr lang="en-US" sz="6600" dirty="0">
                <a:solidFill>
                  <a:schemeClr val="bg2">
                    <a:lumMod val="25000"/>
                  </a:schemeClr>
                </a:solidFill>
                <a:latin typeface="Quicksand" panose="02070303000000060000" pitchFamily="18" charset="0"/>
              </a:rPr>
              <a:t>Correct! </a:t>
            </a:r>
          </a:p>
          <a:p>
            <a:pPr algn="ctr"/>
            <a:r>
              <a:rPr lang="en-US" sz="6600" dirty="0">
                <a:solidFill>
                  <a:schemeClr val="bg2">
                    <a:lumMod val="25000"/>
                  </a:schemeClr>
                </a:solidFill>
                <a:latin typeface="Quicksand" panose="02070303000000060000" pitchFamily="18" charset="0"/>
              </a:rPr>
              <a:t>Let’s try another! </a:t>
            </a:r>
          </a:p>
        </p:txBody>
      </p:sp>
      <p:sp>
        <p:nvSpPr>
          <p:cNvPr id="4" name="TextBox 3"/>
          <p:cNvSpPr txBox="1"/>
          <p:nvPr/>
        </p:nvSpPr>
        <p:spPr>
          <a:xfrm>
            <a:off x="7154264" y="3948247"/>
            <a:ext cx="2599338"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When you find and fix mistakes.</a:t>
            </a:r>
          </a:p>
        </p:txBody>
      </p:sp>
      <p:sp>
        <p:nvSpPr>
          <p:cNvPr id="5" name="TextBox 4"/>
          <p:cNvSpPr txBox="1"/>
          <p:nvPr/>
        </p:nvSpPr>
        <p:spPr>
          <a:xfrm>
            <a:off x="2461772" y="3948247"/>
            <a:ext cx="2599338"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When you never make mistakes.</a:t>
            </a:r>
          </a:p>
        </p:txBody>
      </p:sp>
      <p:pic>
        <p:nvPicPr>
          <p:cNvPr id="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369097" y="4229323"/>
            <a:ext cx="698635" cy="2141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6874" y="4129565"/>
            <a:ext cx="2289416" cy="1279814"/>
          </a:xfrm>
          <a:prstGeom prst="rect">
            <a:avLst/>
          </a:prstGeom>
        </p:spPr>
      </p:pic>
      <p:pic>
        <p:nvPicPr>
          <p:cNvPr id="10"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288729" y="3838810"/>
            <a:ext cx="526649" cy="52664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2501" y="4018431"/>
            <a:ext cx="1196275" cy="1323152"/>
          </a:xfrm>
          <a:prstGeom prst="rect">
            <a:avLst/>
          </a:prstGeom>
        </p:spPr>
      </p:pic>
      <p:sp>
        <p:nvSpPr>
          <p:cNvPr id="15" name="TextBox 14"/>
          <p:cNvSpPr txBox="1"/>
          <p:nvPr/>
        </p:nvSpPr>
        <p:spPr>
          <a:xfrm>
            <a:off x="193964" y="242672"/>
            <a:ext cx="11998036" cy="1169551"/>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When does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grow the most? </a:t>
            </a:r>
          </a:p>
          <a:p>
            <a:pPr algn="ctr">
              <a:lnSpc>
                <a:spcPct val="150000"/>
              </a:lnSpc>
            </a:pPr>
            <a:r>
              <a:rPr lang="en-US" sz="2800" dirty="0">
                <a:solidFill>
                  <a:schemeClr val="bg2">
                    <a:lumMod val="25000"/>
                  </a:schemeClr>
                </a:solidFill>
                <a:latin typeface="Quicksand" panose="02070303000000060000" pitchFamily="18" charset="0"/>
              </a:rPr>
              <a:t>Click on the answer below.</a:t>
            </a:r>
          </a:p>
        </p:txBody>
      </p:sp>
    </p:spTree>
    <p:extLst>
      <p:ext uri="{BB962C8B-B14F-4D97-AF65-F5344CB8AC3E}">
        <p14:creationId xmlns:p14="http://schemas.microsoft.com/office/powerpoint/2010/main" val="30119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7"/>
                </p:tgtEl>
              </p:cMediaNode>
            </p:audi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mediacall" presetSubtype="0" fill="hold" nodeType="withEffect">
                                  <p:stCondLst>
                                    <p:cond delay="0"/>
                                  </p:stCondLst>
                                  <p:childTnLst>
                                    <p:cmd type="call" cmd="playFrom(0.0)">
                                      <p:cBhvr>
                                        <p:cTn id="23" dur="1532" fill="hold"/>
                                        <p:tgtEl>
                                          <p:spTgt spid="7"/>
                                        </p:tgtEl>
                                      </p:cBhvr>
                                    </p:cmd>
                                  </p:childTnLst>
                                </p:cTn>
                              </p:par>
                            </p:childTnLst>
                          </p:cTn>
                        </p:par>
                        <p:par>
                          <p:cTn id="24" fill="hold">
                            <p:stCondLst>
                              <p:cond delay="1532"/>
                            </p:stCondLst>
                            <p:childTnLst>
                              <p:par>
                                <p:cTn id="25" presetID="10" presetClass="exit" presetSubtype="0" fill="hold" nodeType="after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showWhenStopped="0">
                <p:cTn id="28" fill="hold" display="0">
                  <p:stCondLst>
                    <p:cond delay="indefinite"/>
                  </p:stCondLst>
                  <p:endCondLst>
                    <p:cond evt="onStopAudio" delay="0">
                      <p:tgtEl>
                        <p:sldTgt/>
                      </p:tgtEl>
                    </p:cond>
                  </p:endCondLst>
                </p:cTn>
                <p:tgtEl>
                  <p:spTgt spid="10"/>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mediacall" presetSubtype="0" fill="hold" nodeType="withEffect">
                                  <p:stCondLst>
                                    <p:cond delay="0"/>
                                  </p:stCondLst>
                                  <p:childTnLst>
                                    <p:cmd type="call" cmd="playFrom(0.0)">
                                      <p:cBhvr>
                                        <p:cTn id="35" dur="2368" fill="hold"/>
                                        <p:tgtEl>
                                          <p:spTgt spid="10"/>
                                        </p:tgtEl>
                                      </p:cBhvr>
                                    </p:cmd>
                                  </p:childTnLst>
                                </p:cTn>
                              </p:par>
                              <p:par>
                                <p:cTn id="36" presetID="10" presetClass="exit" presetSubtype="0" fill="hold" nodeType="withEffect">
                                  <p:stCondLst>
                                    <p:cond delay="150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grpId="1" nodeType="withEffect">
                                  <p:stCondLst>
                                    <p:cond delay="150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150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grpId="1" nodeType="withEffect">
                                  <p:stCondLst>
                                    <p:cond delay="1500"/>
                                  </p:stCondLst>
                                  <p:childTnLst>
                                    <p:animEffect transition="out" filter="fad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par>
                          <p:cTn id="48" fill="hold">
                            <p:stCondLst>
                              <p:cond delay="2368"/>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childTnLst>
              </p:cTn>
              <p:nextCondLst>
                <p:cond evt="onClick" delay="0">
                  <p:tgtEl>
                    <p:spTgt spid="4"/>
                  </p:tgtEl>
                </p:cond>
              </p:nextCondLst>
            </p:seq>
          </p:childTnLst>
        </p:cTn>
      </p:par>
    </p:tnLst>
    <p:bldLst>
      <p:bldP spid="12" grpId="0"/>
      <p:bldP spid="4" grpId="0" animBg="1"/>
      <p:bldP spid="4" grpId="1" animBg="1"/>
      <p:bldP spid="5" grpId="0" animBg="1"/>
      <p:bldP spid="5" grpId="1" animBg="1"/>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40526" y="241628"/>
            <a:ext cx="7910945" cy="1169551"/>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When does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a:t>
            </a:r>
            <a:r>
              <a:rPr lang="en-US" sz="2800" dirty="0">
                <a:solidFill>
                  <a:srgbClr val="FF0000"/>
                </a:solidFill>
                <a:latin typeface="Quicksand" panose="02070303000000060000" pitchFamily="18" charset="0"/>
              </a:rPr>
              <a:t>NOT</a:t>
            </a:r>
            <a:r>
              <a:rPr lang="en-US" sz="2800" dirty="0">
                <a:solidFill>
                  <a:schemeClr val="bg2">
                    <a:lumMod val="25000"/>
                  </a:schemeClr>
                </a:solidFill>
                <a:latin typeface="Quicksand" panose="02070303000000060000" pitchFamily="18" charset="0"/>
              </a:rPr>
              <a:t> grow?</a:t>
            </a:r>
          </a:p>
          <a:p>
            <a:pPr algn="ctr">
              <a:lnSpc>
                <a:spcPct val="150000"/>
              </a:lnSpc>
            </a:pPr>
            <a:r>
              <a:rPr lang="en-US" sz="2800" dirty="0">
                <a:solidFill>
                  <a:schemeClr val="bg2">
                    <a:lumMod val="25000"/>
                  </a:schemeClr>
                </a:solidFill>
                <a:latin typeface="Quicksand" panose="02070303000000060000" pitchFamily="18" charset="0"/>
              </a:rPr>
              <a:t>Click on the answer below.</a:t>
            </a:r>
          </a:p>
        </p:txBody>
      </p:sp>
      <p:sp>
        <p:nvSpPr>
          <p:cNvPr id="9" name="TextBox 8"/>
          <p:cNvSpPr txBox="1"/>
          <p:nvPr/>
        </p:nvSpPr>
        <p:spPr>
          <a:xfrm>
            <a:off x="1238371" y="2332408"/>
            <a:ext cx="9715256" cy="584775"/>
          </a:xfrm>
          <a:prstGeom prst="rect">
            <a:avLst/>
          </a:prstGeom>
          <a:noFill/>
        </p:spPr>
        <p:txBody>
          <a:bodyPr wrap="square" rtlCol="0">
            <a:spAutoFit/>
          </a:bodyPr>
          <a:lstStyle/>
          <a:p>
            <a:pPr algn="ctr"/>
            <a:endParaRPr lang="en-US" sz="3200" dirty="0">
              <a:solidFill>
                <a:schemeClr val="bg2">
                  <a:lumMod val="25000"/>
                </a:schemeClr>
              </a:solidFill>
              <a:latin typeface="Quicksand" panose="02070303000000060000" pitchFamily="18" charset="0"/>
            </a:endParaRPr>
          </a:p>
        </p:txBody>
      </p:sp>
      <p:sp>
        <p:nvSpPr>
          <p:cNvPr id="4" name="TextBox 3"/>
          <p:cNvSpPr txBox="1"/>
          <p:nvPr/>
        </p:nvSpPr>
        <p:spPr>
          <a:xfrm>
            <a:off x="4796331" y="3778660"/>
            <a:ext cx="2599338"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When you quit too soon.</a:t>
            </a:r>
          </a:p>
        </p:txBody>
      </p:sp>
      <p:sp>
        <p:nvSpPr>
          <p:cNvPr id="5" name="TextBox 4"/>
          <p:cNvSpPr txBox="1"/>
          <p:nvPr/>
        </p:nvSpPr>
        <p:spPr>
          <a:xfrm>
            <a:off x="840856" y="3750218"/>
            <a:ext cx="2599338"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When you make mistakes.</a:t>
            </a:r>
          </a:p>
        </p:txBody>
      </p:sp>
      <p:pic>
        <p:nvPicPr>
          <p:cNvPr id="7"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144716" y="4119487"/>
            <a:ext cx="698635" cy="21419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748" y="3895092"/>
            <a:ext cx="2245633" cy="1193425"/>
          </a:xfrm>
          <a:prstGeom prst="rect">
            <a:avLst/>
          </a:prstGeom>
        </p:spPr>
      </p:pic>
      <p:pic>
        <p:nvPicPr>
          <p:cNvPr id="10" name="Bell">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32673" y="5142692"/>
            <a:ext cx="526649" cy="526649"/>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2592" y="3836357"/>
            <a:ext cx="1207193" cy="1335228"/>
          </a:xfrm>
          <a:prstGeom prst="rect">
            <a:avLst/>
          </a:prstGeom>
        </p:spPr>
      </p:pic>
      <p:sp>
        <p:nvSpPr>
          <p:cNvPr id="12" name="TextBox 11"/>
          <p:cNvSpPr txBox="1"/>
          <p:nvPr/>
        </p:nvSpPr>
        <p:spPr>
          <a:xfrm>
            <a:off x="481853" y="1897380"/>
            <a:ext cx="11228294" cy="1107996"/>
          </a:xfrm>
          <a:prstGeom prst="rect">
            <a:avLst/>
          </a:prstGeom>
          <a:noFill/>
        </p:spPr>
        <p:txBody>
          <a:bodyPr wrap="square" rtlCol="0">
            <a:spAutoFit/>
          </a:bodyPr>
          <a:lstStyle/>
          <a:p>
            <a:pPr algn="ctr"/>
            <a:r>
              <a:rPr lang="en-US" sz="6600" dirty="0">
                <a:solidFill>
                  <a:schemeClr val="bg2">
                    <a:lumMod val="25000"/>
                  </a:schemeClr>
                </a:solidFill>
                <a:latin typeface="Quicksand" panose="02070303000000060000" pitchFamily="18" charset="0"/>
              </a:rPr>
              <a:t>That’s right! </a:t>
            </a:r>
          </a:p>
        </p:txBody>
      </p:sp>
      <p:sp>
        <p:nvSpPr>
          <p:cNvPr id="13" name="TextBox 12"/>
          <p:cNvSpPr txBox="1"/>
          <p:nvPr/>
        </p:nvSpPr>
        <p:spPr>
          <a:xfrm>
            <a:off x="8751802" y="3750218"/>
            <a:ext cx="2599338"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200" dirty="0">
                <a:solidFill>
                  <a:schemeClr val="bg2">
                    <a:lumMod val="25000"/>
                  </a:schemeClr>
                </a:solidFill>
                <a:latin typeface="Quicksand" panose="02070303000000060000" pitchFamily="18" charset="0"/>
              </a:rPr>
              <a:t>When you try hard things.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716" y="4005789"/>
            <a:ext cx="2245633" cy="1193425"/>
          </a:xfrm>
          <a:prstGeom prst="rect">
            <a:avLst/>
          </a:prstGeom>
        </p:spPr>
      </p:pic>
      <p:sp>
        <p:nvSpPr>
          <p:cNvPr id="16" name="TextBox 15"/>
          <p:cNvSpPr txBox="1"/>
          <p:nvPr/>
        </p:nvSpPr>
        <p:spPr>
          <a:xfrm>
            <a:off x="123823" y="1556053"/>
            <a:ext cx="12068177" cy="1754326"/>
          </a:xfrm>
          <a:prstGeom prst="rect">
            <a:avLst/>
          </a:prstGeom>
          <a:noFill/>
        </p:spPr>
        <p:txBody>
          <a:bodyPr wrap="square" rtlCol="0">
            <a:spAutoFit/>
          </a:bodyPr>
          <a:lstStyle/>
          <a:p>
            <a:pPr algn="ctr">
              <a:lnSpc>
                <a:spcPct val="150000"/>
              </a:lnSpc>
            </a:pPr>
            <a:r>
              <a:rPr lang="en-US" sz="3600" dirty="0">
                <a:solidFill>
                  <a:schemeClr val="bg2">
                    <a:lumMod val="25000"/>
                  </a:schemeClr>
                </a:solidFill>
                <a:latin typeface="Quicksand" panose="02070303000000060000" pitchFamily="18" charset="0"/>
              </a:rPr>
              <a:t>You’ve done a good job learning about your </a:t>
            </a:r>
            <a:r>
              <a:rPr lang="en-US" sz="36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3600" dirty="0">
                <a:solidFill>
                  <a:schemeClr val="bg2">
                    <a:lumMod val="25000"/>
                  </a:schemeClr>
                </a:solidFill>
                <a:latin typeface="Quicksand" panose="02070303000000060000" pitchFamily="18" charset="0"/>
              </a:rPr>
              <a:t>. </a:t>
            </a:r>
          </a:p>
          <a:p>
            <a:pPr algn="ctr">
              <a:lnSpc>
                <a:spcPct val="150000"/>
              </a:lnSpc>
            </a:pPr>
            <a:r>
              <a:rPr lang="en-US" sz="3600" dirty="0">
                <a:solidFill>
                  <a:schemeClr val="bg2">
                    <a:lumMod val="25000"/>
                  </a:schemeClr>
                </a:solidFill>
                <a:latin typeface="Quicksand" panose="02070303000000060000" pitchFamily="18" charset="0"/>
              </a:rPr>
              <a:t>Now see how much you can grow your </a:t>
            </a:r>
            <a:r>
              <a:rPr lang="en-US" sz="36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3600" dirty="0">
                <a:solidFill>
                  <a:schemeClr val="bg2">
                    <a:lumMod val="25000"/>
                  </a:schemeClr>
                </a:solidFill>
                <a:latin typeface="Quicksand" panose="02070303000000060000" pitchFamily="18" charset="0"/>
              </a:rPr>
              <a:t> today!</a:t>
            </a:r>
          </a:p>
        </p:txBody>
      </p:sp>
      <p:pic>
        <p:nvPicPr>
          <p:cNvPr id="18" name="Buzz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02152" y="4388310"/>
            <a:ext cx="698635" cy="214192"/>
          </a:xfrm>
          <a:prstGeom prst="rect">
            <a:avLst/>
          </a:prstGeom>
        </p:spPr>
      </p:pic>
    </p:spTree>
    <p:extLst>
      <p:ext uri="{BB962C8B-B14F-4D97-AF65-F5344CB8AC3E}">
        <p14:creationId xmlns:p14="http://schemas.microsoft.com/office/powerpoint/2010/main" val="214785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7"/>
                </p:tgtEl>
              </p:cMediaNode>
            </p:audio>
            <p:seq concurrent="1" nextAc="seek">
              <p:cTn id="21" restart="whenNotActive" fill="hold" evtFilter="cancelBubble" nodeType="interactiveSeq">
                <p:stCondLst>
                  <p:cond evt="onClick" delay="0">
                    <p:tgtEl>
                      <p:spTgt spid="5"/>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mediacall" presetSubtype="0" fill="hold" nodeType="withEffect">
                                  <p:stCondLst>
                                    <p:cond delay="0"/>
                                  </p:stCondLst>
                                  <p:childTnLst>
                                    <p:cmd type="call" cmd="playFrom(0.0)">
                                      <p:cBhvr>
                                        <p:cTn id="27" dur="1532" fill="hold"/>
                                        <p:tgtEl>
                                          <p:spTgt spid="7"/>
                                        </p:tgtEl>
                                      </p:cBhvr>
                                    </p:cmd>
                                  </p:childTnLst>
                                </p:cTn>
                              </p:par>
                            </p:childTnLst>
                          </p:cTn>
                        </p:par>
                        <p:par>
                          <p:cTn id="28" fill="hold">
                            <p:stCondLst>
                              <p:cond delay="1532"/>
                            </p:stCondLst>
                            <p:childTnLst>
                              <p:par>
                                <p:cTn id="29" presetID="10" presetClass="exit" presetSubtype="0" fill="hold" nodeType="after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showWhenStopped="0">
                <p:cTn id="32" fill="hold" display="0">
                  <p:stCondLst>
                    <p:cond delay="indefinite"/>
                  </p:stCondLst>
                  <p:endCondLst>
                    <p:cond evt="onStopAudio" delay="0">
                      <p:tgtEl>
                        <p:sldTgt/>
                      </p:tgtEl>
                    </p:cond>
                  </p:endCondLst>
                </p:cTn>
                <p:tgtEl>
                  <p:spTgt spid="10"/>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mediacall" presetSubtype="0" fill="hold" nodeType="withEffect">
                                  <p:stCondLst>
                                    <p:cond delay="0"/>
                                  </p:stCondLst>
                                  <p:childTnLst>
                                    <p:cmd type="call" cmd="playFrom(0.0)">
                                      <p:cBhvr>
                                        <p:cTn id="39" dur="2368" fill="hold"/>
                                        <p:tgtEl>
                                          <p:spTgt spid="10"/>
                                        </p:tgtEl>
                                      </p:cBhvr>
                                    </p:cmd>
                                  </p:childTnLst>
                                </p:cTn>
                              </p:par>
                              <p:par>
                                <p:cTn id="40" presetID="10" presetClass="exit" presetSubtype="0" fill="hold" nodeType="withEffect">
                                  <p:stCondLst>
                                    <p:cond delay="15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1" nodeType="withEffect">
                                  <p:stCondLst>
                                    <p:cond delay="1500"/>
                                  </p:stCondLst>
                                  <p:childTnLst>
                                    <p:animEffect transition="out" filter="fade">
                                      <p:cBhvr>
                                        <p:cTn id="44" dur="500"/>
                                        <p:tgtEl>
                                          <p:spTgt spid="2"/>
                                        </p:tgtEl>
                                      </p:cBhvr>
                                    </p:animEffect>
                                    <p:set>
                                      <p:cBhvr>
                                        <p:cTn id="45" dur="1" fill="hold">
                                          <p:stCondLst>
                                            <p:cond delay="499"/>
                                          </p:stCondLst>
                                        </p:cTn>
                                        <p:tgtEl>
                                          <p:spTgt spid="2"/>
                                        </p:tgtEl>
                                        <p:attrNameLst>
                                          <p:attrName>style.visibility</p:attrName>
                                        </p:attrNameLst>
                                      </p:cBhvr>
                                      <p:to>
                                        <p:strVal val="hidden"/>
                                      </p:to>
                                    </p:set>
                                  </p:childTnLst>
                                </p:cTn>
                              </p:par>
                              <p:par>
                                <p:cTn id="46" presetID="10" presetClass="exit" presetSubtype="0" fill="hold" grpId="1" nodeType="withEffect">
                                  <p:stCondLst>
                                    <p:cond delay="150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par>
                                <p:cTn id="49" presetID="10" presetClass="exit" presetSubtype="0" fill="hold" grpId="1" nodeType="withEffect">
                                  <p:stCondLst>
                                    <p:cond delay="150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10" presetClass="exit" presetSubtype="0" fill="hold" grpId="1" nodeType="withEffect">
                                  <p:stCondLst>
                                    <p:cond delay="150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childTnLst>
                          </p:cTn>
                        </p:par>
                        <p:par>
                          <p:cTn id="55" fill="hold">
                            <p:stCondLst>
                              <p:cond delay="2368"/>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2868"/>
                            </p:stCondLst>
                            <p:childTnLst>
                              <p:par>
                                <p:cTn id="60" presetID="10" presetClass="exit" presetSubtype="0" fill="hold" grpId="1" nodeType="afterEffect">
                                  <p:stCondLst>
                                    <p:cond delay="50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par>
                          <p:cTn id="63" fill="hold">
                            <p:stCondLst>
                              <p:cond delay="3868"/>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nextCondLst>
                <p:cond evt="onClick" delay="0">
                  <p:tgtEl>
                    <p:spTgt spid="4"/>
                  </p:tgtEl>
                </p:cond>
              </p:nextCondLst>
            </p:seq>
            <p:seq concurrent="1" nextAc="seek">
              <p:cTn id="67" restart="whenNotActive" fill="hold" evtFilter="cancelBubble" nodeType="interactiveSeq">
                <p:stCondLst>
                  <p:cond evt="onClick" delay="0">
                    <p:tgtEl>
                      <p:spTgt spid="13"/>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par>
                                <p:cTn id="72" presetID="1" presetClass="mediacall" presetSubtype="0" fill="hold" nodeType="withEffect">
                                  <p:stCondLst>
                                    <p:cond delay="0"/>
                                  </p:stCondLst>
                                  <p:childTnLst>
                                    <p:cmd type="call" cmd="playFrom(0.0)">
                                      <p:cBhvr>
                                        <p:cTn id="73" dur="1532" fill="hold"/>
                                        <p:tgtEl>
                                          <p:spTgt spid="18"/>
                                        </p:tgtEl>
                                      </p:cBhvr>
                                    </p:cmd>
                                  </p:childTnLst>
                                </p:cTn>
                              </p:par>
                            </p:childTnLst>
                          </p:cTn>
                        </p:par>
                        <p:par>
                          <p:cTn id="74" fill="hold">
                            <p:stCondLst>
                              <p:cond delay="1532"/>
                            </p:stCondLst>
                            <p:childTnLst>
                              <p:par>
                                <p:cTn id="75" presetID="10" presetClass="exit" presetSubtype="0" fill="hold" nodeType="afterEffect">
                                  <p:stCondLst>
                                    <p:cond delay="0"/>
                                  </p:stCondLst>
                                  <p:childTnLst>
                                    <p:animEffect transition="out" filter="fade">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audio>
              <p:cMediaNode vol="80000" showWhenStopped="0">
                <p:cTn id="78" fill="hold" display="0">
                  <p:stCondLst>
                    <p:cond delay="indefinite"/>
                  </p:stCondLst>
                  <p:endCondLst>
                    <p:cond evt="onStopAudio" delay="0">
                      <p:tgtEl>
                        <p:sldTgt/>
                      </p:tgtEl>
                    </p:cond>
                  </p:endCondLst>
                </p:cTn>
                <p:tgtEl>
                  <p:spTgt spid="18"/>
                </p:tgtEl>
              </p:cMediaNode>
            </p:audio>
          </p:childTnLst>
        </p:cTn>
      </p:par>
    </p:tnLst>
    <p:bldLst>
      <p:bldP spid="2" grpId="0"/>
      <p:bldP spid="2" grpId="1"/>
      <p:bldP spid="4" grpId="0" animBg="1"/>
      <p:bldP spid="4" grpId="1" animBg="1"/>
      <p:bldP spid="5" grpId="0" animBg="1"/>
      <p:bldP spid="5" grpId="1" animBg="1"/>
      <p:bldP spid="12" grpId="0"/>
      <p:bldP spid="12" grpId="1"/>
      <p:bldP spid="13" grpId="0" animBg="1"/>
      <p:bldP spid="13" grpId="1"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8677" y="5070160"/>
            <a:ext cx="1110744" cy="1110744"/>
          </a:xfrm>
          <a:prstGeom prst="rect">
            <a:avLst/>
          </a:prstGeom>
          <a:ln w="88900" cap="sq" cmpd="thickThin">
            <a:noFill/>
            <a:prstDash val="solid"/>
            <a:miter lim="800000"/>
          </a:ln>
          <a:effectLst>
            <a:innerShdw blurRad="76200">
              <a:srgbClr val="000000"/>
            </a:innerShdw>
          </a:effectLst>
        </p:spPr>
      </p:pic>
      <p:sp>
        <p:nvSpPr>
          <p:cNvPr id="6" name="Rectangle 5"/>
          <p:cNvSpPr/>
          <p:nvPr/>
        </p:nvSpPr>
        <p:spPr>
          <a:xfrm>
            <a:off x="267565" y="6211500"/>
            <a:ext cx="11801856" cy="523220"/>
          </a:xfrm>
          <a:prstGeom prst="rect">
            <a:avLst/>
          </a:prstGeom>
        </p:spPr>
        <p:txBody>
          <a:bodyPr wrap="square">
            <a:spAutoFit/>
          </a:bodyPr>
          <a:lstStyle/>
          <a:p>
            <a:pPr algn="ctr"/>
            <a:r>
              <a:rPr lang="en-US" sz="1400" i="1" dirty="0">
                <a:solidFill>
                  <a:srgbClr val="7A7A7A"/>
                </a:solidFill>
              </a:rPr>
              <a:t>© 2014 Eve Coates. All rights reserved. Purchase of this unit entitles the purchaser the right to use the product for personal classroom use only. Sharing or duplication for colleagues, schools, school systems, websites, or for commercial purposes is strictly forbidden without written permission from the publisher.</a:t>
            </a:r>
            <a:endParaRPr lang="en-US" sz="1400" dirty="0">
              <a:solidFill>
                <a:srgbClr val="7A7A7A"/>
              </a:solidFill>
            </a:endParaRPr>
          </a:p>
        </p:txBody>
      </p:sp>
      <p:sp>
        <p:nvSpPr>
          <p:cNvPr id="8" name="Rectangle 7"/>
          <p:cNvSpPr/>
          <p:nvPr/>
        </p:nvSpPr>
        <p:spPr>
          <a:xfrm>
            <a:off x="1682773" y="207950"/>
            <a:ext cx="8826455" cy="954107"/>
          </a:xfrm>
          <a:prstGeom prst="rect">
            <a:avLst/>
          </a:prstGeom>
        </p:spPr>
        <p:txBody>
          <a:bodyPr wrap="none">
            <a:spAutoFit/>
          </a:bodyPr>
          <a:lstStyle/>
          <a:p>
            <a:pPr algn="ctr"/>
            <a:r>
              <a:rPr lang="en-US" sz="2800" b="1" dirty="0">
                <a:solidFill>
                  <a:srgbClr val="6D6D6D"/>
                </a:solidFill>
                <a:latin typeface="Sofia Pro Light" panose="020B0000000000000000" pitchFamily="34" charset="0"/>
              </a:rPr>
              <a:t>Want to teach about growth mindset in more depth? </a:t>
            </a:r>
          </a:p>
          <a:p>
            <a:pPr algn="ctr"/>
            <a:r>
              <a:rPr lang="en-US" sz="2800" b="1" dirty="0">
                <a:solidFill>
                  <a:srgbClr val="6D6D6D"/>
                </a:solidFill>
                <a:latin typeface="Sofia Pro Light" panose="020B0000000000000000" pitchFamily="34" charset="0"/>
              </a:rPr>
              <a:t>Try this expansion pack!</a:t>
            </a:r>
          </a:p>
        </p:txBody>
      </p:sp>
      <p:pic>
        <p:nvPicPr>
          <p:cNvPr id="12" name="Picture 1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1338" y="1402445"/>
            <a:ext cx="4049322" cy="4049322"/>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3998309" y="5733240"/>
            <a:ext cx="4195380" cy="523220"/>
          </a:xfrm>
          <a:prstGeom prst="rect">
            <a:avLst/>
          </a:prstGeom>
        </p:spPr>
        <p:txBody>
          <a:bodyPr wrap="none">
            <a:spAutoFit/>
          </a:bodyPr>
          <a:lstStyle/>
          <a:p>
            <a:pPr algn="ctr"/>
            <a:r>
              <a:rPr lang="en-US" sz="2800" b="1" dirty="0">
                <a:solidFill>
                  <a:srgbClr val="6D6D6D"/>
                </a:solidFill>
                <a:latin typeface="Sofia Pro Light" panose="020B0000000000000000" pitchFamily="34" charset="0"/>
              </a:rPr>
              <a:t>An 8 PowerPoint Bundle!</a:t>
            </a:r>
          </a:p>
        </p:txBody>
      </p:sp>
    </p:spTree>
    <p:extLst>
      <p:ext uri="{BB962C8B-B14F-4D97-AF65-F5344CB8AC3E}">
        <p14:creationId xmlns:p14="http://schemas.microsoft.com/office/powerpoint/2010/main" val="361376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88233" y="204395"/>
            <a:ext cx="8215532"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The only way you were able to get smarter was to do . . .</a:t>
            </a:r>
          </a:p>
        </p:txBody>
      </p:sp>
      <p:sp>
        <p:nvSpPr>
          <p:cNvPr id="6" name="Rectangle 5"/>
          <p:cNvSpPr/>
          <p:nvPr/>
        </p:nvSpPr>
        <p:spPr>
          <a:xfrm>
            <a:off x="2230279" y="3114346"/>
            <a:ext cx="2957861" cy="1446550"/>
          </a:xfrm>
          <a:prstGeom prst="rect">
            <a:avLst/>
          </a:prstGeom>
        </p:spPr>
        <p:txBody>
          <a:bodyPr wrap="none">
            <a:spAutoFit/>
          </a:bodyPr>
          <a:lstStyle/>
          <a:p>
            <a:pPr algn="ctr"/>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a:t>
            </a:r>
            <a:endPar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Quicksand" panose="02070303000000060000" pitchFamily="18" charset="0"/>
            </a:endParaRPr>
          </a:p>
        </p:txBody>
      </p:sp>
      <p:sp>
        <p:nvSpPr>
          <p:cNvPr id="7" name="Rectangle 6"/>
          <p:cNvSpPr/>
          <p:nvPr/>
        </p:nvSpPr>
        <p:spPr>
          <a:xfrm>
            <a:off x="6362271" y="3000671"/>
            <a:ext cx="3895490" cy="1446550"/>
          </a:xfrm>
          <a:prstGeom prst="rect">
            <a:avLst/>
          </a:prstGeom>
        </p:spPr>
        <p:txBody>
          <a:bodyPr wrap="none">
            <a:spAutoFit/>
          </a:bodyPr>
          <a:lstStyle/>
          <a:p>
            <a:pPr algn="ctr"/>
            <a:r>
              <a:rPr lang="en-US" sz="8800" dirty="0">
                <a:ln w="0"/>
                <a:effectLst>
                  <a:outerShdw blurRad="38100" dist="19050" dir="2700000" algn="tl" rotWithShape="0">
                    <a:schemeClr val="dk1">
                      <a:alpha val="40000"/>
                    </a:schemeClr>
                  </a:outerShdw>
                </a:effectLst>
                <a:latin typeface="Quicksand" panose="02070303000000060000" pitchFamily="18" charset="0"/>
              </a:rPr>
              <a:t>Things</a:t>
            </a:r>
          </a:p>
        </p:txBody>
      </p:sp>
      <p:pic>
        <p:nvPicPr>
          <p:cNvPr id="9" name="Pound">
            <a:hlinkClick r:id="" action="ppaction://media"/>
          </p:cNvPr>
          <p:cNvPicPr>
            <a:picLocks noChangeAspect="1"/>
          </p:cNvPicPr>
          <p:nvPr>
            <a:audioFile r:link="rId1"/>
            <p:extLst>
              <p:ext uri="{DAA4B4D4-6D71-4841-9C94-3DE7FCFB9230}">
                <p14:media xmlns:p14="http://schemas.microsoft.com/office/powerpoint/2010/main" r:embed="rId2">
                  <p14:trim st="995" end="1922"/>
                </p14:media>
              </p:ext>
            </p:extLst>
          </p:nvPr>
        </p:nvPicPr>
        <p:blipFill>
          <a:blip r:embed="rId5"/>
          <a:stretch>
            <a:fillRect/>
          </a:stretch>
        </p:blipFill>
        <p:spPr>
          <a:xfrm>
            <a:off x="-1269190" y="3837621"/>
            <a:ext cx="609600" cy="609600"/>
          </a:xfrm>
          <a:prstGeom prst="rect">
            <a:avLst/>
          </a:prstGeom>
        </p:spPr>
      </p:pic>
      <p:pic>
        <p:nvPicPr>
          <p:cNvPr id="10" name="Pound">
            <a:hlinkClick r:id="" action="ppaction://media"/>
          </p:cNvPr>
          <p:cNvPicPr>
            <a:picLocks noChangeAspect="1"/>
          </p:cNvPicPr>
          <p:nvPr>
            <a:audioFile r:link="rId1"/>
            <p:extLst>
              <p:ext uri="{DAA4B4D4-6D71-4841-9C94-3DE7FCFB9230}">
                <p14:media xmlns:p14="http://schemas.microsoft.com/office/powerpoint/2010/main" r:embed="rId2">
                  <p14:trim st="1047" end="1980"/>
                </p14:media>
              </p:ext>
            </p:extLst>
          </p:nvPr>
        </p:nvPicPr>
        <p:blipFill>
          <a:blip r:embed="rId5"/>
          <a:stretch>
            <a:fillRect/>
          </a:stretch>
        </p:blipFill>
        <p:spPr>
          <a:xfrm>
            <a:off x="13097067" y="3532821"/>
            <a:ext cx="609600" cy="609600"/>
          </a:xfrm>
          <a:prstGeom prst="rect">
            <a:avLst/>
          </a:prstGeom>
        </p:spPr>
      </p:pic>
    </p:spTree>
    <p:extLst>
      <p:ext uri="{BB962C8B-B14F-4D97-AF65-F5344CB8AC3E}">
        <p14:creationId xmlns:p14="http://schemas.microsoft.com/office/powerpoint/2010/main" val="37030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50" fill="hold"/>
                                        <p:tgtEl>
                                          <p:spTgt spid="6"/>
                                        </p:tgtEl>
                                        <p:attrNameLst>
                                          <p:attrName>ppt_x</p:attrName>
                                        </p:attrNameLst>
                                      </p:cBhvr>
                                      <p:tavLst>
                                        <p:tav tm="0">
                                          <p:val>
                                            <p:strVal val="#ppt_x"/>
                                          </p:val>
                                        </p:tav>
                                        <p:tav tm="100000">
                                          <p:val>
                                            <p:strVal val="#ppt_x"/>
                                          </p:val>
                                        </p:tav>
                                      </p:tavLst>
                                    </p:anim>
                                    <p:anim calcmode="lin" valueType="num">
                                      <p:cBhvr additive="base">
                                        <p:cTn id="12" dur="250" fill="hold"/>
                                        <p:tgtEl>
                                          <p:spTgt spid="6"/>
                                        </p:tgtEl>
                                        <p:attrNameLst>
                                          <p:attrName>ppt_y</p:attrName>
                                        </p:attrNameLst>
                                      </p:cBhvr>
                                      <p:tavLst>
                                        <p:tav tm="0">
                                          <p:val>
                                            <p:strVal val="0-#ppt_h/2"/>
                                          </p:val>
                                        </p:tav>
                                        <p:tav tm="100000">
                                          <p:val>
                                            <p:strVal val="#ppt_y"/>
                                          </p:val>
                                        </p:tav>
                                      </p:tavLst>
                                    </p:anim>
                                  </p:childTnLst>
                                </p:cTn>
                              </p:par>
                              <p:par>
                                <p:cTn id="13" presetID="1" presetClass="mediacall" presetSubtype="0" fill="hold" nodeType="withEffect">
                                  <p:stCondLst>
                                    <p:cond delay="0"/>
                                  </p:stCondLst>
                                  <p:childTnLst>
                                    <p:cmd type="call" cmd="playFrom(0.0)">
                                      <p:cBhvr>
                                        <p:cTn id="14" dur="707" fill="hold"/>
                                        <p:tgtEl>
                                          <p:spTgt spid="9"/>
                                        </p:tgtEl>
                                      </p:cBhvr>
                                    </p:cmd>
                                  </p:childTnLst>
                                </p:cTn>
                              </p:par>
                            </p:childTnLst>
                          </p:cTn>
                        </p:par>
                        <p:par>
                          <p:cTn id="15" fill="hold">
                            <p:stCondLst>
                              <p:cond delay="1207"/>
                            </p:stCondLst>
                            <p:childTnLst>
                              <p:par>
                                <p:cTn id="16" presetID="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50" fill="hold"/>
                                        <p:tgtEl>
                                          <p:spTgt spid="7"/>
                                        </p:tgtEl>
                                        <p:attrNameLst>
                                          <p:attrName>ppt_x</p:attrName>
                                        </p:attrNameLst>
                                      </p:cBhvr>
                                      <p:tavLst>
                                        <p:tav tm="0">
                                          <p:val>
                                            <p:strVal val="#ppt_x"/>
                                          </p:val>
                                        </p:tav>
                                        <p:tav tm="100000">
                                          <p:val>
                                            <p:strVal val="#ppt_x"/>
                                          </p:val>
                                        </p:tav>
                                      </p:tavLst>
                                    </p:anim>
                                    <p:anim calcmode="lin" valueType="num">
                                      <p:cBhvr additive="base">
                                        <p:cTn id="19" dur="250" fill="hold"/>
                                        <p:tgtEl>
                                          <p:spTgt spid="7"/>
                                        </p:tgtEl>
                                        <p:attrNameLst>
                                          <p:attrName>ppt_y</p:attrName>
                                        </p:attrNameLst>
                                      </p:cBhvr>
                                      <p:tavLst>
                                        <p:tav tm="0">
                                          <p:val>
                                            <p:strVal val="0-#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59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9"/>
                </p:tgtEl>
              </p:cMediaNode>
            </p:audio>
            <p:audio>
              <p:cMediaNode vol="80000" showWhenStopped="0">
                <p:cTn id="23" fill="hold" display="0">
                  <p:stCondLst>
                    <p:cond delay="indefinite"/>
                  </p:stCondLst>
                  <p:endCondLst>
                    <p:cond evt="onStopAudio" delay="0">
                      <p:tgtEl>
                        <p:sldTgt/>
                      </p:tgtEl>
                    </p:cond>
                  </p:endCondLst>
                </p:cTn>
                <p:tgtEl>
                  <p:spTgt spid="10"/>
                </p:tgtEl>
              </p:cMediaNode>
            </p:audio>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204395"/>
            <a:ext cx="8215532"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When you first walked, it was</a:t>
            </a:r>
          </a:p>
        </p:txBody>
      </p:sp>
      <p:sp>
        <p:nvSpPr>
          <p:cNvPr id="3" name="Rectangle 2"/>
          <p:cNvSpPr/>
          <p:nvPr/>
        </p:nvSpPr>
        <p:spPr>
          <a:xfrm>
            <a:off x="4617066" y="1211767"/>
            <a:ext cx="2957861" cy="1446550"/>
          </a:xfrm>
          <a:prstGeom prst="rect">
            <a:avLst/>
          </a:prstGeom>
        </p:spPr>
        <p:txBody>
          <a:bodyPr wrap="none">
            <a:spAutoFit/>
          </a:bodyPr>
          <a:lstStyle/>
          <a:p>
            <a:pPr algn="ctr"/>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a:t>
            </a:r>
            <a:endPar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Quicksand" panose="02070303000000060000" pitchFamily="18" charset="0"/>
            </a:endParaRPr>
          </a:p>
        </p:txBody>
      </p:sp>
      <p:sp>
        <p:nvSpPr>
          <p:cNvPr id="4" name="TextBox 3"/>
          <p:cNvSpPr txBox="1"/>
          <p:nvPr/>
        </p:nvSpPr>
        <p:spPr>
          <a:xfrm>
            <a:off x="2284069" y="506023"/>
            <a:ext cx="8215532"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But as you practiced, your body grew stronger until it was easy!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446" y="3618900"/>
            <a:ext cx="2331916" cy="26680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520" y="2729113"/>
            <a:ext cx="1756955" cy="355783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2430" y="2729113"/>
            <a:ext cx="1277171" cy="3557835"/>
          </a:xfrm>
          <a:prstGeom prst="rect">
            <a:avLst/>
          </a:prstGeom>
        </p:spPr>
      </p:pic>
    </p:spTree>
    <p:extLst>
      <p:ext uri="{BB962C8B-B14F-4D97-AF65-F5344CB8AC3E}">
        <p14:creationId xmlns:p14="http://schemas.microsoft.com/office/powerpoint/2010/main" val="14874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3" y="136705"/>
            <a:ext cx="8215532"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It works the same with your </a:t>
            </a:r>
            <a:r>
              <a:rPr lang="en-US" sz="32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3200" dirty="0">
                <a:solidFill>
                  <a:schemeClr val="bg2">
                    <a:lumMod val="25000"/>
                  </a:schemeClr>
                </a:solidFill>
                <a:latin typeface="Quicksand" panose="02070303000000060000" pitchFamily="18" charset="0"/>
              </a:rPr>
              <a:t>!</a:t>
            </a:r>
          </a:p>
        </p:txBody>
      </p:sp>
      <p:sp>
        <p:nvSpPr>
          <p:cNvPr id="10" name="Cloud 9"/>
          <p:cNvSpPr/>
          <p:nvPr/>
        </p:nvSpPr>
        <p:spPr>
          <a:xfrm rot="341897">
            <a:off x="4531335" y="3066136"/>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1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21270" y="0"/>
            <a:ext cx="10174694" cy="830997"/>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When you learn </a:t>
            </a:r>
            <a:r>
              <a:rPr 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a:t>
            </a:r>
            <a:r>
              <a:rPr lang="en-US" sz="3200" dirty="0">
                <a:solidFill>
                  <a:schemeClr val="bg2">
                    <a:lumMod val="25000"/>
                  </a:schemeClr>
                </a:solidFill>
                <a:latin typeface="Quicksand" panose="02070303000000060000" pitchFamily="18" charset="0"/>
              </a:rPr>
              <a:t> things, your </a:t>
            </a:r>
            <a:r>
              <a:rPr lang="en-US" sz="32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3200" dirty="0">
                <a:solidFill>
                  <a:schemeClr val="bg2">
                    <a:lumMod val="25000"/>
                  </a:schemeClr>
                </a:solidFill>
                <a:latin typeface="Quicksand" panose="02070303000000060000" pitchFamily="18" charset="0"/>
              </a:rPr>
              <a:t> grows.</a:t>
            </a:r>
          </a:p>
        </p:txBody>
      </p:sp>
      <p:sp>
        <p:nvSpPr>
          <p:cNvPr id="9" name="TextBox 8"/>
          <p:cNvSpPr txBox="1"/>
          <p:nvPr/>
        </p:nvSpPr>
        <p:spPr>
          <a:xfrm>
            <a:off x="2683933" y="349051"/>
            <a:ext cx="6824134" cy="1200329"/>
          </a:xfrm>
          <a:prstGeom prst="rect">
            <a:avLst/>
          </a:prstGeom>
          <a:noFill/>
        </p:spPr>
        <p:txBody>
          <a:bodyPr wrap="square" rtlCol="0">
            <a:spAutoFit/>
          </a:bodyPr>
          <a:lstStyle/>
          <a:p>
            <a:pPr algn="ctr"/>
            <a:r>
              <a:rPr lang="en-US" sz="2800" dirty="0">
                <a:solidFill>
                  <a:schemeClr val="bg2">
                    <a:lumMod val="25000"/>
                  </a:schemeClr>
                </a:solidFill>
                <a:latin typeface="Quicksand" panose="02070303000000060000" pitchFamily="18" charset="0"/>
              </a:rPr>
              <a:t>The more you try to learn </a:t>
            </a: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ubblegum Sans" panose="02000506000000020004" pitchFamily="2" charset="0"/>
              </a:rPr>
              <a:t>hard</a:t>
            </a:r>
            <a:r>
              <a:rPr lang="en-US" sz="2800" dirty="0">
                <a:solidFill>
                  <a:schemeClr val="bg2">
                    <a:lumMod val="25000"/>
                  </a:schemeClr>
                </a:solidFill>
                <a:latin typeface="Quicksand" panose="02070303000000060000" pitchFamily="18" charset="0"/>
              </a:rPr>
              <a:t> things, the more your </a:t>
            </a:r>
            <a:r>
              <a:rPr lang="en-US" sz="28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800" dirty="0">
                <a:solidFill>
                  <a:schemeClr val="bg2">
                    <a:lumMod val="25000"/>
                  </a:schemeClr>
                </a:solidFill>
                <a:latin typeface="Quicksand" panose="02070303000000060000" pitchFamily="18" charset="0"/>
              </a:rPr>
              <a:t> grows!</a:t>
            </a:r>
          </a:p>
        </p:txBody>
      </p:sp>
      <p:sp>
        <p:nvSpPr>
          <p:cNvPr id="10" name="Cloud 9"/>
          <p:cNvSpPr/>
          <p:nvPr/>
        </p:nvSpPr>
        <p:spPr>
          <a:xfrm rot="341897">
            <a:off x="4531335" y="3066136"/>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3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500"/>
                                  </p:stCondLst>
                                  <p:childTnLst>
                                    <p:animScale>
                                      <p:cBhvr>
                                        <p:cTn id="10" dur="1000" fill="hold"/>
                                        <p:tgtEl>
                                          <p:spTgt spid="1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6" presetClass="emph" presetSubtype="0" fill="hold" grpId="2" nodeType="afterEffect">
                                  <p:stCondLst>
                                    <p:cond delay="500"/>
                                  </p:stCondLst>
                                  <p:childTnLst>
                                    <p:animScale>
                                      <p:cBhvr>
                                        <p:cTn id="2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P spid="10" grpId="1" animBg="1"/>
      <p:bldP spid="1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88234" y="204395"/>
            <a:ext cx="8215532" cy="1077218"/>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What do you think your brain would do if you only did easy things all the time?</a:t>
            </a:r>
          </a:p>
        </p:txBody>
      </p:sp>
      <p:sp>
        <p:nvSpPr>
          <p:cNvPr id="10" name="Cloud 9"/>
          <p:cNvSpPr/>
          <p:nvPr/>
        </p:nvSpPr>
        <p:spPr>
          <a:xfrm rot="341897">
            <a:off x="4531335" y="2328072"/>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38371" y="170777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6" name="TextBox 5"/>
          <p:cNvSpPr txBox="1"/>
          <p:nvPr/>
        </p:nvSpPr>
        <p:spPr>
          <a:xfrm rot="1987174">
            <a:off x="1558240" y="505493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7" name="TextBox 6"/>
          <p:cNvSpPr txBox="1"/>
          <p:nvPr/>
        </p:nvSpPr>
        <p:spPr>
          <a:xfrm>
            <a:off x="5248834" y="549752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8" name="TextBox 7"/>
          <p:cNvSpPr txBox="1"/>
          <p:nvPr/>
        </p:nvSpPr>
        <p:spPr>
          <a:xfrm rot="19708025">
            <a:off x="8943689" y="511185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1" name="TextBox 10"/>
          <p:cNvSpPr txBox="1"/>
          <p:nvPr/>
        </p:nvSpPr>
        <p:spPr>
          <a:xfrm>
            <a:off x="9259298" y="170777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2" name="TextBox 11"/>
          <p:cNvSpPr txBox="1"/>
          <p:nvPr/>
        </p:nvSpPr>
        <p:spPr>
          <a:xfrm>
            <a:off x="8036508" y="334078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3" name="TextBox 12"/>
          <p:cNvSpPr txBox="1"/>
          <p:nvPr/>
        </p:nvSpPr>
        <p:spPr>
          <a:xfrm>
            <a:off x="2594648" y="334078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Tree>
    <p:extLst>
      <p:ext uri="{BB962C8B-B14F-4D97-AF65-F5344CB8AC3E}">
        <p14:creationId xmlns:p14="http://schemas.microsoft.com/office/powerpoint/2010/main" val="10784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25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1+#ppt_w/2"/>
                                          </p:val>
                                        </p:tav>
                                        <p:tav tm="100000">
                                          <p:val>
                                            <p:strVal val="#ppt_x"/>
                                          </p:val>
                                        </p:tav>
                                      </p:tavLst>
                                    </p:anim>
                                    <p:anim calcmode="lin" valueType="num">
                                      <p:cBhvr additive="base">
                                        <p:cTn id="12" dur="25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50" fill="hold"/>
                                        <p:tgtEl>
                                          <p:spTgt spid="11"/>
                                        </p:tgtEl>
                                        <p:attrNameLst>
                                          <p:attrName>ppt_x</p:attrName>
                                        </p:attrNameLst>
                                      </p:cBhvr>
                                      <p:tavLst>
                                        <p:tav tm="0">
                                          <p:val>
                                            <p:strVal val="1+#ppt_w/2"/>
                                          </p:val>
                                        </p:tav>
                                        <p:tav tm="100000">
                                          <p:val>
                                            <p:strVal val="#ppt_x"/>
                                          </p:val>
                                        </p:tav>
                                      </p:tavLst>
                                    </p:anim>
                                    <p:anim calcmode="lin" valueType="num">
                                      <p:cBhvr additive="base">
                                        <p:cTn id="22" dur="25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1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fill="hold"/>
                                        <p:tgtEl>
                                          <p:spTgt spid="6"/>
                                        </p:tgtEl>
                                        <p:attrNameLst>
                                          <p:attrName>ppt_x</p:attrName>
                                        </p:attrNameLst>
                                      </p:cBhvr>
                                      <p:tavLst>
                                        <p:tav tm="0">
                                          <p:val>
                                            <p:strVal val="0-#ppt_w/2"/>
                                          </p:val>
                                        </p:tav>
                                        <p:tav tm="100000">
                                          <p:val>
                                            <p:strVal val="#ppt_x"/>
                                          </p:val>
                                        </p:tav>
                                      </p:tavLst>
                                    </p:anim>
                                    <p:anim calcmode="lin" valueType="num">
                                      <p:cBhvr additive="base">
                                        <p:cTn id="32" dur="25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50" fill="hold"/>
                                        <p:tgtEl>
                                          <p:spTgt spid="8"/>
                                        </p:tgtEl>
                                        <p:attrNameLst>
                                          <p:attrName>ppt_x</p:attrName>
                                        </p:attrNameLst>
                                      </p:cBhvr>
                                      <p:tavLst>
                                        <p:tav tm="0">
                                          <p:val>
                                            <p:strVal val="1+#ppt_w/2"/>
                                          </p:val>
                                        </p:tav>
                                        <p:tav tm="100000">
                                          <p:val>
                                            <p:strVal val="#ppt_x"/>
                                          </p:val>
                                        </p:tav>
                                      </p:tavLst>
                                    </p:anim>
                                    <p:anim calcmode="lin" valueType="num">
                                      <p:cBhvr additive="base">
                                        <p:cTn id="37" dur="25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8"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50" fill="hold"/>
                                        <p:tgtEl>
                                          <p:spTgt spid="13"/>
                                        </p:tgtEl>
                                        <p:attrNameLst>
                                          <p:attrName>ppt_x</p:attrName>
                                        </p:attrNameLst>
                                      </p:cBhvr>
                                      <p:tavLst>
                                        <p:tav tm="0">
                                          <p:val>
                                            <p:strVal val="0-#ppt_w/2"/>
                                          </p:val>
                                        </p:tav>
                                        <p:tav tm="100000">
                                          <p:val>
                                            <p:strVal val="#ppt_x"/>
                                          </p:val>
                                        </p:tav>
                                      </p:tavLst>
                                    </p:anim>
                                    <p:anim calcmode="lin" valueType="num">
                                      <p:cBhvr additive="base">
                                        <p:cTn id="42" dur="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238370" y="218303"/>
            <a:ext cx="9715256" cy="584775"/>
          </a:xfrm>
          <a:prstGeom prst="rect">
            <a:avLst/>
          </a:prstGeom>
          <a:noFill/>
        </p:spPr>
        <p:txBody>
          <a:bodyPr wrap="square" rtlCol="0">
            <a:spAutoFit/>
          </a:bodyPr>
          <a:lstStyle/>
          <a:p>
            <a:pPr algn="ctr"/>
            <a:r>
              <a:rPr lang="en-US" sz="3200" dirty="0">
                <a:solidFill>
                  <a:schemeClr val="bg2">
                    <a:lumMod val="25000"/>
                  </a:schemeClr>
                </a:solidFill>
                <a:latin typeface="Quicksand" panose="02070303000000060000" pitchFamily="18" charset="0"/>
              </a:rPr>
              <a:t>It would probably fall asleep!</a:t>
            </a:r>
          </a:p>
        </p:txBody>
      </p:sp>
      <p:sp>
        <p:nvSpPr>
          <p:cNvPr id="10" name="Cloud 9"/>
          <p:cNvSpPr/>
          <p:nvPr/>
        </p:nvSpPr>
        <p:spPr>
          <a:xfrm rot="341897">
            <a:off x="4531335" y="2328072"/>
            <a:ext cx="3129328" cy="2348708"/>
          </a:xfrm>
          <a:prstGeom prst="cloud">
            <a:avLst/>
          </a:prstGeom>
          <a:solidFill>
            <a:srgbClr val="FFCCFF"/>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38371" y="170777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6" name="TextBox 5"/>
          <p:cNvSpPr txBox="1"/>
          <p:nvPr/>
        </p:nvSpPr>
        <p:spPr>
          <a:xfrm rot="1987174">
            <a:off x="1558240" y="505493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7" name="TextBox 6"/>
          <p:cNvSpPr txBox="1"/>
          <p:nvPr/>
        </p:nvSpPr>
        <p:spPr>
          <a:xfrm>
            <a:off x="5248834" y="549752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8" name="TextBox 7"/>
          <p:cNvSpPr txBox="1"/>
          <p:nvPr/>
        </p:nvSpPr>
        <p:spPr>
          <a:xfrm rot="19708025">
            <a:off x="8943689" y="5111853"/>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1" name="TextBox 10"/>
          <p:cNvSpPr txBox="1"/>
          <p:nvPr/>
        </p:nvSpPr>
        <p:spPr>
          <a:xfrm>
            <a:off x="9259298" y="170777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2" name="TextBox 11"/>
          <p:cNvSpPr txBox="1"/>
          <p:nvPr/>
        </p:nvSpPr>
        <p:spPr>
          <a:xfrm>
            <a:off x="8036508" y="334078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sp>
        <p:nvSpPr>
          <p:cNvPr id="13" name="TextBox 12"/>
          <p:cNvSpPr txBox="1"/>
          <p:nvPr/>
        </p:nvSpPr>
        <p:spPr>
          <a:xfrm>
            <a:off x="2594648" y="3340787"/>
            <a:ext cx="1694329" cy="707886"/>
          </a:xfrm>
          <a:prstGeom prst="rect">
            <a:avLst/>
          </a:prstGeom>
          <a:noFill/>
        </p:spPr>
        <p:txBody>
          <a:bodyPr wrap="square" rtlCol="0">
            <a:spAutoFit/>
          </a:bodyPr>
          <a:lstStyle/>
          <a:p>
            <a:pPr algn="ct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ubblegum Sans" panose="02000506000000020004" pitchFamily="2" charset="0"/>
              </a:rPr>
              <a:t>1+1=2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918" y="239899"/>
            <a:ext cx="5587544" cy="4481160"/>
          </a:xfrm>
          <a:prstGeom prst="rect">
            <a:avLst/>
          </a:prstGeom>
        </p:spPr>
      </p:pic>
      <p:sp>
        <p:nvSpPr>
          <p:cNvPr id="5" name="Rectangle 4"/>
          <p:cNvSpPr/>
          <p:nvPr/>
        </p:nvSpPr>
        <p:spPr>
          <a:xfrm>
            <a:off x="1855865" y="6205409"/>
            <a:ext cx="8480270"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400" dirty="0">
                <a:solidFill>
                  <a:schemeClr val="bg2">
                    <a:lumMod val="25000"/>
                  </a:schemeClr>
                </a:solidFill>
                <a:latin typeface="Quicksand" panose="02070303000000060000" pitchFamily="18" charset="0"/>
              </a:rPr>
              <a:t>Your </a:t>
            </a:r>
            <a:r>
              <a:rPr lang="en-US" sz="2400" dirty="0">
                <a:ln w="0">
                  <a:solidFill>
                    <a:srgbClr val="70004D"/>
                  </a:solidFill>
                </a:ln>
                <a:solidFill>
                  <a:srgbClr val="70004D"/>
                </a:solidFill>
                <a:effectLst>
                  <a:outerShdw blurRad="38100" dist="25400" dir="5400000" algn="ctr" rotWithShape="0">
                    <a:srgbClr val="6E747A">
                      <a:alpha val="43000"/>
                    </a:srgbClr>
                  </a:outerShdw>
                </a:effectLst>
                <a:latin typeface="Quicksand" panose="02070303000000060000" pitchFamily="18" charset="0"/>
              </a:rPr>
              <a:t>brain</a:t>
            </a:r>
            <a:r>
              <a:rPr lang="en-US" sz="2400" dirty="0">
                <a:solidFill>
                  <a:schemeClr val="bg2">
                    <a:lumMod val="25000"/>
                  </a:schemeClr>
                </a:solidFill>
                <a:latin typeface="Quicksand" panose="02070303000000060000" pitchFamily="18" charset="0"/>
              </a:rPr>
              <a:t> does </a:t>
            </a:r>
            <a:r>
              <a:rPr lang="en-US" sz="2400" b="1" dirty="0">
                <a:solidFill>
                  <a:srgbClr val="C00000"/>
                </a:solidFill>
                <a:latin typeface="Quicksand" panose="02070303000000060000" pitchFamily="18" charset="0"/>
              </a:rPr>
              <a:t>NOT</a:t>
            </a:r>
            <a:r>
              <a:rPr lang="en-US" sz="2400" dirty="0">
                <a:solidFill>
                  <a:schemeClr val="bg2">
                    <a:lumMod val="25000"/>
                  </a:schemeClr>
                </a:solidFill>
                <a:latin typeface="Quicksand" panose="02070303000000060000" pitchFamily="18" charset="0"/>
              </a:rPr>
              <a:t> grow if you only do easy things.</a:t>
            </a:r>
          </a:p>
        </p:txBody>
      </p:sp>
    </p:spTree>
    <p:extLst>
      <p:ext uri="{BB962C8B-B14F-4D97-AF65-F5344CB8AC3E}">
        <p14:creationId xmlns:p14="http://schemas.microsoft.com/office/powerpoint/2010/main" val="160494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1256</TotalTime>
  <Words>1254</Words>
  <Application>Microsoft Office PowerPoint</Application>
  <PresentationFormat>Widescreen</PresentationFormat>
  <Paragraphs>168</Paragraphs>
  <Slides>36</Slides>
  <Notes>2</Notes>
  <HiddenSlides>0</HiddenSlides>
  <MMClips>34</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36</vt:i4>
      </vt:variant>
    </vt:vector>
  </HeadingPairs>
  <TitlesOfParts>
    <vt:vector size="43" baseType="lpstr">
      <vt:lpstr>Sofia Pro Light</vt:lpstr>
      <vt:lpstr>Bubblegum Sans</vt:lpstr>
      <vt:lpstr>Arial</vt:lpstr>
      <vt:lpstr>Calibri Light</vt:lpstr>
      <vt:lpstr>Quicksand</vt:lpstr>
      <vt:lpstr>Calibri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Coates</dc:creator>
  <cp:lastModifiedBy>Aino Elisa Haaparanta</cp:lastModifiedBy>
  <cp:revision>104</cp:revision>
  <dcterms:created xsi:type="dcterms:W3CDTF">2014-02-26T00:44:00Z</dcterms:created>
  <dcterms:modified xsi:type="dcterms:W3CDTF">2017-09-22T10:04:24Z</dcterms:modified>
</cp:coreProperties>
</file>