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9" r:id="rId2"/>
    <p:sldId id="258" r:id="rId3"/>
    <p:sldId id="259" r:id="rId4"/>
    <p:sldId id="261" r:id="rId5"/>
    <p:sldId id="260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7" r:id="rId39"/>
    <p:sldId id="296" r:id="rId40"/>
    <p:sldId id="298" r:id="rId4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5207-81F9-4511-901D-688618ED22AC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D196C-EBD6-49A8-B236-3D65D815673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96C-EBD6-49A8-B236-3D65D815673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dirty="0">
                <a:latin typeface="Arial"/>
                <a:cs typeface="Arial"/>
                <a:sym typeface="Helvetica" charset="0"/>
              </a:rPr>
              <a:t>In addition to directly changing students mindsets by teaching them about the brain, how can our everyday interactions shape students’ mindsets?</a:t>
            </a:r>
          </a:p>
          <a:p>
            <a:endParaRPr lang="en-US" dirty="0">
              <a:latin typeface="Arial"/>
              <a:cs typeface="Arial"/>
              <a:sym typeface="Helvetica" charset="0"/>
            </a:endParaRPr>
          </a:p>
          <a:p>
            <a:r>
              <a:rPr lang="en-US" dirty="0">
                <a:latin typeface="Arial"/>
                <a:cs typeface="Arial"/>
                <a:sym typeface="Helvetica" charset="0"/>
              </a:rPr>
              <a:t>Part of the answer is that our language signals to others what we believe and what we value. </a:t>
            </a:r>
          </a:p>
          <a:p>
            <a:r>
              <a:rPr lang="en-US" dirty="0">
                <a:latin typeface="Arial"/>
                <a:cs typeface="Arial"/>
                <a:sym typeface="Helvetica" charset="0"/>
              </a:rPr>
              <a:t>- What beliefs are being reinforced?</a:t>
            </a:r>
          </a:p>
          <a:p>
            <a:r>
              <a:rPr lang="en-US" dirty="0">
                <a:latin typeface="Arial"/>
                <a:cs typeface="Arial"/>
                <a:sym typeface="Helvetica" charset="0"/>
              </a:rPr>
              <a:t>- What goals are being promoted?</a:t>
            </a:r>
          </a:p>
          <a:p>
            <a:r>
              <a:rPr lang="en-US" dirty="0">
                <a:latin typeface="Arial"/>
                <a:cs typeface="Arial"/>
                <a:sym typeface="Helvetica" charset="0"/>
              </a:rPr>
              <a:t>- Are mistakes valued?</a:t>
            </a:r>
          </a:p>
          <a:p>
            <a:r>
              <a:rPr lang="en-US" dirty="0"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en-US" dirty="0">
                <a:latin typeface="Helvetica" charset="0"/>
                <a:cs typeface="Helvetica" charset="0"/>
                <a:sym typeface="Helvetica" charset="0"/>
              </a:rPr>
            </a:br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D196C-EBD6-49A8-B236-3D65D8156732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D531-007B-4402-B6BF-88D8818748C4}" type="datetimeFigureOut">
              <a:rPr lang="tr-TR" smtClean="0"/>
              <a:pPr/>
              <a:t>20.11.2019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D8C8-2C98-46E3-B8B2-59B2312A06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BA&#350;ARI-VE-MOT&#304;VASYON-&#220;nl&#252;-Ba&#351;ar&#305;s&#305;zl&#305;klar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Hippocampus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OGOLAR\logosbeneficaireserasmusright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39" y="0"/>
            <a:ext cx="3240361" cy="665235"/>
          </a:xfrm>
          <a:prstGeom prst="rect">
            <a:avLst/>
          </a:prstGeom>
          <a:noFill/>
        </p:spPr>
      </p:pic>
      <p:pic>
        <p:nvPicPr>
          <p:cNvPr id="1027" name="Picture 3" descr="C:\Users\Admin\Desktop\LOGOLAR\ab_baskanligi_yazis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798207" cy="987574"/>
          </a:xfrm>
          <a:prstGeom prst="rect">
            <a:avLst/>
          </a:prstGeom>
          <a:noFill/>
        </p:spPr>
      </p:pic>
      <p:pic>
        <p:nvPicPr>
          <p:cNvPr id="1028" name="Picture 4" descr="C:\Users\Admin\Desktop\LOGOLAR\ua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1842955" cy="96679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99592" y="937582"/>
            <a:ext cx="6912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 229 ERASMUS +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94105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7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ACTIVE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85978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ctive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hildren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echnological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nnovations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aried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nvironments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="1" u="sng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GROWTH MINDSET SUNUSU</a:t>
            </a:r>
            <a:endParaRPr kumimoji="0" lang="tr-TR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40" y="207289"/>
            <a:ext cx="8384968" cy="463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99" y="140166"/>
            <a:ext cx="8339065" cy="475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49492"/>
            <a:ext cx="8424935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BAŞARI-VE-MOTİVASYON-Ünlü-Başarısızlıkla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9502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897"/>
            <a:ext cx="8352928" cy="473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5486"/>
            <a:ext cx="835292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3003799"/>
            <a:ext cx="7859216" cy="1590824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BEYİN ESNEK BİR YAPIYA SAHİPTİR</a:t>
            </a:r>
            <a:endParaRPr lang="tr-TR" dirty="0" smtClean="0"/>
          </a:p>
          <a:p>
            <a:r>
              <a:rPr lang="tr-TR" b="1" dirty="0" smtClean="0"/>
              <a:t>Beynimiz, egzersiz yaptıkça daha iyi çalışan ve güçlenen bir kas gibidir.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 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80920" cy="276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Admin\Desktop\MINDSET PRESENTATION FOR TEACHERS\growth mindset okul panosu\4ingilizce türkç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06" y="0"/>
            <a:ext cx="876158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Hippocampu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67494"/>
            <a:ext cx="7231005" cy="448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MINDSET PRESENTATION FOR TEACHERS\growth mindset okul panosu\5TÜRKÇES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61256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492"/>
            <a:ext cx="83529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0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4" y="425054"/>
            <a:ext cx="7648575" cy="42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45444" y="65407"/>
            <a:ext cx="8001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 Light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defRPr>
            </a:lvl9pPr>
          </a:lstStyle>
          <a:p>
            <a:pPr marL="514350" indent="-514350">
              <a:spcBef>
                <a:spcPts val="2700"/>
              </a:spcBef>
            </a:pPr>
            <a:r>
              <a:rPr lang="tr-TR" sz="4000" dirty="0">
                <a:latin typeface="Avenir Book"/>
                <a:ea typeface="ＭＳ Ｐゴシック" charset="0"/>
                <a:cs typeface="Avenir Book"/>
              </a:rPr>
              <a:t>Günlük etkileşimler zihinleri nasıl şekillendirir</a:t>
            </a:r>
            <a:r>
              <a:rPr lang="en-US" sz="4000" dirty="0">
                <a:latin typeface="Avenir Book"/>
                <a:ea typeface="ＭＳ Ｐゴシック" charset="0"/>
                <a:cs typeface="Avenir Book"/>
              </a:rPr>
              <a:t>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428746"/>
            <a:ext cx="8229600" cy="339447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5822"/>
            <a:r>
              <a:rPr lang="tr-TR" dirty="0">
                <a:latin typeface="Avenir Book"/>
                <a:cs typeface="Avenir Book"/>
              </a:rPr>
              <a:t>Kullandığımız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dil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tr-TR" dirty="0">
                <a:latin typeface="Avenir Book"/>
                <a:cs typeface="Avenir Book"/>
              </a:rPr>
              <a:t>diğerlerine neye inandığımızı ve neye değer </a:t>
            </a:r>
            <a:r>
              <a:rPr lang="tr-TR" dirty="0" smtClean="0">
                <a:latin typeface="Avenir Book"/>
                <a:cs typeface="Avenir Book"/>
              </a:rPr>
              <a:t>verdiğimizi söyler.</a:t>
            </a:r>
            <a:endParaRPr lang="en-US" dirty="0">
              <a:latin typeface="Avenir Book"/>
              <a:cs typeface="Avenir Book"/>
            </a:endParaRPr>
          </a:p>
          <a:p>
            <a:pPr marL="512922" indent="0">
              <a:buFont typeface="Arial"/>
              <a:buNone/>
            </a:pPr>
            <a:endParaRPr lang="en-US" sz="1800" dirty="0">
              <a:latin typeface="Avenir Book"/>
              <a:cs typeface="Avenir Book"/>
            </a:endParaRPr>
          </a:p>
          <a:p>
            <a:pPr marL="855822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Geri bildirimler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tr-TR" dirty="0">
                <a:latin typeface="Avenir Book"/>
                <a:cs typeface="Avenir Book"/>
              </a:rPr>
              <a:t>bize, bizden ne beklendiğini ve ne gibi hedeflere sahip olmamız gerektiğini söyler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4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Kullandığımız Dil Öğrencilerin Zihinsel Yapılarına Nasıl Katkıda Bulunur?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Dokuz yaşında bir kız çocuğu ilk kez bir jimnastik yarışmasında yer alıyordu.</a:t>
            </a:r>
          </a:p>
          <a:p>
            <a:pPr>
              <a:buNone/>
            </a:pPr>
            <a:r>
              <a:rPr lang="tr-TR" dirty="0" smtClean="0"/>
              <a:t>Biraz gergindi ama jimnastikte iyi olduğu için başarılı olabileceği konusunda kendine güveni vardı.</a:t>
            </a:r>
          </a:p>
          <a:p>
            <a:pPr>
              <a:buNone/>
            </a:pPr>
            <a:r>
              <a:rPr lang="tr-TR" dirty="0" smtClean="0"/>
              <a:t>Yarışmayı kazanamadı ve sonunda yıkılmış hissediyordu.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 Kız Çocuğunun Ebeveynleri Olsaydınız Ona Ne Derdiniz?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Bence sen en iyisiydin.</a:t>
            </a:r>
          </a:p>
          <a:p>
            <a:pPr marL="514350" indent="-514350">
              <a:buAutoNum type="arabicPeriod"/>
            </a:pPr>
            <a:r>
              <a:rPr lang="tr-TR" dirty="0" smtClean="0"/>
              <a:t>Aslında kupa senin hakkındı ama bunu senden çaldılar.</a:t>
            </a:r>
          </a:p>
          <a:p>
            <a:pPr marL="514350" indent="-514350">
              <a:buAutoNum type="arabicPeriod"/>
            </a:pPr>
            <a:r>
              <a:rPr lang="tr-TR" dirty="0" smtClean="0"/>
              <a:t>Aslına bakarsan jimnastik o kadar da önemli değil.</a:t>
            </a:r>
          </a:p>
          <a:p>
            <a:pPr marL="514350" indent="-514350">
              <a:buAutoNum type="arabicPeriod"/>
            </a:pPr>
            <a:r>
              <a:rPr lang="tr-TR" dirty="0" smtClean="0"/>
              <a:t>Yeteneğin var ve eminim bir dahaki sefere sen kazanacaksın.</a:t>
            </a:r>
          </a:p>
          <a:p>
            <a:pPr marL="514350" indent="-514350">
              <a:buAutoNum type="arabicPeriod"/>
            </a:pPr>
            <a:r>
              <a:rPr lang="tr-TR" dirty="0" smtClean="0"/>
              <a:t>Kazanmayı hak etmedin. 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 smtClean="0"/>
              <a:t>Hangi Yorumlar Gelişimsel Zihinsel Yapıyı, Hangileri Sabit Zihinsel Yapıyı Destekler.</a:t>
            </a:r>
            <a:endParaRPr lang="tr-TR" sz="32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Bunun üzerinde gerçekten düşündün.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Kendini bu</a:t>
                      </a:r>
                      <a:r>
                        <a:rPr lang="tr-TR" sz="1400" baseline="0" dirty="0" smtClean="0"/>
                        <a:t> konuda ne kadar zorladın?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Bir dahaki sefere bu problemi çözmek için başka yollar dene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Sen bir matematik dahasısın.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Çok hızlıydın.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Tırnak işaretlerinin kullanımını</a:t>
                      </a:r>
                      <a:r>
                        <a:rPr lang="tr-TR" sz="1400" baseline="0" dirty="0" smtClean="0"/>
                        <a:t> tekrar kontrol  etmen gerekiyor.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Senin gibi zeki bir çocuk bunu kolaylıkla yapabilir.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Sonuca</a:t>
                      </a:r>
                      <a:r>
                        <a:rPr lang="tr-TR" sz="1400" baseline="0" dirty="0" smtClean="0"/>
                        <a:t> ulaşmak </a:t>
                      </a:r>
                      <a:r>
                        <a:rPr lang="tr-TR" sz="1400" dirty="0" smtClean="0"/>
                        <a:t> için masalarının köşelerini kullandın. Bu gerçekten iyi bir taktik.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Altı yaşında bir çocuktan gördüğüm</a:t>
                      </a:r>
                      <a:r>
                        <a:rPr lang="tr-TR" sz="1400" baseline="0" dirty="0" smtClean="0"/>
                        <a:t> en iyi performans.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Yirmi üzerinden on beş aldın.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Öyleyse</a:t>
                      </a:r>
                      <a:r>
                        <a:rPr lang="tr-TR" sz="1400" baseline="0" dirty="0" smtClean="0"/>
                        <a:t> şimdi şunun üzerinde düşünebilirsin.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Gerçekleştirdiğin tüm değişimlere</a:t>
                      </a:r>
                      <a:r>
                        <a:rPr lang="tr-TR" sz="1400" baseline="0" dirty="0" smtClean="0"/>
                        <a:t> bakarak gerçekten denediğini söyleyebilirim.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Bu senin</a:t>
                      </a:r>
                      <a:r>
                        <a:rPr lang="tr-TR" sz="1400" baseline="0" dirty="0" smtClean="0"/>
                        <a:t> en iyi işin değil.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İyi kız.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Çok iyi ilerliyorsun eminim çok emek harcamışsındır.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Sözlük kullanmayı deneseydin.</a:t>
                      </a:r>
                      <a:r>
                        <a:rPr lang="tr-TR" sz="1400" baseline="0" dirty="0" smtClean="0"/>
                        <a:t> Yardımcı olabilirdi.</a:t>
                      </a:r>
                      <a:endParaRPr lang="tr-TR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DÜŞÜNCE YAPISI NEDİR?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Düşünce yapısı, karşılaştığımız durumları nasıl algılayacağımıza ve bu durumlara nasıl karşılık vereceğimize karar veren zihinsel bir yaklaşımdır.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ÖVGÜ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Zekayı övmek çocukları kırılgan hale getirebilir.</a:t>
            </a:r>
          </a:p>
          <a:p>
            <a:pPr>
              <a:buNone/>
            </a:pPr>
            <a:r>
              <a:rPr lang="tr-TR" sz="2400" dirty="0" smtClean="0"/>
              <a:t>     * “</a:t>
            </a:r>
            <a:r>
              <a:rPr lang="tr-TR" sz="2400" dirty="0" err="1" smtClean="0"/>
              <a:t>Wow</a:t>
            </a:r>
            <a:r>
              <a:rPr lang="tr-TR" sz="2400" dirty="0" smtClean="0"/>
              <a:t>, gerçekten çok zekisin.”</a:t>
            </a:r>
          </a:p>
          <a:p>
            <a:pPr>
              <a:buNone/>
            </a:pPr>
            <a:r>
              <a:rPr lang="tr-TR" sz="2400" dirty="0" smtClean="0"/>
              <a:t>      *” Bu projede ne kadar başarılı olduğuna, ne kadar iyi     yaptığına baksana. Gerçekten çok zekisin.” </a:t>
            </a:r>
          </a:p>
          <a:p>
            <a:r>
              <a:rPr lang="tr-TR" sz="2400" dirty="0" smtClean="0"/>
              <a:t> Doğuştan yetenekli çocukların zekalarını övme eğilimimiz , onların uzun dönem zihinsel gelişimlerine zarar verebilir.</a:t>
            </a:r>
            <a:endParaRPr lang="tr-T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3175"/>
            <a:ext cx="6862763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Alternatif: Çabayı övmek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“ Çok çalışmış olmalısın”</a:t>
            </a:r>
          </a:p>
          <a:p>
            <a:r>
              <a:rPr lang="tr-TR" dirty="0" smtClean="0"/>
              <a:t>“ Çok zorlaştığında bile çalışmaya devam etmeni takdir ediyorum. Doğru bir şey yapıyorsun.”</a:t>
            </a:r>
          </a:p>
          <a:p>
            <a:r>
              <a:rPr lang="tr-TR" dirty="0" smtClean="0"/>
              <a:t>“ Çalışmadan A aldın? Hoş bir şey ama çok öğreniyor olamazsın. Bu yüzden zamanını boşa harcadığım için üzgünüm. Öğrenmeni sağlayacak bir şeyler yapalım.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"/>
            <a:ext cx="661107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Övülmeli?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Çaba</a:t>
            </a:r>
          </a:p>
          <a:p>
            <a:r>
              <a:rPr lang="tr-TR" sz="2400" dirty="0" smtClean="0"/>
              <a:t>Mücadele</a:t>
            </a:r>
          </a:p>
          <a:p>
            <a:r>
              <a:rPr lang="tr-TR" sz="2400" dirty="0" smtClean="0"/>
              <a:t>Başvurulan stratejiler</a:t>
            </a:r>
          </a:p>
          <a:p>
            <a:r>
              <a:rPr lang="tr-TR" sz="2400" dirty="0" smtClean="0"/>
              <a:t>Zor görevleri seçme</a:t>
            </a:r>
          </a:p>
          <a:p>
            <a:r>
              <a:rPr lang="tr-TR" sz="2400" dirty="0" smtClean="0"/>
              <a:t>Öğrenme</a:t>
            </a:r>
          </a:p>
          <a:p>
            <a:r>
              <a:rPr lang="tr-TR" sz="2400" dirty="0" smtClean="0"/>
              <a:t>İlerleme</a:t>
            </a:r>
          </a:p>
          <a:p>
            <a:r>
              <a:rPr lang="tr-TR" sz="2400" dirty="0" smtClean="0"/>
              <a:t>Başarısızlıkla karşılaşıldığında gösterilen pes </a:t>
            </a:r>
            <a:r>
              <a:rPr lang="tr-TR" sz="2400" smtClean="0"/>
              <a:t>etmeme davranışı </a:t>
            </a:r>
            <a:endParaRPr lang="tr-TR" sz="2400" dirty="0" smtClean="0"/>
          </a:p>
          <a:p>
            <a:endParaRPr lang="tr-TR" sz="2800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ÇABA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396044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Sabit düşünce </a:t>
            </a:r>
            <a:r>
              <a:rPr lang="tr-TR" sz="2400" dirty="0" smtClean="0"/>
              <a:t>yapısına sahip öğrenciler, çaba sarf etmeyi düşük zeka seviyesi göstergesi olarak görürler.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Çok çalışmak </a:t>
            </a:r>
            <a:r>
              <a:rPr lang="tr-TR" sz="2400" dirty="0" smtClean="0"/>
              <a:t>“anlamadım” ya da “ zeki değilim” anlamına gelir.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Çaba</a:t>
            </a:r>
            <a:r>
              <a:rPr lang="tr-TR" sz="2400" dirty="0" smtClean="0"/>
              <a:t> = yeteneksizlik 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Gelişmiş düşünce </a:t>
            </a:r>
            <a:r>
              <a:rPr lang="tr-TR" sz="2400" dirty="0" smtClean="0"/>
              <a:t>yapısına sahip öğrenciler, çaba sarf etmeyi başarının gerekli bir parçası olarak görürler.</a:t>
            </a:r>
          </a:p>
          <a:p>
            <a:r>
              <a:rPr lang="tr-TR" sz="2400" dirty="0" smtClean="0"/>
              <a:t>Başarısızlık yaşadıklarında </a:t>
            </a:r>
            <a:r>
              <a:rPr lang="tr-TR" sz="2400" dirty="0" smtClean="0">
                <a:solidFill>
                  <a:srgbClr val="002060"/>
                </a:solidFill>
              </a:rPr>
              <a:t>daha fazla çalışırlar.</a:t>
            </a:r>
          </a:p>
          <a:p>
            <a:r>
              <a:rPr lang="tr-TR" sz="2400" dirty="0" smtClean="0">
                <a:solidFill>
                  <a:srgbClr val="002060"/>
                </a:solidFill>
              </a:rPr>
              <a:t>Çaba </a:t>
            </a:r>
            <a:r>
              <a:rPr lang="tr-TR" sz="2400" dirty="0" smtClean="0"/>
              <a:t>= başarı</a:t>
            </a:r>
          </a:p>
          <a:p>
            <a:r>
              <a:rPr lang="tr-TR" sz="2400" dirty="0" smtClean="0"/>
              <a:t>Zorlukların üstesinden gelmek için </a:t>
            </a:r>
            <a:r>
              <a:rPr lang="tr-TR" sz="2400" dirty="0" smtClean="0">
                <a:solidFill>
                  <a:srgbClr val="002060"/>
                </a:solidFill>
              </a:rPr>
              <a:t>çaba </a:t>
            </a:r>
            <a:r>
              <a:rPr lang="tr-TR" sz="2400" dirty="0" err="1" smtClean="0">
                <a:solidFill>
                  <a:srgbClr val="002060"/>
                </a:solidFill>
              </a:rPr>
              <a:t>sarfederler</a:t>
            </a:r>
            <a:r>
              <a:rPr lang="tr-TR" sz="2400" dirty="0" smtClean="0">
                <a:solidFill>
                  <a:srgbClr val="002060"/>
                </a:solidFill>
              </a:rPr>
              <a:t>.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GELİŞMİŞ ZEKA STRETEJİLERİ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1764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Gelişmiş zeka tarzına sahip insanlar bir şeyler yapmak için yeni yollar denerler.</a:t>
            </a:r>
          </a:p>
          <a:p>
            <a:r>
              <a:rPr lang="tr-TR" sz="2400" dirty="0" smtClean="0"/>
              <a:t>Eğer bir yol-yöntem işe yaramazsa diğerlerini denerler.</a:t>
            </a:r>
          </a:p>
          <a:p>
            <a:r>
              <a:rPr lang="tr-TR" sz="2400" dirty="0" smtClean="0"/>
              <a:t>Problemleri çözmek için “at gözlüğünü çıkartmak gerekir” diye düşünürler ve problemleri bir şekilde çözebileceklerini bilirler.</a:t>
            </a:r>
          </a:p>
          <a:p>
            <a:r>
              <a:rPr lang="tr-TR" sz="2400" dirty="0" err="1" smtClean="0"/>
              <a:t>Carol</a:t>
            </a:r>
            <a:r>
              <a:rPr lang="tr-TR" sz="2400" dirty="0" smtClean="0"/>
              <a:t> DWECK, sabit zihinsel yapıya sahip öğrencilerin bir problem ile karşılaştıkları zaman yanlış stratejiyi kullanmaya devam ettiklerini keşfetti.</a:t>
            </a:r>
          </a:p>
          <a:p>
            <a:r>
              <a:rPr lang="tr-TR" sz="2400" dirty="0" smtClean="0"/>
              <a:t>Sonrasında problemden koptuklarını;</a:t>
            </a:r>
          </a:p>
          <a:p>
            <a:r>
              <a:rPr lang="tr-TR" sz="2400" dirty="0" smtClean="0"/>
              <a:t>Ve sonunda da pes ettiklerini.</a:t>
            </a:r>
          </a:p>
          <a:p>
            <a:endParaRPr lang="tr-TR" sz="2400" dirty="0" smtClean="0"/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SUNUMDAN KISA ÇIKARIMLAR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363272" cy="41044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GELİŞİMSEL ZİHİNSEL YAPI</a:t>
            </a:r>
            <a:r>
              <a:rPr lang="tr-TR" sz="2400" dirty="0" smtClean="0"/>
              <a:t> öğretilebilir.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tr-TR" sz="2400" dirty="0" smtClean="0"/>
              <a:t>*Öğrenciler, beyinin tıpkı bir kas gibi geliştirilebilir olduğunu bilmeli. Daha zeki olabilirler.</a:t>
            </a:r>
          </a:p>
          <a:p>
            <a:pPr marL="514350" indent="-514350">
              <a:lnSpc>
                <a:spcPct val="12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YETENEKLİLİK GELİŞTİRİLEBİLİR.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tr-TR" sz="2400" dirty="0" smtClean="0"/>
              <a:t>*Öğrenciler yeteneklerin geliştirilebildiği durumlara maruz kalmalılar.</a:t>
            </a:r>
          </a:p>
          <a:p>
            <a:pPr marL="514350" indent="-514350">
              <a:lnSpc>
                <a:spcPct val="12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DERSLER ÇABA ve MÜCADELE GEREKTİRMELİ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tr-TR" sz="2400" dirty="0" smtClean="0"/>
              <a:t>*Başarı gösterenler istekli bir şekilde çaba sarf ederler ve zayıflıklarını sistematik olarak irdelerler. Kendilerini “konfor alanı” denilen, insanların sabit bir performans seviyesi sergiledikleri , düşük endişe yaşadıkları bölgenin ötesine götürürler. </a:t>
            </a:r>
          </a:p>
          <a:p>
            <a:pPr marL="514350" indent="-514350"/>
            <a:endParaRPr lang="tr-TR" sz="24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tr-TR" sz="2400" dirty="0" smtClean="0"/>
              <a:t> 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43557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2700" b="1" dirty="0" smtClean="0"/>
              <a:t>GELİŞİMSEL ZİHİNSEL YAPI İFADELERİ</a:t>
            </a:r>
            <a:r>
              <a:rPr lang="tr-TR" sz="2700" dirty="0" smtClean="0"/>
              <a:t/>
            </a:r>
            <a:br>
              <a:rPr lang="tr-TR" sz="2700" dirty="0" smtClean="0"/>
            </a:br>
            <a:r>
              <a:rPr lang="tr-TR" sz="2700" b="1" dirty="0" smtClean="0">
                <a:solidFill>
                  <a:srgbClr val="FF0000"/>
                </a:solidFill>
              </a:rPr>
              <a:t>KENDİ KENDİME NE SÖYLEYEBİLİRİM?</a:t>
            </a:r>
            <a:r>
              <a:rPr lang="tr-TR" sz="2700" dirty="0" smtClean="0">
                <a:solidFill>
                  <a:srgbClr val="FF0000"/>
                </a:solidFill>
              </a:rPr>
              <a:t/>
            </a:r>
            <a:br>
              <a:rPr lang="tr-TR" sz="2700" dirty="0" smtClean="0">
                <a:solidFill>
                  <a:srgbClr val="FF0000"/>
                </a:solidFill>
              </a:rPr>
            </a:br>
            <a:endParaRPr lang="tr-TR" sz="27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43558"/>
            <a:ext cx="8291264" cy="4299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1800" dirty="0" smtClean="0"/>
              <a:t>1. </a:t>
            </a:r>
            <a:r>
              <a:rPr lang="tr-TR" sz="1800" dirty="0" smtClean="0">
                <a:solidFill>
                  <a:srgbClr val="FF0000"/>
                </a:solidFill>
              </a:rPr>
              <a:t>Bu konuda iyi değilim</a:t>
            </a:r>
            <a:r>
              <a:rPr lang="tr-TR" sz="1800" dirty="0" smtClean="0"/>
              <a:t>………………………………………… Bunu henüz yapamıyorum.</a:t>
            </a:r>
          </a:p>
          <a:p>
            <a:pPr>
              <a:buNone/>
            </a:pPr>
            <a:r>
              <a:rPr lang="tr-TR" sz="1800" dirty="0" smtClean="0"/>
              <a:t>2. </a:t>
            </a:r>
            <a:r>
              <a:rPr lang="tr-TR" sz="1800" dirty="0" smtClean="0">
                <a:solidFill>
                  <a:srgbClr val="FF0000"/>
                </a:solidFill>
              </a:rPr>
              <a:t>Pes ettim </a:t>
            </a:r>
            <a:r>
              <a:rPr lang="tr-TR" sz="1800" dirty="0" smtClean="0"/>
              <a:t>………….…………………… Öğrendiğim stratejilerin bazılarını kullanacağım.</a:t>
            </a:r>
          </a:p>
          <a:p>
            <a:pPr>
              <a:buNone/>
            </a:pPr>
            <a:r>
              <a:rPr lang="tr-TR" sz="1800" dirty="0" smtClean="0"/>
              <a:t>3. </a:t>
            </a:r>
            <a:r>
              <a:rPr lang="tr-TR" sz="1800" dirty="0" smtClean="0">
                <a:solidFill>
                  <a:srgbClr val="FF0000"/>
                </a:solidFill>
              </a:rPr>
              <a:t>Bence yeteri kadar iyi</a:t>
            </a:r>
            <a:r>
              <a:rPr lang="tr-TR" sz="1800" dirty="0" smtClean="0"/>
              <a:t>…………………………….Yapabileceğimin en iyisi bu mu?</a:t>
            </a:r>
          </a:p>
          <a:p>
            <a:pPr>
              <a:buNone/>
            </a:pPr>
            <a:r>
              <a:rPr lang="tr-TR" sz="1800" dirty="0" smtClean="0"/>
              <a:t>4.</a:t>
            </a:r>
            <a:r>
              <a:rPr lang="tr-TR" sz="1800" dirty="0" smtClean="0">
                <a:solidFill>
                  <a:srgbClr val="FF0000"/>
                </a:solidFill>
              </a:rPr>
              <a:t>Bir hata yaptım</a:t>
            </a:r>
            <a:r>
              <a:rPr lang="tr-TR" sz="1800" dirty="0" smtClean="0"/>
              <a:t>………….………………………………Bu benim öğrenmemde ilk girişimimdi.</a:t>
            </a:r>
          </a:p>
          <a:p>
            <a:pPr>
              <a:buNone/>
            </a:pPr>
            <a:r>
              <a:rPr lang="tr-TR" sz="1800" dirty="0" smtClean="0"/>
              <a:t>5.</a:t>
            </a:r>
            <a:r>
              <a:rPr lang="tr-TR" sz="1800" dirty="0" smtClean="0">
                <a:solidFill>
                  <a:srgbClr val="FF0000"/>
                </a:solidFill>
              </a:rPr>
              <a:t>Bu çok zor</a:t>
            </a:r>
            <a:r>
              <a:rPr lang="tr-TR" sz="1800" dirty="0" smtClean="0"/>
              <a:t>…………..……………… Eğer bir şey zor geliyorsa bu öğreniyorum demektir.</a:t>
            </a:r>
          </a:p>
          <a:p>
            <a:pPr>
              <a:buNone/>
            </a:pPr>
            <a:r>
              <a:rPr lang="tr-TR" sz="1800" dirty="0" smtClean="0"/>
              <a:t>6.</a:t>
            </a:r>
            <a:r>
              <a:rPr lang="tr-TR" sz="1800" dirty="0" smtClean="0">
                <a:solidFill>
                  <a:srgbClr val="FF0000"/>
                </a:solidFill>
              </a:rPr>
              <a:t>Matematikte gerçekten iyiyim</a:t>
            </a:r>
            <a:r>
              <a:rPr lang="tr-TR" sz="1800" dirty="0" smtClean="0"/>
              <a:t>…………………………Çalıştığım için bunu anlayabiliyorum.</a:t>
            </a:r>
          </a:p>
          <a:p>
            <a:pPr>
              <a:buNone/>
            </a:pPr>
            <a:r>
              <a:rPr lang="tr-TR" sz="1800" dirty="0" smtClean="0"/>
              <a:t>7.</a:t>
            </a:r>
            <a:r>
              <a:rPr lang="tr-TR" sz="1800" dirty="0" smtClean="0">
                <a:solidFill>
                  <a:srgbClr val="FF0000"/>
                </a:solidFill>
              </a:rPr>
              <a:t>Asla onlar kadar zeki olamam</a:t>
            </a:r>
            <a:r>
              <a:rPr lang="tr-TR" sz="1800" dirty="0" smtClean="0"/>
              <a:t>……………………….…………..Nasıl başardıklarını keşfedeceğim.</a:t>
            </a:r>
          </a:p>
          <a:p>
            <a:pPr>
              <a:buNone/>
            </a:pPr>
            <a:r>
              <a:rPr lang="tr-TR" sz="1800" dirty="0" smtClean="0"/>
              <a:t>8.</a:t>
            </a:r>
            <a:r>
              <a:rPr lang="tr-TR" sz="1800" dirty="0" smtClean="0">
                <a:solidFill>
                  <a:srgbClr val="FF0000"/>
                </a:solidFill>
              </a:rPr>
              <a:t>Bunu yapamam</a:t>
            </a:r>
            <a:r>
              <a:rPr lang="tr-TR" sz="1800" dirty="0" smtClean="0"/>
              <a:t>……………Bu konuyu iyice öğrenmem hem zaman hem de  çaba gerektiriyor.</a:t>
            </a:r>
          </a:p>
          <a:p>
            <a:pPr>
              <a:buNone/>
            </a:pPr>
            <a:r>
              <a:rPr lang="tr-TR" sz="1800" dirty="0" smtClean="0"/>
              <a:t>9.</a:t>
            </a:r>
            <a:r>
              <a:rPr lang="tr-TR" sz="1800" dirty="0" smtClean="0">
                <a:solidFill>
                  <a:srgbClr val="FF0000"/>
                </a:solidFill>
              </a:rPr>
              <a:t>Daha iyisini yapamam</a:t>
            </a:r>
            <a:r>
              <a:rPr lang="tr-TR" sz="1800" dirty="0" smtClean="0"/>
              <a:t>……………………….Her zaman ilerleme kaydedilebilir.</a:t>
            </a:r>
          </a:p>
          <a:p>
            <a:pPr>
              <a:buNone/>
            </a:pPr>
            <a:r>
              <a:rPr lang="tr-TR" sz="1800" dirty="0" smtClean="0"/>
              <a:t>10.</a:t>
            </a:r>
            <a:r>
              <a:rPr lang="tr-TR" sz="1800" dirty="0" smtClean="0">
                <a:solidFill>
                  <a:srgbClr val="FF0000"/>
                </a:solidFill>
              </a:rPr>
              <a:t>Onlar bunu yapamaz</a:t>
            </a:r>
            <a:r>
              <a:rPr lang="tr-TR" sz="1800" dirty="0" smtClean="0"/>
              <a:t>…………………….Bunu anlamaları için onlara nasıl yardımcı olabilirim.</a:t>
            </a:r>
          </a:p>
          <a:p>
            <a:pPr>
              <a:buNone/>
            </a:pPr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 nedimtaktak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5978"/>
            <a:ext cx="8219256" cy="123164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Gelişimsel Düşünce Yapısı</a:t>
            </a:r>
            <a:br>
              <a:rPr lang="tr-TR" dirty="0" smtClean="0"/>
            </a:br>
            <a:r>
              <a:rPr lang="tr-TR" dirty="0" smtClean="0"/>
              <a:t>vs</a:t>
            </a:r>
            <a:br>
              <a:rPr lang="tr-TR" dirty="0" smtClean="0"/>
            </a:br>
            <a:r>
              <a:rPr lang="tr-TR" dirty="0" smtClean="0"/>
              <a:t>Sabit Düşünce Yapısı</a:t>
            </a:r>
            <a:endParaRPr lang="tr-TR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24925"/>
            <a:ext cx="6984776" cy="3251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tr-TR" sz="4400" dirty="0" smtClean="0"/>
          </a:p>
          <a:p>
            <a:pPr algn="ctr">
              <a:buNone/>
            </a:pPr>
            <a:endParaRPr lang="tr-TR" sz="4400" dirty="0" smtClean="0"/>
          </a:p>
          <a:p>
            <a:pPr algn="ctr">
              <a:buNone/>
            </a:pPr>
            <a:r>
              <a:rPr lang="tr-TR" sz="5200" dirty="0" smtClean="0">
                <a:solidFill>
                  <a:srgbClr val="FF3399"/>
                </a:solidFill>
              </a:rPr>
              <a:t>Dinlediğiniz için teşekkürler.</a:t>
            </a:r>
          </a:p>
          <a:p>
            <a:pPr algn="ctr">
              <a:buNone/>
            </a:pPr>
            <a:endParaRPr lang="tr-TR" sz="4400" dirty="0" smtClean="0"/>
          </a:p>
          <a:p>
            <a:pPr algn="ctr">
              <a:buNone/>
            </a:pPr>
            <a:r>
              <a:rPr lang="tr-TR" sz="4400" dirty="0" smtClean="0"/>
              <a:t>                               </a:t>
            </a:r>
          </a:p>
          <a:p>
            <a:pPr algn="ctr"/>
            <a:endParaRPr lang="tr-TR" sz="4400" dirty="0" smtClean="0"/>
          </a:p>
          <a:p>
            <a:pPr algn="ctr"/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504"/>
            <a:ext cx="8352928" cy="484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1190"/>
            <a:ext cx="8352928" cy="46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eadshot_dwe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5" y="0"/>
            <a:ext cx="1440173" cy="1350150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611560" y="3705877"/>
            <a:ext cx="624644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</a:pPr>
            <a:endParaRPr lang="tr-TR" dirty="0" smtClean="0">
              <a:solidFill>
                <a:srgbClr val="CC0000"/>
              </a:solidFill>
              <a:latin typeface="Avenir Book"/>
              <a:ea typeface="ＭＳ Ｐゴシック" charset="0"/>
              <a:cs typeface="Avenir Book"/>
              <a:sym typeface="Gill Sans Light" charset="0"/>
            </a:endParaRPr>
          </a:p>
          <a:p>
            <a:pPr>
              <a:spcBef>
                <a:spcPts val="72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  <a:sym typeface="Gill Sans Light" charset="0"/>
              </a:rPr>
              <a:t>Sabit zihniyet</a:t>
            </a:r>
            <a:endParaRPr lang="en-US" dirty="0" smtClean="0">
              <a:solidFill>
                <a:schemeClr val="bg1"/>
              </a:solidFill>
              <a:latin typeface="Avenir Book"/>
              <a:ea typeface="ＭＳ Ｐゴシック" charset="0"/>
              <a:cs typeface="Avenir Book"/>
              <a:sym typeface="Gill Sans Light" charset="0"/>
            </a:endParaRPr>
          </a:p>
          <a:p>
            <a:pPr>
              <a:spcBef>
                <a:spcPts val="80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Zeka sabit bir özelliktir</a:t>
            </a:r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. </a:t>
            </a: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Değiştiremezsin.</a:t>
            </a:r>
            <a:endParaRPr lang="en-US" dirty="0">
              <a:solidFill>
                <a:schemeClr val="bg1"/>
              </a:solidFill>
              <a:latin typeface="Avenir Book"/>
              <a:cs typeface="Avenir Book"/>
              <a:sym typeface="Gill Sans Light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220072" y="3921901"/>
            <a:ext cx="39239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Gelişmiş zihniyet</a:t>
            </a:r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  <a:sym typeface="Gill Sans Light" charset="0"/>
              </a:rPr>
              <a:t> </a:t>
            </a:r>
          </a:p>
          <a:p>
            <a:pPr defTabSz="411480">
              <a:spcBef>
                <a:spcPct val="20000"/>
              </a:spcBef>
            </a:pPr>
            <a:r>
              <a:rPr lang="tr-TR" dirty="0" smtClean="0">
                <a:solidFill>
                  <a:schemeClr val="bg1"/>
                </a:solidFill>
                <a:latin typeface="Avenir Book"/>
                <a:cs typeface="Avenir Book"/>
              </a:rPr>
              <a:t>Çabalayarak zekanı geliştirebilirsin.</a:t>
            </a:r>
            <a:r>
              <a:rPr lang="en-US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1510"/>
            <a:ext cx="7920880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GEÇMİŞTEKİ TEORİ: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Belirli bir zekâ kapasitesi ile doğarız.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Bu teoriye göre, ne kadar öğrendiğimiz ya da ne kadar çok çalıştığımız önemli değildir. Zekâmız her zaman aynı kalacaktır.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15566"/>
            <a:ext cx="8676456" cy="4227934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60" y="85339"/>
            <a:ext cx="8383212" cy="49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818</Words>
  <Application>Microsoft Office PowerPoint</Application>
  <PresentationFormat>Ekran Gösterisi (16:9)</PresentationFormat>
  <Paragraphs>118</Paragraphs>
  <Slides>40</Slides>
  <Notes>3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Slayt 1</vt:lpstr>
      <vt:lpstr>Slayt 2</vt:lpstr>
      <vt:lpstr> DÜŞÜNCE YAPISI NEDİR? </vt:lpstr>
      <vt:lpstr>Gelişimsel Düşünce Yapısı vs Sabit Düşünce Yapısı</vt:lpstr>
      <vt:lpstr>Slayt 5</vt:lpstr>
      <vt:lpstr>Slayt 6</vt:lpstr>
      <vt:lpstr>1</vt:lpstr>
      <vt:lpstr>              GEÇMİŞTEKİ TEORİ:   Belirli bir zekâ kapasitesi ile doğarız. Bu teoriye göre, ne kadar öğrendiğimiz ya da ne kadar çok çalıştığımız önemli değildir. Zekâmız her zaman aynı kalacaktır.            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Kullandığımız Dil Öğrencilerin Zihinsel Yapılarına Nasıl Katkıda Bulunur?</vt:lpstr>
      <vt:lpstr>Bu Kız Çocuğunun Ebeveynleri Olsaydınız Ona Ne Derdiniz?</vt:lpstr>
      <vt:lpstr>Hangi Yorumlar Gelişimsel Zihinsel Yapıyı, Hangileri Sabit Zihinsel Yapıyı Destekler.</vt:lpstr>
      <vt:lpstr>ÖVGÜ</vt:lpstr>
      <vt:lpstr>Slayt 31</vt:lpstr>
      <vt:lpstr>Alternatif: Çabayı övmek</vt:lpstr>
      <vt:lpstr>Slayt 33</vt:lpstr>
      <vt:lpstr>Neler Övülmeli?</vt:lpstr>
      <vt:lpstr>ÇABA</vt:lpstr>
      <vt:lpstr>GELİŞMİŞ ZEKA STRETEJİLERİ</vt:lpstr>
      <vt:lpstr>SUNUMDAN KISA ÇIKARIMLAR</vt:lpstr>
      <vt:lpstr> GELİŞİMSEL ZİHİNSEL YAPI İFADELERİ KENDİ KENDİME NE SÖYLEYEBİLİRİM? 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</dc:creator>
  <cp:lastModifiedBy>Admin</cp:lastModifiedBy>
  <cp:revision>65</cp:revision>
  <dcterms:created xsi:type="dcterms:W3CDTF">2019-11-13T13:05:06Z</dcterms:created>
  <dcterms:modified xsi:type="dcterms:W3CDTF">2019-11-20T16:58:52Z</dcterms:modified>
</cp:coreProperties>
</file>