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1" r:id="rId3"/>
    <p:sldId id="272" r:id="rId4"/>
    <p:sldId id="274" r:id="rId5"/>
    <p:sldId id="258" r:id="rId6"/>
    <p:sldId id="265" r:id="rId7"/>
    <p:sldId id="270" r:id="rId8"/>
    <p:sldId id="275" r:id="rId9"/>
    <p:sldId id="276" r:id="rId10"/>
    <p:sldId id="277" r:id="rId11"/>
    <p:sldId id="278" r:id="rId12"/>
  </p:sldIdLst>
  <p:sldSz cx="12192000" cy="6858000"/>
  <p:notesSz cx="6858000" cy="9144000"/>
  <p:embeddedFontLst>
    <p:embeddedFont>
      <p:font typeface="Arial Rounded MT Bold" panose="020F0704030504030204" pitchFamily="34" charset="0"/>
      <p:regular r:id="rId14"/>
    </p:embeddedFont>
    <p:embeddedFont>
      <p:font typeface="Arial Black" panose="020B0A04020102020204" pitchFamily="34" charset="0"/>
      <p:regular r:id="rId15"/>
      <p:bold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28" roundtripDataSignature="AMtx7mi2xQpFREIqbeFtROH7de1VMEFzD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8775EB6-5AF1-4BCD-B81E-1315B3FFA935}">
  <a:tblStyle styleId="{58775EB6-5AF1-4BCD-B81E-1315B3FFA93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6" d="100"/>
          <a:sy n="86" d="100"/>
        </p:scale>
        <p:origin x="408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8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497514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45618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9261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37605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804556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81151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580326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2709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1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1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"/>
          <p:cNvSpPr txBox="1">
            <a:spLocks noGrp="1"/>
          </p:cNvSpPr>
          <p:nvPr>
            <p:ph type="ctrTitle"/>
          </p:nvPr>
        </p:nvSpPr>
        <p:spPr>
          <a:xfrm>
            <a:off x="1589214" y="2171472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Društvena odgovornost vježbeničke tvrtke Healthy </a:t>
            </a:r>
            <a:r>
              <a:rPr lang="hr-HR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Crush d.o.o. </a:t>
            </a:r>
            <a:r>
              <a:rPr lang="hr-HR" b="1" smtClean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Daruvar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165" name="Google Shape;165;p1"/>
          <p:cNvGrpSpPr/>
          <p:nvPr/>
        </p:nvGrpSpPr>
        <p:grpSpPr>
          <a:xfrm>
            <a:off x="129351" y="66599"/>
            <a:ext cx="2811414" cy="3443364"/>
            <a:chOff x="129351" y="66599"/>
            <a:chExt cx="2811414" cy="3443364"/>
          </a:xfrm>
        </p:grpSpPr>
        <p:sp>
          <p:nvSpPr>
            <p:cNvPr id="166" name="Google Shape;166;p1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" name="Google Shape;167;p1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" name="Google Shape;168;p1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" name="Google Shape;169;p1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" name="Google Shape;170;p1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1" name="Google Shape;171;p1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2" name="Google Shape;172;p1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3" name="Google Shape;173;p1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4" name="Google Shape;174;p1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176" name="Google Shape;176;p1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7" name="Google Shape;177;p1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8" name="Google Shape;178;p1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9" name="Google Shape;179;p1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0" name="Google Shape;180;p1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1" name="Google Shape;181;p1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3" name="Google Shape;183;p1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4" name="Google Shape;184;p1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5" name="Google Shape;185;p1"/>
          <p:cNvSpPr/>
          <p:nvPr/>
        </p:nvSpPr>
        <p:spPr>
          <a:xfrm rot="606990">
            <a:off x="7059251" y="-657036"/>
            <a:ext cx="6939667" cy="2236416"/>
          </a:xfrm>
          <a:custGeom>
            <a:avLst/>
            <a:gdLst/>
            <a:ahLst/>
            <a:cxnLst/>
            <a:rect l="l" t="t" r="r" b="b"/>
            <a:pathLst>
              <a:path w="6939667" h="1860308" extrusionOk="0">
                <a:moveTo>
                  <a:pt x="705" y="166379"/>
                </a:moveTo>
                <a:cubicBezTo>
                  <a:pt x="47272" y="452129"/>
                  <a:pt x="2479322" y="1626879"/>
                  <a:pt x="3582105" y="1817379"/>
                </a:cubicBezTo>
                <a:cubicBezTo>
                  <a:pt x="4684888" y="2007879"/>
                  <a:pt x="6134805" y="1514696"/>
                  <a:pt x="6617405" y="1309379"/>
                </a:cubicBezTo>
                <a:cubicBezTo>
                  <a:pt x="7100005" y="1104062"/>
                  <a:pt x="7030155" y="786562"/>
                  <a:pt x="6477705" y="585479"/>
                </a:cubicBezTo>
                <a:cubicBezTo>
                  <a:pt x="5925255" y="384396"/>
                  <a:pt x="4382205" y="170612"/>
                  <a:pt x="3302705" y="102879"/>
                </a:cubicBezTo>
                <a:cubicBezTo>
                  <a:pt x="2223205" y="35146"/>
                  <a:pt x="-45862" y="-119371"/>
                  <a:pt x="705" y="166379"/>
                </a:cubicBezTo>
                <a:close/>
              </a:path>
            </a:pathLst>
          </a:custGeom>
          <a:solidFill>
            <a:srgbClr val="FF0000">
              <a:alpha val="51764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29" y="169730"/>
            <a:ext cx="1905266" cy="190526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31850" y="1219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Donacije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985085" y="2999358"/>
            <a:ext cx="7356758" cy="374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Donirali smo 150 kilograma hrane osobama pogođenim potresom 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Pripremili smo iznenađenje povodom Međunarodnog dana djeteta udruzi osoba s intelektualnim teškoćama „Korak dalje” iz Daruvara donacijom u iznosu od 25.000,00 kn</a:t>
            </a:r>
            <a:endParaRPr lang="hr-HR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193" y="1444333"/>
            <a:ext cx="3005607" cy="1967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0177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31850" y="1219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Marketing za opće dobro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985085" y="2999358"/>
            <a:ext cx="7356758" cy="374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Naša tvrtka želi utjecati na dobrobit cijele zajednice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Promovirajući način zdrave prehrane utječemo na svijest ljudi 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Kvalitetni zdravi proizvodi pozitivno utječu na ljudsko zdravlje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„Najbolje iz prirode, najbolje za prirodu”</a:t>
            </a:r>
          </a:p>
        </p:txBody>
      </p: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43401" y="1459633"/>
            <a:ext cx="2599823" cy="1949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886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38200" y="284376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1</a:t>
            </a:r>
            <a:r>
              <a:rPr lang="hr-HR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. </a:t>
            </a: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Društveno odgovorno poslovanje i radna okolina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9819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946150" y="1154944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Način motivacije i nagrađivanja zaposlenika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1004238" y="2754922"/>
            <a:ext cx="8298874" cy="36852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Način motivacije: </a:t>
            </a:r>
          </a:p>
          <a:p>
            <a:pPr lvl="8">
              <a:lnSpc>
                <a:spcPct val="90000"/>
              </a:lnSpc>
              <a:buClr>
                <a:schemeClr val="dk1"/>
              </a:buClr>
              <a:buSzPts val="2900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plaćena putovanja i izleti (spa centri, 	Plitvička jezera, Opatija, Pula, Zadar...)</a:t>
            </a:r>
          </a:p>
          <a:p>
            <a:pPr lvl="8">
              <a:lnSpc>
                <a:spcPct val="90000"/>
              </a:lnSpc>
              <a:buClr>
                <a:schemeClr val="dk1"/>
              </a:buClr>
              <a:buSzPts val="2900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javno priznanje </a:t>
            </a:r>
          </a:p>
          <a:p>
            <a:pPr lvl="8">
              <a:lnSpc>
                <a:spcPct val="90000"/>
              </a:lnSpc>
              <a:buClr>
                <a:schemeClr val="dk1"/>
              </a:buClr>
              <a:buSzPts val="2900"/>
            </a:pPr>
            <a:endParaRPr lang="hr-HR" sz="2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Način nagrađivanja:</a:t>
            </a:r>
          </a:p>
          <a:p>
            <a:pPr lvl="8">
              <a:lnSpc>
                <a:spcPct val="90000"/>
              </a:lnSpc>
              <a:buClr>
                <a:schemeClr val="dk1"/>
              </a:buClr>
              <a:buSzPts val="2900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plaćeni slobodni dani</a:t>
            </a:r>
          </a:p>
          <a:p>
            <a:pPr lvl="8">
              <a:lnSpc>
                <a:spcPct val="90000"/>
              </a:lnSpc>
              <a:buClr>
                <a:schemeClr val="dk1"/>
              </a:buClr>
              <a:buSzPts val="2900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	bonusi na plaće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1075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374650" y="430214"/>
            <a:ext cx="11087100" cy="126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Godišnji plan stručne edukacije zaposlenika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-99105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CBF48C-9602-49FE-A9CB-57FF2B89BC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1697271"/>
              </p:ext>
            </p:extLst>
          </p:nvPr>
        </p:nvGraphicFramePr>
        <p:xfrm>
          <a:off x="211872" y="1404331"/>
          <a:ext cx="11861927" cy="5268418"/>
        </p:xfrm>
        <a:graphic>
          <a:graphicData uri="http://schemas.openxmlformats.org/drawingml/2006/table">
            <a:tbl>
              <a:tblPr firstRow="1" bandRow="1">
                <a:tableStyleId>{58775EB6-5AF1-4BCD-B81E-1315B3FFA935}</a:tableStyleId>
              </a:tblPr>
              <a:tblGrid>
                <a:gridCol w="1514764">
                  <a:extLst>
                    <a:ext uri="{9D8B030D-6E8A-4147-A177-3AD203B41FA5}">
                      <a16:colId xmlns:a16="http://schemas.microsoft.com/office/drawing/2014/main" val="3433282918"/>
                    </a:ext>
                  </a:extLst>
                </a:gridCol>
                <a:gridCol w="1775969">
                  <a:extLst>
                    <a:ext uri="{9D8B030D-6E8A-4147-A177-3AD203B41FA5}">
                      <a16:colId xmlns:a16="http://schemas.microsoft.com/office/drawing/2014/main" val="2285262471"/>
                    </a:ext>
                  </a:extLst>
                </a:gridCol>
                <a:gridCol w="1665515">
                  <a:extLst>
                    <a:ext uri="{9D8B030D-6E8A-4147-A177-3AD203B41FA5}">
                      <a16:colId xmlns:a16="http://schemas.microsoft.com/office/drawing/2014/main" val="2028749043"/>
                    </a:ext>
                  </a:extLst>
                </a:gridCol>
                <a:gridCol w="1645366">
                  <a:extLst>
                    <a:ext uri="{9D8B030D-6E8A-4147-A177-3AD203B41FA5}">
                      <a16:colId xmlns:a16="http://schemas.microsoft.com/office/drawing/2014/main" val="3929462425"/>
                    </a:ext>
                  </a:extLst>
                </a:gridCol>
                <a:gridCol w="1645366">
                  <a:extLst>
                    <a:ext uri="{9D8B030D-6E8A-4147-A177-3AD203B41FA5}">
                      <a16:colId xmlns:a16="http://schemas.microsoft.com/office/drawing/2014/main" val="1998113786"/>
                    </a:ext>
                  </a:extLst>
                </a:gridCol>
                <a:gridCol w="1645366">
                  <a:extLst>
                    <a:ext uri="{9D8B030D-6E8A-4147-A177-3AD203B41FA5}">
                      <a16:colId xmlns:a16="http://schemas.microsoft.com/office/drawing/2014/main" val="1641708216"/>
                    </a:ext>
                  </a:extLst>
                </a:gridCol>
                <a:gridCol w="1969581">
                  <a:extLst>
                    <a:ext uri="{9D8B030D-6E8A-4147-A177-3AD203B41FA5}">
                      <a16:colId xmlns:a16="http://schemas.microsoft.com/office/drawing/2014/main" val="3805383348"/>
                    </a:ext>
                  </a:extLst>
                </a:gridCol>
              </a:tblGrid>
              <a:tr h="838155">
                <a:tc>
                  <a:txBody>
                    <a:bodyPr/>
                    <a:lstStyle/>
                    <a:p>
                      <a:r>
                        <a:rPr lang="hr-HR" dirty="0"/>
                        <a:t>Odjeli/ Mjeseci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Rujan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Studeni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Prosinac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Siječanj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Ožujak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r-HR" dirty="0" smtClean="0"/>
                        <a:t>Travanj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13371356"/>
                  </a:ext>
                </a:extLst>
              </a:tr>
              <a:tr h="1366913">
                <a:tc>
                  <a:txBody>
                    <a:bodyPr/>
                    <a:lstStyle/>
                    <a:p>
                      <a:r>
                        <a:rPr lang="hr-HR" dirty="0"/>
                        <a:t>Tajništvo i administracija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Seminari iz primjene MS Worda, Excela i PowerPointa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Komunikacija kroz „chat”, kreiranje i vođenje online sastanka i korištenje timova i kanala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704680"/>
                  </a:ext>
                </a:extLst>
              </a:tr>
              <a:tr h="955543">
                <a:tc>
                  <a:txBody>
                    <a:bodyPr/>
                    <a:lstStyle/>
                    <a:p>
                      <a:r>
                        <a:rPr lang="hr-HR" dirty="0"/>
                        <a:t>Računovodstvo i financije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hr-HR" dirty="0"/>
                        <a:t>Napredna analiza financijskih izvještaja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Tečaj financija, računovodstva i poreza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14491936"/>
                  </a:ext>
                </a:extLst>
              </a:tr>
              <a:tr h="1154282">
                <a:tc>
                  <a:txBody>
                    <a:bodyPr/>
                    <a:lstStyle/>
                    <a:p>
                      <a:r>
                        <a:rPr lang="hr-HR" dirty="0"/>
                        <a:t>Nabava i skladište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Tečaj nabave i logistike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Dokumentacija o nabavi i upravljanje ugovorom o javnoj nabavi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9289767"/>
                  </a:ext>
                </a:extLst>
              </a:tr>
              <a:tr h="941651">
                <a:tc>
                  <a:txBody>
                    <a:bodyPr/>
                    <a:lstStyle/>
                    <a:p>
                      <a:r>
                        <a:rPr lang="hr-HR" dirty="0"/>
                        <a:t>Prodaja i marketing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Kako uspješno voditi trgovinu i kako povećati promet u trgovini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Odnosi s klijentima i upravljanje reklamacijama s teškim klijentima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79182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22524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814724" y="1388412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 Black"/>
              <a:buNone/>
            </a:pPr>
            <a:r>
              <a:rPr lang="hr-HR" sz="4400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2</a:t>
            </a:r>
            <a:r>
              <a:rPr lang="en-US" sz="4400" b="1" dirty="0" smtClean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. </a:t>
            </a:r>
            <a:r>
              <a:rPr lang="hr-HR" sz="4400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Društveno odgovorno poslovanje i zaštita okoliša</a:t>
            </a:r>
            <a:endParaRPr sz="4400"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04" name="Google Shape;204;p3"/>
          <p:cNvGrpSpPr/>
          <p:nvPr/>
        </p:nvGrpSpPr>
        <p:grpSpPr>
          <a:xfrm>
            <a:off x="0" y="624840"/>
            <a:ext cx="12192000" cy="914400"/>
            <a:chOff x="0" y="304800"/>
            <a:chExt cx="12192000" cy="914400"/>
          </a:xfrm>
        </p:grpSpPr>
        <p:sp>
          <p:nvSpPr>
            <p:cNvPr id="205" name="Google Shape;205;p3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3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8" name="Google Shape;208;p3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209" name="Google Shape;209;p3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31850" y="1219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Korištenje </a:t>
            </a:r>
            <a:r>
              <a:rPr lang="hr-HR" b="1" dirty="0" err="1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ekooznaka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985085" y="2999358"/>
            <a:ext cx="7356758" cy="374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Arial"/>
              <a:buChar char="•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Naši proizvodi sadrže oznake: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„hrvatski </a:t>
            </a:r>
            <a:r>
              <a:rPr lang="hr-HR" sz="2800" dirty="0" err="1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ekoproizvod</a:t>
            </a: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”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„univerzalna oznaka recikliranja”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Wingdings" panose="05000000000000000000" pitchFamily="2" charset="2"/>
              <a:buChar char="Ø"/>
            </a:pPr>
            <a:r>
              <a:rPr lang="hr-HR" sz="2800" dirty="0">
                <a:solidFill>
                  <a:schemeClr val="dk1"/>
                </a:solidFill>
                <a:latin typeface="+mn-lt"/>
                <a:ea typeface="Calibri"/>
                <a:cs typeface="Calibri"/>
                <a:sym typeface="Calibri"/>
              </a:rPr>
              <a:t>„čuvajmo prirodu”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Wingdings" panose="05000000000000000000" pitchFamily="2" charset="2"/>
              <a:buChar char="Ø"/>
            </a:pPr>
            <a:endParaRPr lang="hr-HR" sz="2800" dirty="0">
              <a:solidFill>
                <a:schemeClr val="dk1"/>
              </a:solidFill>
              <a:latin typeface="+mn-lt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5EBB0A9-3B87-4713-9528-74793ECB3D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6868" y="2248638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likovni rezultat za hrvatski ekoproizvod">
            <a:extLst>
              <a:ext uri="{FF2B5EF4-FFF2-40B4-BE49-F238E27FC236}">
                <a16:creationId xmlns:a16="http://schemas.microsoft.com/office/drawing/2014/main" id="{B101A00F-AD77-4E6F-A55C-B9E100A42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239" y="2248638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866D5528-D782-4F72-8225-23C9A6C64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808" y="4187761"/>
            <a:ext cx="1704975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31850" y="1219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 Black"/>
              <a:buNone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Način zaštite okoliša u pohrani poslovne dokumentacije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985085" y="2999358"/>
            <a:ext cx="7356758" cy="374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Poslovna dokumentacija se čuva na mjestu koje nema štetan utjecaj na okolinu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endParaRPr lang="hr-HR" sz="2800" dirty="0">
              <a:solidFill>
                <a:schemeClr val="dk1"/>
              </a:solidFill>
              <a:latin typeface="+mj-lt"/>
              <a:ea typeface="Calibri"/>
              <a:cs typeface="Calibri"/>
              <a:sym typeface="Calibri"/>
            </a:endParaRP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>
                <a:solidFill>
                  <a:schemeClr val="dk1"/>
                </a:solidFill>
                <a:latin typeface="+mj-lt"/>
                <a:ea typeface="Calibri"/>
                <a:cs typeface="Calibri"/>
                <a:sym typeface="Calibri"/>
              </a:rPr>
              <a:t>Poslovnu dokumentaciju nastojimo voditi u elektronskom obliku kako bismo očuvali okoliš</a:t>
            </a:r>
          </a:p>
        </p:txBody>
      </p: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7988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lvl="0"/>
            <a:r>
              <a:rPr lang="hr-HR" sz="4400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3</a:t>
            </a:r>
            <a:r>
              <a:rPr lang="en-US" sz="4400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. </a:t>
            </a:r>
            <a:r>
              <a:rPr lang="hr-HR" sz="4400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Društveno odgovorno poslovanje i lokalna zajednica</a:t>
            </a:r>
            <a:endParaRPr sz="4400"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204" name="Google Shape;204;p3"/>
          <p:cNvGrpSpPr/>
          <p:nvPr/>
        </p:nvGrpSpPr>
        <p:grpSpPr>
          <a:xfrm>
            <a:off x="0" y="624840"/>
            <a:ext cx="12192000" cy="914400"/>
            <a:chOff x="0" y="304800"/>
            <a:chExt cx="12192000" cy="914400"/>
          </a:xfrm>
        </p:grpSpPr>
        <p:sp>
          <p:nvSpPr>
            <p:cNvPr id="205" name="Google Shape;205;p3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6" name="Google Shape;206;p3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207" name="Google Shape;207;p3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208" name="Google Shape;208;p3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209" name="Google Shape;209;p3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" name="Google Shape;210;p3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" name="Google Shape;211;p3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Google Shape;212;p3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3" name="Google Shape;213;p3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" name="Google Shape;214;p3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5" name="Google Shape;215;p3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" name="Google Shape;216;p3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7" name="Google Shape;217;p3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8" name="Google Shape;218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23848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8"/>
          <p:cNvSpPr txBox="1">
            <a:spLocks noGrp="1"/>
          </p:cNvSpPr>
          <p:nvPr>
            <p:ph type="title"/>
          </p:nvPr>
        </p:nvSpPr>
        <p:spPr>
          <a:xfrm>
            <a:off x="831850" y="1219200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4400"/>
            </a:pPr>
            <a:r>
              <a:rPr lang="hr-HR" b="1" dirty="0">
                <a:solidFill>
                  <a:schemeClr val="tx1"/>
                </a:solidFill>
                <a:latin typeface="Arial Rounded MT Bold" panose="020F0704030504030204" pitchFamily="34" charset="0"/>
                <a:ea typeface="Arial Black"/>
                <a:cs typeface="Arial Black"/>
                <a:sym typeface="Arial Black"/>
              </a:rPr>
              <a:t>Sponzorstva</a:t>
            </a:r>
            <a:endParaRPr b="1" dirty="0">
              <a:solidFill>
                <a:schemeClr val="tx1"/>
              </a:solidFill>
              <a:latin typeface="Arial Rounded MT Bold" panose="020F0704030504030204" pitchFamily="34" charset="0"/>
              <a:ea typeface="Arial Black"/>
              <a:cs typeface="Arial Black"/>
              <a:sym typeface="Arial Black"/>
            </a:endParaRPr>
          </a:p>
        </p:txBody>
      </p:sp>
      <p:grpSp>
        <p:nvGrpSpPr>
          <p:cNvPr id="327" name="Google Shape;327;p8"/>
          <p:cNvGrpSpPr/>
          <p:nvPr/>
        </p:nvGrpSpPr>
        <p:grpSpPr>
          <a:xfrm>
            <a:off x="0" y="304800"/>
            <a:ext cx="12192000" cy="914400"/>
            <a:chOff x="0" y="304800"/>
            <a:chExt cx="12192000" cy="914400"/>
          </a:xfrm>
        </p:grpSpPr>
        <p:sp>
          <p:nvSpPr>
            <p:cNvPr id="328" name="Google Shape;328;p8"/>
            <p:cNvSpPr/>
            <p:nvPr/>
          </p:nvSpPr>
          <p:spPr>
            <a:xfrm>
              <a:off x="0" y="533400"/>
              <a:ext cx="12192000" cy="45720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9" name="Google Shape;329;p8"/>
            <p:cNvSpPr/>
            <p:nvPr/>
          </p:nvSpPr>
          <p:spPr>
            <a:xfrm>
              <a:off x="374650" y="304800"/>
              <a:ext cx="914400" cy="914400"/>
            </a:xfrm>
            <a:prstGeom prst="diamond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cxnSp>
          <p:nvCxnSpPr>
            <p:cNvPr id="330" name="Google Shape;330;p8"/>
            <p:cNvCxnSpPr/>
            <p:nvPr/>
          </p:nvCxnSpPr>
          <p:spPr>
            <a:xfrm rot="10800000">
              <a:off x="11461750" y="651510"/>
              <a:ext cx="0" cy="339090"/>
            </a:xfrm>
            <a:prstGeom prst="straightConnector1">
              <a:avLst/>
            </a:prstGeom>
            <a:noFill/>
            <a:ln w="66675" cap="flat" cmpd="sng">
              <a:solidFill>
                <a:schemeClr val="lt1"/>
              </a:solidFill>
              <a:prstDash val="dash"/>
              <a:miter lim="800000"/>
              <a:headEnd type="none" w="sm" len="sm"/>
              <a:tailEnd type="triangle" w="med" len="med"/>
            </a:ln>
          </p:spPr>
        </p:cxnSp>
      </p:grpSp>
      <p:grpSp>
        <p:nvGrpSpPr>
          <p:cNvPr id="331" name="Google Shape;331;p8"/>
          <p:cNvGrpSpPr/>
          <p:nvPr/>
        </p:nvGrpSpPr>
        <p:grpSpPr>
          <a:xfrm rot="10800000">
            <a:off x="9216234" y="3212783"/>
            <a:ext cx="2811414" cy="3443364"/>
            <a:chOff x="129351" y="66599"/>
            <a:chExt cx="2811414" cy="3443364"/>
          </a:xfrm>
        </p:grpSpPr>
        <p:sp>
          <p:nvSpPr>
            <p:cNvPr id="332" name="Google Shape;332;p8"/>
            <p:cNvSpPr/>
            <p:nvPr/>
          </p:nvSpPr>
          <p:spPr>
            <a:xfrm>
              <a:off x="1594883" y="1711841"/>
              <a:ext cx="595424" cy="595424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3" name="Google Shape;333;p8"/>
            <p:cNvSpPr/>
            <p:nvPr/>
          </p:nvSpPr>
          <p:spPr>
            <a:xfrm>
              <a:off x="1192171" y="2084969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4" name="Google Shape;334;p8"/>
            <p:cNvSpPr/>
            <p:nvPr/>
          </p:nvSpPr>
          <p:spPr>
            <a:xfrm>
              <a:off x="1192171" y="230944"/>
              <a:ext cx="1316552" cy="1316552"/>
            </a:xfrm>
            <a:prstGeom prst="ellipse">
              <a:avLst/>
            </a:prstGeom>
            <a:solidFill>
              <a:srgbClr val="FF000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5" name="Google Shape;335;p8"/>
            <p:cNvSpPr/>
            <p:nvPr/>
          </p:nvSpPr>
          <p:spPr>
            <a:xfrm>
              <a:off x="129351" y="1122363"/>
              <a:ext cx="962606" cy="962606"/>
            </a:xfrm>
            <a:prstGeom prst="ellipse">
              <a:avLst/>
            </a:prstGeom>
            <a:solidFill>
              <a:schemeClr val="dk1">
                <a:alpha val="28627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6" name="Google Shape;336;p8"/>
            <p:cNvSpPr/>
            <p:nvPr/>
          </p:nvSpPr>
          <p:spPr>
            <a:xfrm>
              <a:off x="610654" y="44416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7" name="Google Shape;337;p8"/>
            <p:cNvSpPr/>
            <p:nvPr/>
          </p:nvSpPr>
          <p:spPr>
            <a:xfrm>
              <a:off x="458035" y="2331121"/>
              <a:ext cx="734136" cy="734136"/>
            </a:xfrm>
            <a:prstGeom prst="ellipse">
              <a:avLst/>
            </a:prstGeom>
            <a:solidFill>
              <a:srgbClr val="00B0F0">
                <a:alpha val="49803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8" name="Google Shape;338;p8"/>
            <p:cNvSpPr/>
            <p:nvPr/>
          </p:nvSpPr>
          <p:spPr>
            <a:xfrm>
              <a:off x="2508723" y="66599"/>
              <a:ext cx="432042" cy="432042"/>
            </a:xfrm>
            <a:prstGeom prst="ellipse">
              <a:avLst/>
            </a:prstGeom>
            <a:solidFill>
              <a:srgbClr val="92D050">
                <a:alpha val="63921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39" name="Google Shape;339;p8"/>
            <p:cNvSpPr/>
            <p:nvPr/>
          </p:nvSpPr>
          <p:spPr>
            <a:xfrm>
              <a:off x="164352" y="3212783"/>
              <a:ext cx="297180" cy="297180"/>
            </a:xfrm>
            <a:prstGeom prst="ellipse">
              <a:avLst/>
            </a:prstGeom>
            <a:solidFill>
              <a:srgbClr val="D60093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Google Shape;340;p8"/>
            <p:cNvSpPr/>
            <p:nvPr/>
          </p:nvSpPr>
          <p:spPr>
            <a:xfrm>
              <a:off x="226421" y="211035"/>
              <a:ext cx="231614" cy="231614"/>
            </a:xfrm>
            <a:prstGeom prst="ellipse">
              <a:avLst/>
            </a:prstGeom>
            <a:solidFill>
              <a:srgbClr val="FF6600">
                <a:alpha val="8196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Google Shape;341;p8"/>
          <p:cNvSpPr txBox="1"/>
          <p:nvPr/>
        </p:nvSpPr>
        <p:spPr>
          <a:xfrm>
            <a:off x="935151" y="3020739"/>
            <a:ext cx="7356758" cy="37439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Podržavajući </a:t>
            </a:r>
            <a:r>
              <a:rPr lang="hr-HR" sz="2800" dirty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neki projekt na izvrstan način promoviramo </a:t>
            </a:r>
            <a:r>
              <a:rPr lang="hr-HR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tvrtku</a:t>
            </a: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endParaRPr lang="hr-HR" sz="2800" dirty="0" smtClean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marL="457200" lvl="8" indent="-457200">
              <a:lnSpc>
                <a:spcPct val="90000"/>
              </a:lnSpc>
              <a:buClr>
                <a:schemeClr val="dk1"/>
              </a:buClr>
              <a:buSzPts val="2900"/>
              <a:buFont typeface="Arial" panose="020B0604020202020204" pitchFamily="34" charset="0"/>
              <a:buChar char="•"/>
            </a:pPr>
            <a:r>
              <a:rPr lang="hr-HR" sz="2800" dirty="0" smtClean="0">
                <a:solidFill>
                  <a:schemeClr val="dk1"/>
                </a:solidFill>
                <a:ea typeface="Calibri"/>
                <a:cs typeface="Calibri"/>
                <a:sym typeface="Calibri"/>
              </a:rPr>
              <a:t>Ponosni smo sponzor projekta eTwinning  „Kutijica podrške”- učenici za učenike</a:t>
            </a:r>
            <a:endParaRPr lang="hr-HR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  <a:p>
            <a:pPr lvl="8">
              <a:lnSpc>
                <a:spcPct val="90000"/>
              </a:lnSpc>
              <a:buClr>
                <a:schemeClr val="dk1"/>
              </a:buClr>
              <a:buSzPts val="2900"/>
            </a:pPr>
            <a:endParaRPr lang="hr-HR" sz="2800" dirty="0">
              <a:solidFill>
                <a:schemeClr val="dk1"/>
              </a:solidFill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3261" y="1253290"/>
            <a:ext cx="3846861" cy="19711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9787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</TotalTime>
  <Words>284</Words>
  <Application>Microsoft Office PowerPoint</Application>
  <PresentationFormat>Widescreen</PresentationFormat>
  <Paragraphs>64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 Rounded MT Bold</vt:lpstr>
      <vt:lpstr>Arial</vt:lpstr>
      <vt:lpstr>Arial Black</vt:lpstr>
      <vt:lpstr>Calibri</vt:lpstr>
      <vt:lpstr>Wingdings</vt:lpstr>
      <vt:lpstr>Office Theme</vt:lpstr>
      <vt:lpstr>Društvena odgovornost vježbeničke tvrtke Healthy Crush d.o.o. Daruvar</vt:lpstr>
      <vt:lpstr>1. Društveno odgovorno poslovanje i radna okolina</vt:lpstr>
      <vt:lpstr>Način motivacije i nagrađivanja zaposlenika</vt:lpstr>
      <vt:lpstr>Godišnji plan stručne edukacije zaposlenika</vt:lpstr>
      <vt:lpstr>2. Društveno odgovorno poslovanje i zaštita okoliša</vt:lpstr>
      <vt:lpstr>Korištenje ekooznaka</vt:lpstr>
      <vt:lpstr>Način zaštite okoliša u pohrani poslovne dokumentacije</vt:lpstr>
      <vt:lpstr>3. Društveno odgovorno poslovanje i lokalna zajednica</vt:lpstr>
      <vt:lpstr>Sponzorstva</vt:lpstr>
      <vt:lpstr>Donacije</vt:lpstr>
      <vt:lpstr>Marketing za opće dobro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your presentation title</dc:title>
  <dc:creator>dharya malhotra</dc:creator>
  <cp:lastModifiedBy>Nastava</cp:lastModifiedBy>
  <cp:revision>28</cp:revision>
  <dcterms:created xsi:type="dcterms:W3CDTF">2019-09-16T11:04:38Z</dcterms:created>
  <dcterms:modified xsi:type="dcterms:W3CDTF">2021-03-10T08:14:10Z</dcterms:modified>
</cp:coreProperties>
</file>