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4"/>
  </p:sldMasterIdLst>
  <p:sldIdLst>
    <p:sldId id="256" r:id="rId5"/>
    <p:sldId id="257" r:id="rId6"/>
    <p:sldId id="264" r:id="rId7"/>
    <p:sldId id="259" r:id="rId8"/>
    <p:sldId id="258" r:id="rId9"/>
    <p:sldId id="260" r:id="rId10"/>
    <p:sldId id="261" r:id="rId11"/>
    <p:sldId id="265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DA558C-98F1-48AD-8345-A9062D4EF2AE}" v="1095" dt="2021-04-14T08:35:57.2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Svijetli stil 3 - Isticanj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gita Marjakaj" userId="S::brigita.marjakaj@skole.hr::0773f4e8-847b-4e60-b2fc-14613b4af32b" providerId="AD" clId="Web-{ECDA558C-98F1-48AD-8345-A9062D4EF2AE}"/>
    <pc:docChg chg="modSld">
      <pc:chgData name="Brigita Marjakaj" userId="S::brigita.marjakaj@skole.hr::0773f4e8-847b-4e60-b2fc-14613b4af32b" providerId="AD" clId="Web-{ECDA558C-98F1-48AD-8345-A9062D4EF2AE}" dt="2021-04-14T08:35:57.226" v="543" actId="14100"/>
      <pc:docMkLst>
        <pc:docMk/>
      </pc:docMkLst>
      <pc:sldChg chg="modSp">
        <pc:chgData name="Brigita Marjakaj" userId="S::brigita.marjakaj@skole.hr::0773f4e8-847b-4e60-b2fc-14613b4af32b" providerId="AD" clId="Web-{ECDA558C-98F1-48AD-8345-A9062D4EF2AE}" dt="2021-04-14T08:03:32.122" v="31" actId="20577"/>
        <pc:sldMkLst>
          <pc:docMk/>
          <pc:sldMk cId="3147532065" sldId="256"/>
        </pc:sldMkLst>
        <pc:spChg chg="mod">
          <ac:chgData name="Brigita Marjakaj" userId="S::brigita.marjakaj@skole.hr::0773f4e8-847b-4e60-b2fc-14613b4af32b" providerId="AD" clId="Web-{ECDA558C-98F1-48AD-8345-A9062D4EF2AE}" dt="2021-04-14T08:03:18.028" v="17" actId="20577"/>
          <ac:spMkLst>
            <pc:docMk/>
            <pc:sldMk cId="3147532065" sldId="256"/>
            <ac:spMk id="2" creationId="{00000000-0000-0000-0000-000000000000}"/>
          </ac:spMkLst>
        </pc:spChg>
        <pc:spChg chg="mod">
          <ac:chgData name="Brigita Marjakaj" userId="S::brigita.marjakaj@skole.hr::0773f4e8-847b-4e60-b2fc-14613b4af32b" providerId="AD" clId="Web-{ECDA558C-98F1-48AD-8345-A9062D4EF2AE}" dt="2021-04-14T08:03:32.122" v="31" actId="20577"/>
          <ac:spMkLst>
            <pc:docMk/>
            <pc:sldMk cId="3147532065" sldId="256"/>
            <ac:spMk id="3" creationId="{00000000-0000-0000-0000-000000000000}"/>
          </ac:spMkLst>
        </pc:spChg>
      </pc:sldChg>
      <pc:sldChg chg="modSp">
        <pc:chgData name="Brigita Marjakaj" userId="S::brigita.marjakaj@skole.hr::0773f4e8-847b-4e60-b2fc-14613b4af32b" providerId="AD" clId="Web-{ECDA558C-98F1-48AD-8345-A9062D4EF2AE}" dt="2021-04-14T08:07:48.221" v="46" actId="20577"/>
        <pc:sldMkLst>
          <pc:docMk/>
          <pc:sldMk cId="1186692623" sldId="257"/>
        </pc:sldMkLst>
        <pc:spChg chg="mod">
          <ac:chgData name="Brigita Marjakaj" userId="S::brigita.marjakaj@skole.hr::0773f4e8-847b-4e60-b2fc-14613b4af32b" providerId="AD" clId="Web-{ECDA558C-98F1-48AD-8345-A9062D4EF2AE}" dt="2021-04-14T08:07:48.221" v="46" actId="20577"/>
          <ac:spMkLst>
            <pc:docMk/>
            <pc:sldMk cId="1186692623" sldId="257"/>
            <ac:spMk id="3" creationId="{00000000-0000-0000-0000-000000000000}"/>
          </ac:spMkLst>
        </pc:spChg>
      </pc:sldChg>
      <pc:sldChg chg="delSp modSp">
        <pc:chgData name="Brigita Marjakaj" userId="S::brigita.marjakaj@skole.hr::0773f4e8-847b-4e60-b2fc-14613b4af32b" providerId="AD" clId="Web-{ECDA558C-98F1-48AD-8345-A9062D4EF2AE}" dt="2021-04-14T08:29:55.843" v="486" actId="20577"/>
        <pc:sldMkLst>
          <pc:docMk/>
          <pc:sldMk cId="1862668350" sldId="258"/>
        </pc:sldMkLst>
        <pc:spChg chg="mod">
          <ac:chgData name="Brigita Marjakaj" userId="S::brigita.marjakaj@skole.hr::0773f4e8-847b-4e60-b2fc-14613b4af32b" providerId="AD" clId="Web-{ECDA558C-98F1-48AD-8345-A9062D4EF2AE}" dt="2021-04-14T08:29:55.843" v="486" actId="20577"/>
          <ac:spMkLst>
            <pc:docMk/>
            <pc:sldMk cId="1862668350" sldId="258"/>
            <ac:spMk id="3" creationId="{00000000-0000-0000-0000-000000000000}"/>
          </ac:spMkLst>
        </pc:spChg>
        <pc:picChg chg="del">
          <ac:chgData name="Brigita Marjakaj" userId="S::brigita.marjakaj@skole.hr::0773f4e8-847b-4e60-b2fc-14613b4af32b" providerId="AD" clId="Web-{ECDA558C-98F1-48AD-8345-A9062D4EF2AE}" dt="2021-04-14T08:13:44.791" v="126"/>
          <ac:picMkLst>
            <pc:docMk/>
            <pc:sldMk cId="1862668350" sldId="258"/>
            <ac:picMk id="4" creationId="{00000000-0000-0000-0000-000000000000}"/>
          </ac:picMkLst>
        </pc:picChg>
      </pc:sldChg>
      <pc:sldChg chg="addSp delSp modSp mod modClrScheme chgLayout">
        <pc:chgData name="Brigita Marjakaj" userId="S::brigita.marjakaj@skole.hr::0773f4e8-847b-4e60-b2fc-14613b4af32b" providerId="AD" clId="Web-{ECDA558C-98F1-48AD-8345-A9062D4EF2AE}" dt="2021-04-14T08:34:32.990" v="539"/>
        <pc:sldMkLst>
          <pc:docMk/>
          <pc:sldMk cId="3363240726" sldId="259"/>
        </pc:sldMkLst>
        <pc:spChg chg="add del mod ord">
          <ac:chgData name="Brigita Marjakaj" userId="S::brigita.marjakaj@skole.hr::0773f4e8-847b-4e60-b2fc-14613b4af32b" providerId="AD" clId="Web-{ECDA558C-98F1-48AD-8345-A9062D4EF2AE}" dt="2021-04-14T08:20:51.878" v="334"/>
          <ac:spMkLst>
            <pc:docMk/>
            <pc:sldMk cId="3363240726" sldId="259"/>
            <ac:spMk id="2" creationId="{34DF62EA-8368-413C-81D2-49257ABC7DE7}"/>
          </ac:spMkLst>
        </pc:spChg>
        <pc:spChg chg="add del mod ord">
          <ac:chgData name="Brigita Marjakaj" userId="S::brigita.marjakaj@skole.hr::0773f4e8-847b-4e60-b2fc-14613b4af32b" providerId="AD" clId="Web-{ECDA558C-98F1-48AD-8345-A9062D4EF2AE}" dt="2021-04-14T08:34:32.990" v="539"/>
          <ac:spMkLst>
            <pc:docMk/>
            <pc:sldMk cId="3363240726" sldId="259"/>
            <ac:spMk id="4" creationId="{EC90AACC-DD52-4610-A5A1-61FB697B1C37}"/>
          </ac:spMkLst>
        </pc:spChg>
        <pc:spChg chg="add mod">
          <ac:chgData name="Brigita Marjakaj" userId="S::brigita.marjakaj@skole.hr::0773f4e8-847b-4e60-b2fc-14613b4af32b" providerId="AD" clId="Web-{ECDA558C-98F1-48AD-8345-A9062D4EF2AE}" dt="2021-04-14T08:31:49.127" v="489" actId="20577"/>
          <ac:spMkLst>
            <pc:docMk/>
            <pc:sldMk cId="3363240726" sldId="259"/>
            <ac:spMk id="5" creationId="{6CE67AC5-4A46-4CDB-A9C0-6A23C499557D}"/>
          </ac:spMkLst>
        </pc:spChg>
        <pc:graphicFrameChg chg="mod modGraphic">
          <ac:chgData name="Brigita Marjakaj" userId="S::brigita.marjakaj@skole.hr::0773f4e8-847b-4e60-b2fc-14613b4af32b" providerId="AD" clId="Web-{ECDA558C-98F1-48AD-8345-A9062D4EF2AE}" dt="2021-04-14T08:22:34.896" v="398"/>
          <ac:graphicFrameMkLst>
            <pc:docMk/>
            <pc:sldMk cId="3363240726" sldId="259"/>
            <ac:graphicFrameMk id="3" creationId="{00000000-0000-0000-0000-000000000000}"/>
          </ac:graphicFrameMkLst>
        </pc:graphicFrameChg>
      </pc:sldChg>
      <pc:sldChg chg="modSp">
        <pc:chgData name="Brigita Marjakaj" userId="S::brigita.marjakaj@skole.hr::0773f4e8-847b-4e60-b2fc-14613b4af32b" providerId="AD" clId="Web-{ECDA558C-98F1-48AD-8345-A9062D4EF2AE}" dt="2021-04-14T08:35:45.007" v="541" actId="14100"/>
        <pc:sldMkLst>
          <pc:docMk/>
          <pc:sldMk cId="292133653" sldId="260"/>
        </pc:sldMkLst>
        <pc:spChg chg="mod">
          <ac:chgData name="Brigita Marjakaj" userId="S::brigita.marjakaj@skole.hr::0773f4e8-847b-4e60-b2fc-14613b4af32b" providerId="AD" clId="Web-{ECDA558C-98F1-48AD-8345-A9062D4EF2AE}" dt="2021-04-14T08:35:45.007" v="541" actId="14100"/>
          <ac:spMkLst>
            <pc:docMk/>
            <pc:sldMk cId="292133653" sldId="260"/>
            <ac:spMk id="2" creationId="{00000000-0000-0000-0000-000000000000}"/>
          </ac:spMkLst>
        </pc:spChg>
        <pc:spChg chg="mod">
          <ac:chgData name="Brigita Marjakaj" userId="S::brigita.marjakaj@skole.hr::0773f4e8-847b-4e60-b2fc-14613b4af32b" providerId="AD" clId="Web-{ECDA558C-98F1-48AD-8345-A9062D4EF2AE}" dt="2021-04-14T08:35:36.538" v="540" actId="20577"/>
          <ac:spMkLst>
            <pc:docMk/>
            <pc:sldMk cId="292133653" sldId="260"/>
            <ac:spMk id="3" creationId="{00000000-0000-0000-0000-000000000000}"/>
          </ac:spMkLst>
        </pc:spChg>
      </pc:sldChg>
      <pc:sldChg chg="modSp">
        <pc:chgData name="Brigita Marjakaj" userId="S::brigita.marjakaj@skole.hr::0773f4e8-847b-4e60-b2fc-14613b4af32b" providerId="AD" clId="Web-{ECDA558C-98F1-48AD-8345-A9062D4EF2AE}" dt="2021-04-14T08:35:57.226" v="543" actId="14100"/>
        <pc:sldMkLst>
          <pc:docMk/>
          <pc:sldMk cId="1509059164" sldId="261"/>
        </pc:sldMkLst>
        <pc:spChg chg="mod">
          <ac:chgData name="Brigita Marjakaj" userId="S::brigita.marjakaj@skole.hr::0773f4e8-847b-4e60-b2fc-14613b4af32b" providerId="AD" clId="Web-{ECDA558C-98F1-48AD-8345-A9062D4EF2AE}" dt="2021-04-14T08:35:57.226" v="543" actId="14100"/>
          <ac:spMkLst>
            <pc:docMk/>
            <pc:sldMk cId="1509059164" sldId="261"/>
            <ac:spMk id="3" creationId="{00000000-0000-0000-0000-000000000000}"/>
          </ac:spMkLst>
        </pc:spChg>
      </pc:sldChg>
      <pc:sldChg chg="modSp">
        <pc:chgData name="Brigita Marjakaj" userId="S::brigita.marjakaj@skole.hr::0773f4e8-847b-4e60-b2fc-14613b4af32b" providerId="AD" clId="Web-{ECDA558C-98F1-48AD-8345-A9062D4EF2AE}" dt="2021-04-14T08:23:15.475" v="400" actId="20577"/>
        <pc:sldMkLst>
          <pc:docMk/>
          <pc:sldMk cId="1184144364" sldId="264"/>
        </pc:sldMkLst>
        <pc:spChg chg="mod">
          <ac:chgData name="Brigita Marjakaj" userId="S::brigita.marjakaj@skole.hr::0773f4e8-847b-4e60-b2fc-14613b4af32b" providerId="AD" clId="Web-{ECDA558C-98F1-48AD-8345-A9062D4EF2AE}" dt="2021-04-14T08:23:15.475" v="400" actId="20577"/>
          <ac:spMkLst>
            <pc:docMk/>
            <pc:sldMk cId="1184144364" sldId="264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D094-0AA6-4A22-A3B3-1E5CFC2107EA}" type="datetimeFigureOut">
              <a:rPr lang="hr-HR" smtClean="0"/>
              <a:t>14.4.2021.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5BE3-A0AA-4519-BDD7-C8F49EEC8D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70181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D094-0AA6-4A22-A3B3-1E5CFC2107EA}" type="datetimeFigureOut">
              <a:rPr lang="hr-HR" smtClean="0"/>
              <a:t>14.4.2021.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5BE3-A0AA-4519-BDD7-C8F49EEC8D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0751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D094-0AA6-4A22-A3B3-1E5CFC2107EA}" type="datetimeFigureOut">
              <a:rPr lang="hr-HR" smtClean="0"/>
              <a:t>14.4.2021.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5BE3-A0AA-4519-BDD7-C8F49EEC8D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8818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D094-0AA6-4A22-A3B3-1E5CFC2107EA}" type="datetimeFigureOut">
              <a:rPr lang="hr-HR" smtClean="0"/>
              <a:t>14.4.2021.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5BE3-A0AA-4519-BDD7-C8F49EEC8D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0311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D094-0AA6-4A22-A3B3-1E5CFC2107EA}" type="datetimeFigureOut">
              <a:rPr lang="hr-HR" smtClean="0"/>
              <a:t>14.4.2021.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5BE3-A0AA-4519-BDD7-C8F49EEC8D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88439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D094-0AA6-4A22-A3B3-1E5CFC2107EA}" type="datetimeFigureOut">
              <a:rPr lang="hr-HR" smtClean="0"/>
              <a:t>14.4.2021.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5BE3-A0AA-4519-BDD7-C8F49EEC8D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3106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D094-0AA6-4A22-A3B3-1E5CFC2107EA}" type="datetimeFigureOut">
              <a:rPr lang="hr-HR" smtClean="0"/>
              <a:t>14.4.2021.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5BE3-A0AA-4519-BDD7-C8F49EEC8D30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1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D094-0AA6-4A22-A3B3-1E5CFC2107EA}" type="datetimeFigureOut">
              <a:rPr lang="hr-HR" smtClean="0"/>
              <a:t>14.4.2021.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5BE3-A0AA-4519-BDD7-C8F49EEC8D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720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D094-0AA6-4A22-A3B3-1E5CFC2107EA}" type="datetimeFigureOut">
              <a:rPr lang="hr-HR" smtClean="0"/>
              <a:t>14.4.2021.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5BE3-A0AA-4519-BDD7-C8F49EEC8D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602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D094-0AA6-4A22-A3B3-1E5CFC2107EA}" type="datetimeFigureOut">
              <a:rPr lang="hr-HR" smtClean="0"/>
              <a:t>14.4.2021.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5BE3-A0AA-4519-BDD7-C8F49EEC8D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255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AB4D094-0AA6-4A22-A3B3-1E5CFC2107EA}" type="datetimeFigureOut">
              <a:rPr lang="hr-HR" smtClean="0"/>
              <a:t>14.4.2021.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5BE3-A0AA-4519-BDD7-C8F49EEC8D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6197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AB4D094-0AA6-4A22-A3B3-1E5CFC2107EA}" type="datetimeFigureOut">
              <a:rPr lang="hr-HR" smtClean="0"/>
              <a:t>14.4.2021.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6FE5BE3-A0AA-4519-BDD7-C8F49EEC8D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651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624692" y="2386744"/>
            <a:ext cx="8991600" cy="1645920"/>
          </a:xfrm>
        </p:spPr>
        <p:txBody>
          <a:bodyPr/>
          <a:lstStyle/>
          <a:p>
            <a:r>
              <a:rPr lang="hr-HR"/>
              <a:t>Društvena odgovornost </a:t>
            </a:r>
            <a:r>
              <a:rPr lang="hr-HR" err="1"/>
              <a:t>vt</a:t>
            </a:r>
            <a:r>
              <a:rPr lang="hr-HR"/>
              <a:t> </a:t>
            </a:r>
            <a:r>
              <a:rPr lang="hr-HR" err="1"/>
              <a:t>Donum</a:t>
            </a:r>
            <a:r>
              <a:rPr lang="hr-HR"/>
              <a:t> </a:t>
            </a:r>
            <a:r>
              <a:rPr lang="hr-HR" err="1"/>
              <a:t>d.o.o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PRODAJA PERSONALIZIRANIH POSLOVNIH POKLONA</a:t>
            </a:r>
          </a:p>
        </p:txBody>
      </p:sp>
    </p:spTree>
    <p:extLst>
      <p:ext uri="{BB962C8B-B14F-4D97-AF65-F5344CB8AC3E}">
        <p14:creationId xmlns:p14="http://schemas.microsoft.com/office/powerpoint/2010/main" val="314753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62257" y="326570"/>
            <a:ext cx="3347357" cy="996043"/>
          </a:xfrm>
        </p:spPr>
        <p:txBody>
          <a:bodyPr>
            <a:normAutofit fontScale="90000"/>
          </a:bodyPr>
          <a:lstStyle/>
          <a:p>
            <a:r>
              <a:rPr lang="hr-HR" sz="1600"/>
              <a:t>Društveno odgovorno poslovanje i radna okolina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1450" y="790576"/>
            <a:ext cx="10874828" cy="62007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hr-HR" i="1" u="sng">
                <a:solidFill>
                  <a:schemeClr val="tx1"/>
                </a:solidFill>
              </a:rPr>
              <a:t>Dva načina motivacije zaposlenika vježbeničke tvrtke</a:t>
            </a:r>
            <a:r>
              <a:rPr lang="hr-HR" i="1" u="sng"/>
              <a:t>:</a:t>
            </a:r>
            <a:endParaRPr lang="en-US"/>
          </a:p>
          <a:p>
            <a:endParaRPr lang="hr-HR" i="1" u="sng"/>
          </a:p>
          <a:p>
            <a:endParaRPr lang="hr-HR" i="1" u="sng"/>
          </a:p>
          <a:p>
            <a:r>
              <a:rPr lang="hr-HR" sz="1600" u="sng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1.Prepuštanje odgovornosti-</a:t>
            </a:r>
            <a:r>
              <a:rPr lang="hr-HR" sz="1600" u="sng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lang="hr-HR" sz="1600">
                <a:latin typeface="Arial"/>
                <a:cs typeface="Arial"/>
              </a:rPr>
              <a:t>zaposlenik koji ima određenu kontrolu nad poslom koji obavlja ,postaje odgovorna osoba za određen posao te će iz tog razloga zaposlenik biti motiviran dati svoj maksimum kako bi se prikazao u najboljem svijetlu kroz rezultate svog rada.</a:t>
            </a:r>
          </a:p>
          <a:p>
            <a:endParaRPr lang="hr-HR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600" u="sng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2.Odavanje priznanja-</a:t>
            </a:r>
            <a:r>
              <a:rPr lang="hr-HR" sz="1600" u="sng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lang="hr-HR" sz="1600">
                <a:latin typeface="Arial"/>
                <a:cs typeface="Arial"/>
              </a:rPr>
              <a:t>to je jedan od načina iskazivanja zahvalnosti i poštovanja za doprinos rada. Na ovaj način uspostavljamo i održavamo dobre kolegijalne odnose, ali i povećavamo motivaciju zaposlenika.</a:t>
            </a:r>
          </a:p>
          <a:p>
            <a:pPr marL="0" indent="0">
              <a:buNone/>
            </a:pPr>
            <a:endParaRPr lang="hr-HR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692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4008664" y="11511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/>
          </a:p>
        </p:txBody>
      </p:sp>
      <p:sp>
        <p:nvSpPr>
          <p:cNvPr id="3" name="Pravokutnik 2"/>
          <p:cNvSpPr/>
          <p:nvPr/>
        </p:nvSpPr>
        <p:spPr>
          <a:xfrm>
            <a:off x="523875" y="762000"/>
            <a:ext cx="82372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i="1" u="sng"/>
              <a:t>Dva načina nagrađivanja zaposlenika vježbeničke tvrtke:</a:t>
            </a:r>
          </a:p>
        </p:txBody>
      </p:sp>
      <p:sp>
        <p:nvSpPr>
          <p:cNvPr id="5" name="Pravokutnik 4"/>
          <p:cNvSpPr/>
          <p:nvPr/>
        </p:nvSpPr>
        <p:spPr>
          <a:xfrm>
            <a:off x="333375" y="1895475"/>
            <a:ext cx="9429750" cy="294952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28600" lvl="0" indent="-228600">
              <a:spcBef>
                <a:spcPts val="1000"/>
              </a:spcBef>
              <a:buClr>
                <a:srgbClr val="FFBD47"/>
              </a:buClr>
              <a:buFont typeface="Arial" panose="020B0604020202020204" pitchFamily="34" charset="0"/>
              <a:buChar char="•"/>
            </a:pPr>
            <a:r>
              <a:rPr lang="hr-HR" sz="1600" u="sng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1.Materijalni poticaji- </a:t>
            </a:r>
            <a:r>
              <a:rPr lang="hr-HR" sz="160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 zaposlenika može se vrednovati različitim dodatcima na plaću u vidu bonusa, stimulansa i dr.</a:t>
            </a:r>
          </a:p>
          <a:p>
            <a:pPr marL="228600" lvl="0" indent="-228600">
              <a:spcBef>
                <a:spcPts val="1000"/>
              </a:spcBef>
              <a:buClr>
                <a:srgbClr val="FFBD47"/>
              </a:buClr>
              <a:buFont typeface="Arial" panose="020B0604020202020204" pitchFamily="34" charset="0"/>
              <a:buChar char="•"/>
            </a:pPr>
            <a:endParaRPr lang="hr-HR" sz="160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spcBef>
                <a:spcPts val="1000"/>
              </a:spcBef>
              <a:buClr>
                <a:srgbClr val="FFBD47"/>
              </a:buClr>
              <a:buFont typeface="Arial" panose="020B0604020202020204" pitchFamily="34" charset="0"/>
              <a:buChar char="•"/>
            </a:pPr>
            <a:r>
              <a:rPr lang="hr-HR" sz="1600" u="sng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2.Nematerijalni poticaji- </a:t>
            </a:r>
            <a:r>
              <a:rPr lang="hr-HR" sz="160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proširenje ovlasti ,priznanja te mogućnost za razvojem i usavršavanjem. Npr. Interna/eksterna obuka uz koju zaposlenici mogu još kvalitetnije obavljati radne zadatke. Na taj način postaju samouvjereniji u poslu te postižu još bolje rezultate.</a:t>
            </a:r>
          </a:p>
          <a:p>
            <a:pPr marL="228600" lvl="0" indent="-228600">
              <a:spcBef>
                <a:spcPts val="1000"/>
              </a:spcBef>
              <a:buClr>
                <a:srgbClr val="FFBD47"/>
              </a:buClr>
              <a:buFont typeface="Arial" panose="020B0604020202020204" pitchFamily="34" charset="0"/>
              <a:buChar char="•"/>
            </a:pPr>
            <a:endParaRPr lang="hr-HR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Bef>
                <a:spcPts val="1000"/>
              </a:spcBef>
              <a:buClr>
                <a:srgbClr val="FFBD47"/>
              </a:buClr>
              <a:buFont typeface="Arial" panose="020B0604020202020204" pitchFamily="34" charset="0"/>
              <a:buChar char="•"/>
            </a:pPr>
            <a:endParaRPr lang="hr-HR" sz="16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Bef>
                <a:spcPts val="1000"/>
              </a:spcBef>
              <a:buClr>
                <a:srgbClr val="FFBD47"/>
              </a:buClr>
              <a:buFont typeface="Arial" panose="020B0604020202020204" pitchFamily="34" charset="0"/>
              <a:buChar char="•"/>
            </a:pPr>
            <a:endParaRPr lang="hr-HR" sz="16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144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547841"/>
              </p:ext>
            </p:extLst>
          </p:nvPr>
        </p:nvGraphicFramePr>
        <p:xfrm>
          <a:off x="799475" y="786983"/>
          <a:ext cx="10360319" cy="57712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84274">
                  <a:extLst>
                    <a:ext uri="{9D8B030D-6E8A-4147-A177-3AD203B41FA5}">
                      <a16:colId xmlns:a16="http://schemas.microsoft.com/office/drawing/2014/main" val="327896613"/>
                    </a:ext>
                  </a:extLst>
                </a:gridCol>
                <a:gridCol w="4595885">
                  <a:extLst>
                    <a:ext uri="{9D8B030D-6E8A-4147-A177-3AD203B41FA5}">
                      <a16:colId xmlns:a16="http://schemas.microsoft.com/office/drawing/2014/main" val="167535946"/>
                    </a:ext>
                  </a:extLst>
                </a:gridCol>
                <a:gridCol w="2590080">
                  <a:extLst>
                    <a:ext uri="{9D8B030D-6E8A-4147-A177-3AD203B41FA5}">
                      <a16:colId xmlns:a16="http://schemas.microsoft.com/office/drawing/2014/main" val="2583729737"/>
                    </a:ext>
                  </a:extLst>
                </a:gridCol>
                <a:gridCol w="2590080">
                  <a:extLst>
                    <a:ext uri="{9D8B030D-6E8A-4147-A177-3AD203B41FA5}">
                      <a16:colId xmlns:a16="http://schemas.microsoft.com/office/drawing/2014/main" val="2215558024"/>
                    </a:ext>
                  </a:extLst>
                </a:gridCol>
              </a:tblGrid>
              <a:tr h="1053141">
                <a:tc>
                  <a:txBody>
                    <a:bodyPr/>
                    <a:lstStyle/>
                    <a:p>
                      <a:r>
                        <a:rPr lang="hr-HR"/>
                        <a:t>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Tema stručnih usavršavanja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Ime</a:t>
                      </a:r>
                      <a:r>
                        <a:rPr lang="hr-HR" baseline="0"/>
                        <a:t> i prezime voditelja stručnog usavršavanja</a:t>
                      </a:r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Datum stručnog</a:t>
                      </a:r>
                      <a:r>
                        <a:rPr lang="hr-HR" baseline="0"/>
                        <a:t> usavršavanja</a:t>
                      </a:r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023666"/>
                  </a:ext>
                </a:extLst>
              </a:tr>
              <a:tr h="407214">
                <a:tc>
                  <a:txBody>
                    <a:bodyPr/>
                    <a:lstStyle/>
                    <a:p>
                      <a:r>
                        <a:rPr lang="hr-HR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Osnove</a:t>
                      </a:r>
                      <a:r>
                        <a:rPr lang="hr-HR" baseline="0"/>
                        <a:t> menadžmenta</a:t>
                      </a:r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Mateo </a:t>
                      </a:r>
                      <a:r>
                        <a:rPr lang="hr-HR" err="1"/>
                        <a:t>Paulinić</a:t>
                      </a:r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x.09.2020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870450"/>
                  </a:ext>
                </a:extLst>
              </a:tr>
              <a:tr h="407214">
                <a:tc>
                  <a:txBody>
                    <a:bodyPr/>
                    <a:lstStyle/>
                    <a:p>
                      <a:r>
                        <a:rPr lang="hr-HR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Kako</a:t>
                      </a:r>
                      <a:r>
                        <a:rPr lang="hr-HR" baseline="0"/>
                        <a:t> stvoriti brand</a:t>
                      </a:r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Roko</a:t>
                      </a:r>
                      <a:r>
                        <a:rPr lang="hr-HR" baseline="0"/>
                        <a:t> </a:t>
                      </a:r>
                      <a:r>
                        <a:rPr lang="hr-HR" baseline="0" err="1"/>
                        <a:t>Mogorović</a:t>
                      </a:r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x.10.2020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558822"/>
                  </a:ext>
                </a:extLst>
              </a:tr>
              <a:tr h="407214">
                <a:tc>
                  <a:txBody>
                    <a:bodyPr/>
                    <a:lstStyle/>
                    <a:p>
                      <a:r>
                        <a:rPr lang="hr-HR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Program za</a:t>
                      </a:r>
                      <a:r>
                        <a:rPr lang="hr-HR" baseline="0"/>
                        <a:t> poslovni dizajn</a:t>
                      </a:r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Katarina </a:t>
                      </a:r>
                      <a:r>
                        <a:rPr lang="hr-HR" err="1"/>
                        <a:t>Starić</a:t>
                      </a:r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x.11.2020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483106"/>
                  </a:ext>
                </a:extLst>
              </a:tr>
              <a:tr h="407214">
                <a:tc>
                  <a:txBody>
                    <a:bodyPr/>
                    <a:lstStyle/>
                    <a:p>
                      <a:r>
                        <a:rPr lang="hr-HR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Osnivanje trgovačkog</a:t>
                      </a:r>
                      <a:r>
                        <a:rPr lang="hr-HR" baseline="0"/>
                        <a:t> društva</a:t>
                      </a:r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Gabrijela </a:t>
                      </a:r>
                      <a:r>
                        <a:rPr lang="hr-HR" err="1"/>
                        <a:t>Starić</a:t>
                      </a:r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x.12.2020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223803"/>
                  </a:ext>
                </a:extLst>
              </a:tr>
              <a:tr h="407214">
                <a:tc>
                  <a:txBody>
                    <a:bodyPr/>
                    <a:lstStyle/>
                    <a:p>
                      <a:r>
                        <a:rPr lang="hr-HR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Izrada životopisa na internetu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Vito Vince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20.01.2021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684179"/>
                  </a:ext>
                </a:extLst>
              </a:tr>
              <a:tr h="407214">
                <a:tc>
                  <a:txBody>
                    <a:bodyPr/>
                    <a:lstStyle/>
                    <a:p>
                      <a:r>
                        <a:rPr lang="hr-HR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Web stranica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Ivana Mikulić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24.02.2021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059055"/>
                  </a:ext>
                </a:extLst>
              </a:tr>
              <a:tr h="407214">
                <a:tc>
                  <a:txBody>
                    <a:bodyPr/>
                    <a:lstStyle/>
                    <a:p>
                      <a:r>
                        <a:rPr lang="hr-HR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Poslovni</a:t>
                      </a:r>
                      <a:r>
                        <a:rPr lang="hr-HR" baseline="0"/>
                        <a:t> plan</a:t>
                      </a:r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Mateo </a:t>
                      </a:r>
                      <a:r>
                        <a:rPr lang="hr-HR" err="1"/>
                        <a:t>Paulinić</a:t>
                      </a:r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3.3.2021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084371"/>
                  </a:ext>
                </a:extLst>
              </a:tr>
              <a:tr h="1053141">
                <a:tc>
                  <a:txBody>
                    <a:bodyPr/>
                    <a:lstStyle/>
                    <a:p>
                      <a:r>
                        <a:rPr lang="hr-HR"/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Službeni 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Mateo </a:t>
                      </a:r>
                      <a:r>
                        <a:rPr lang="hr-HR" err="1"/>
                        <a:t>Paulinić</a:t>
                      </a:r>
                      <a:endParaRPr lang="hr-HR"/>
                    </a:p>
                    <a:p>
                      <a:r>
                        <a:rPr lang="hr-HR"/>
                        <a:t>Ivana Mikulić</a:t>
                      </a:r>
                    </a:p>
                    <a:p>
                      <a:r>
                        <a:rPr lang="hr-HR"/>
                        <a:t>Roko</a:t>
                      </a:r>
                      <a:r>
                        <a:rPr lang="hr-HR" baseline="0"/>
                        <a:t> </a:t>
                      </a:r>
                      <a:r>
                        <a:rPr lang="hr-HR" baseline="0" err="1"/>
                        <a:t>Mogorović</a:t>
                      </a:r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x.04.2021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771814"/>
                  </a:ext>
                </a:extLst>
              </a:tr>
              <a:tr h="407214">
                <a:tc>
                  <a:txBody>
                    <a:bodyPr/>
                    <a:lstStyle/>
                    <a:p>
                      <a:r>
                        <a:rPr lang="hr-HR"/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Marketinški splet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Brigita </a:t>
                      </a:r>
                      <a:r>
                        <a:rPr lang="hr-HR" err="1"/>
                        <a:t>Marjakaj</a:t>
                      </a:r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5.5.2021.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11736"/>
                  </a:ext>
                </a:extLst>
              </a:tr>
              <a:tr h="407214">
                <a:tc>
                  <a:txBody>
                    <a:bodyPr/>
                    <a:lstStyle/>
                    <a:p>
                      <a:r>
                        <a:rPr lang="hr-HR"/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Programi za izradu promidžbenih materijala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Simona </a:t>
                      </a:r>
                      <a:r>
                        <a:rPr lang="hr-HR" err="1"/>
                        <a:t>Ramaja</a:t>
                      </a:r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2.6.2021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81282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CE67AC5-4A46-4CDB-A9C0-6A23C499557D}"/>
              </a:ext>
            </a:extLst>
          </p:cNvPr>
          <p:cNvSpPr txBox="1"/>
          <p:nvPr/>
        </p:nvSpPr>
        <p:spPr>
          <a:xfrm>
            <a:off x="239843" y="152401"/>
            <a:ext cx="7227757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i="1" err="1">
                <a:latin typeface="Gill Sans MT"/>
              </a:rPr>
              <a:t>G</a:t>
            </a:r>
            <a:r>
              <a:rPr lang="en-US" sz="1600" i="1" u="sng" err="1">
                <a:latin typeface="Gill Sans MT"/>
              </a:rPr>
              <a:t>odišnji</a:t>
            </a:r>
            <a:r>
              <a:rPr lang="en-US" sz="1600" i="1" u="sng">
                <a:latin typeface="Gill Sans MT"/>
              </a:rPr>
              <a:t> plan </a:t>
            </a:r>
            <a:r>
              <a:rPr lang="en-US" sz="1600" i="1" u="sng" err="1">
                <a:latin typeface="Gill Sans MT"/>
              </a:rPr>
              <a:t>stručne</a:t>
            </a:r>
            <a:r>
              <a:rPr lang="en-US" sz="1600" i="1" u="sng">
                <a:latin typeface="Gill Sans MT"/>
              </a:rPr>
              <a:t> </a:t>
            </a:r>
            <a:r>
              <a:rPr lang="en-US" sz="1600" i="1" u="sng" err="1">
                <a:latin typeface="Gill Sans MT"/>
              </a:rPr>
              <a:t>edukacije</a:t>
            </a:r>
            <a:r>
              <a:rPr lang="en-US" sz="1600" i="1" u="sng">
                <a:latin typeface="Gill Sans MT"/>
              </a:rPr>
              <a:t> </a:t>
            </a:r>
            <a:r>
              <a:rPr lang="en-US" sz="1600" i="1" u="sng" err="1">
                <a:latin typeface="Gill Sans MT"/>
              </a:rPr>
              <a:t>zaposlenika</a:t>
            </a:r>
            <a:r>
              <a:rPr lang="en-US" sz="1600" i="1" u="sng">
                <a:latin typeface="Gill Sans MT"/>
              </a:rPr>
              <a:t> </a:t>
            </a:r>
            <a:r>
              <a:rPr lang="en-US" sz="1600" i="1" u="sng" err="1">
                <a:latin typeface="Gill Sans MT"/>
              </a:rPr>
              <a:t>prikazan</a:t>
            </a:r>
            <a:r>
              <a:rPr lang="en-US" sz="1600" i="1" u="sng">
                <a:latin typeface="Gill Sans MT"/>
              </a:rPr>
              <a:t> po </a:t>
            </a:r>
            <a:r>
              <a:rPr lang="en-US" sz="1600" i="1" u="sng" err="1">
                <a:latin typeface="Gill Sans MT"/>
              </a:rPr>
              <a:t>mjesecima</a:t>
            </a:r>
            <a:endParaRPr lang="en-US" sz="1600" i="1" u="sng"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363240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00050" y="375556"/>
            <a:ext cx="3086100" cy="1020537"/>
          </a:xfrm>
        </p:spPr>
        <p:txBody>
          <a:bodyPr>
            <a:normAutofit fontScale="90000"/>
          </a:bodyPr>
          <a:lstStyle/>
          <a:p>
            <a:r>
              <a:rPr lang="hr-HR" sz="2000"/>
              <a:t>Društveno odgovorno poslovanje i radna okolina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3093" y="1885950"/>
            <a:ext cx="11185071" cy="48577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hr-HR" i="1" u="sng">
                <a:solidFill>
                  <a:schemeClr val="tx1"/>
                </a:solidFill>
              </a:rPr>
              <a:t>Korištenje </a:t>
            </a:r>
            <a:r>
              <a:rPr lang="hr-HR" i="1" u="sng" err="1">
                <a:solidFill>
                  <a:schemeClr val="tx1"/>
                </a:solidFill>
              </a:rPr>
              <a:t>ekooznaka</a:t>
            </a:r>
            <a:r>
              <a:rPr lang="hr-HR" i="1" u="sng">
                <a:solidFill>
                  <a:schemeClr val="tx1"/>
                </a:solidFill>
              </a:rPr>
              <a:t> (proizvođača ili standardiziranih):</a:t>
            </a:r>
            <a:endParaRPr lang="en-US" i="1" u="sng">
              <a:solidFill>
                <a:schemeClr val="tx1"/>
              </a:solidFill>
            </a:endParaRPr>
          </a:p>
          <a:p>
            <a:r>
              <a:rPr lang="hr-HR" err="1"/>
              <a:t>Ecolabel</a:t>
            </a:r>
            <a:r>
              <a:rPr lang="hr-HR"/>
              <a:t>-službena dobrovoljna eko-oznaka EU namijenjena označavanju proizvoda i usluga s manje nepovoljnim utjecajem na okoliš u odnosu na slične ili iste proizvode i usluge iz iste skupine proizvoda.</a:t>
            </a:r>
          </a:p>
          <a:p>
            <a:endParaRPr lang="hr-HR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l-PL" i="1" u="sng" err="1">
                <a:solidFill>
                  <a:schemeClr val="tx1"/>
                </a:solidFill>
              </a:rPr>
              <a:t>Način</a:t>
            </a:r>
            <a:r>
              <a:rPr lang="pl-PL" i="1" u="sng">
                <a:solidFill>
                  <a:schemeClr val="tx1"/>
                </a:solidFill>
              </a:rPr>
              <a:t> </a:t>
            </a:r>
            <a:r>
              <a:rPr lang="pl-PL" i="1" u="sng" err="1">
                <a:solidFill>
                  <a:schemeClr val="tx1"/>
                </a:solidFill>
              </a:rPr>
              <a:t>zaštite</a:t>
            </a:r>
            <a:r>
              <a:rPr lang="pl-PL" i="1" u="sng">
                <a:solidFill>
                  <a:schemeClr val="tx1"/>
                </a:solidFill>
              </a:rPr>
              <a:t> </a:t>
            </a:r>
            <a:r>
              <a:rPr lang="pl-PL" i="1" u="sng" err="1">
                <a:solidFill>
                  <a:schemeClr val="tx1"/>
                </a:solidFill>
              </a:rPr>
              <a:t>okoliša</a:t>
            </a:r>
            <a:r>
              <a:rPr lang="pl-PL" i="1" u="sng">
                <a:solidFill>
                  <a:schemeClr val="tx1"/>
                </a:solidFill>
              </a:rPr>
              <a:t> u </a:t>
            </a:r>
            <a:r>
              <a:rPr lang="pl-PL" i="1" u="sng" err="1">
                <a:solidFill>
                  <a:schemeClr val="tx1"/>
                </a:solidFill>
              </a:rPr>
              <a:t>pohrani</a:t>
            </a:r>
            <a:r>
              <a:rPr lang="pl-PL" i="1" u="sng">
                <a:solidFill>
                  <a:schemeClr val="tx1"/>
                </a:solidFill>
              </a:rPr>
              <a:t> </a:t>
            </a:r>
            <a:r>
              <a:rPr lang="pl-PL" i="1" u="sng" err="1">
                <a:solidFill>
                  <a:schemeClr val="tx1"/>
                </a:solidFill>
              </a:rPr>
              <a:t>poslovne</a:t>
            </a:r>
            <a:r>
              <a:rPr lang="pl-PL" i="1" u="sng">
                <a:solidFill>
                  <a:schemeClr val="tx1"/>
                </a:solidFill>
              </a:rPr>
              <a:t> </a:t>
            </a:r>
            <a:r>
              <a:rPr lang="pl-PL" i="1" u="sng" err="1">
                <a:solidFill>
                  <a:schemeClr val="tx1"/>
                </a:solidFill>
              </a:rPr>
              <a:t>dokumentacije</a:t>
            </a:r>
            <a:r>
              <a:rPr lang="pl-PL" i="1" u="sng">
                <a:solidFill>
                  <a:schemeClr val="tx1"/>
                </a:solidFill>
              </a:rPr>
              <a:t>:</a:t>
            </a:r>
          </a:p>
          <a:p>
            <a:r>
              <a:rPr lang="hr-HR">
                <a:solidFill>
                  <a:schemeClr val="tx1"/>
                </a:solidFill>
                <a:ea typeface="+mn-lt"/>
                <a:cs typeface="+mn-lt"/>
              </a:rPr>
              <a:t>Sklopljen ugovor s Komunalnim servisom iz Rovinja o recikliranju poslovne dokumentacije, uredskog materijala (rokovnika), reciklaža pribora za piće..</a:t>
            </a:r>
            <a:endParaRPr lang="pl-PL">
              <a:solidFill>
                <a:schemeClr val="tx1"/>
              </a:solidFill>
              <a:ea typeface="+mn-lt"/>
              <a:cs typeface="+mn-lt"/>
            </a:endParaRPr>
          </a:p>
          <a:p>
            <a:pPr marL="0" indent="0">
              <a:buNone/>
            </a:pPr>
            <a:br>
              <a:rPr lang="pl-PL"/>
            </a:br>
            <a:endParaRPr lang="pl-PL"/>
          </a:p>
          <a:p>
            <a:pPr marL="0" indent="0">
              <a:buNone/>
            </a:pPr>
            <a:endParaRPr lang="hr-HR"/>
          </a:p>
          <a:p>
            <a:pPr marL="0" indent="0">
              <a:buNone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2668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14351" y="333375"/>
            <a:ext cx="3432591" cy="1669997"/>
          </a:xfrm>
        </p:spPr>
        <p:txBody>
          <a:bodyPr>
            <a:normAutofit fontScale="90000"/>
          </a:bodyPr>
          <a:lstStyle/>
          <a:p>
            <a:r>
              <a:rPr lang="hr-HR"/>
              <a:t>Društveno odgovorno poslovanje i lokalna zajednica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6200" y="2419350"/>
            <a:ext cx="9884664" cy="332067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hr-HR" i="1" u="sng">
                <a:solidFill>
                  <a:schemeClr val="tx1"/>
                </a:solidFill>
              </a:rPr>
              <a:t>Sponzorstva </a:t>
            </a:r>
            <a:r>
              <a:rPr lang="hr-HR">
                <a:solidFill>
                  <a:schemeClr val="tx1"/>
                </a:solidFill>
              </a:rPr>
              <a:t>– sponzoriramo učenike Srednje škole Zvane </a:t>
            </a:r>
            <a:r>
              <a:rPr lang="hr-HR" err="1">
                <a:solidFill>
                  <a:schemeClr val="tx1"/>
                </a:solidFill>
              </a:rPr>
              <a:t>Črnje</a:t>
            </a:r>
            <a:r>
              <a:rPr lang="hr-HR">
                <a:solidFill>
                  <a:schemeClr val="tx1"/>
                </a:solidFill>
              </a:rPr>
              <a:t> koji su uspješni u sportskim aktivnostima</a:t>
            </a:r>
            <a:endParaRPr lang="en-US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i="1" u="sng">
                <a:solidFill>
                  <a:schemeClr val="tx1"/>
                </a:solidFill>
              </a:rPr>
              <a:t>Donacije</a:t>
            </a:r>
            <a:endParaRPr lang="en-US" i="1" u="sng">
              <a:solidFill>
                <a:schemeClr val="tx1"/>
              </a:solidFill>
            </a:endParaRPr>
          </a:p>
          <a:p>
            <a:r>
              <a:rPr lang="hr-HR">
                <a:solidFill>
                  <a:schemeClr val="tx1"/>
                </a:solidFill>
              </a:rPr>
              <a:t>uredski materijal te pribor za piće donirat ćemo staračkom domu Domenico </a:t>
            </a:r>
            <a:r>
              <a:rPr lang="hr-HR" err="1">
                <a:solidFill>
                  <a:schemeClr val="tx1"/>
                </a:solidFill>
              </a:rPr>
              <a:t>Pergolis</a:t>
            </a:r>
            <a:endParaRPr lang="hr-HR">
              <a:solidFill>
                <a:schemeClr val="tx1"/>
              </a:solidFill>
            </a:endParaRPr>
          </a:p>
          <a:p>
            <a:r>
              <a:rPr lang="hr-HR">
                <a:solidFill>
                  <a:schemeClr val="tx1"/>
                </a:solidFill>
              </a:rPr>
              <a:t>rokovnike, kemijske u boji donirat ćemo </a:t>
            </a:r>
            <a:r>
              <a:rPr lang="hr-HR" err="1">
                <a:solidFill>
                  <a:schemeClr val="tx1"/>
                </a:solidFill>
              </a:rPr>
              <a:t>dječijim</a:t>
            </a:r>
            <a:r>
              <a:rPr lang="hr-HR">
                <a:solidFill>
                  <a:schemeClr val="tx1"/>
                </a:solidFill>
              </a:rPr>
              <a:t> vrtićima.</a:t>
            </a:r>
          </a:p>
          <a:p>
            <a:r>
              <a:rPr lang="hr-HR">
                <a:solidFill>
                  <a:schemeClr val="tx1"/>
                </a:solidFill>
              </a:rPr>
              <a:t>tehnologija( bežični punjač, bežični miš, slušalice ) donirat ćemo domu za djecu i mlađe punoljetnike     Ivane Brlić Mažuranić.</a:t>
            </a:r>
          </a:p>
          <a:p>
            <a:pPr marL="0" indent="0">
              <a:buNone/>
            </a:pPr>
            <a:endParaRPr lang="hr-HR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r-HR">
              <a:solidFill>
                <a:schemeClr val="accent2">
                  <a:lumMod val="75000"/>
                </a:schemeClr>
              </a:solidFill>
            </a:endParaRPr>
          </a:p>
          <a:p>
            <a:endParaRPr lang="hr-HR">
              <a:solidFill>
                <a:schemeClr val="accent2">
                  <a:lumMod val="75000"/>
                </a:schemeClr>
              </a:solidFill>
            </a:endParaRPr>
          </a:p>
          <a:p>
            <a:endParaRPr lang="hr-HR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33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81893" y="413219"/>
            <a:ext cx="7486650" cy="2171701"/>
          </a:xfrm>
        </p:spPr>
        <p:txBody>
          <a:bodyPr>
            <a:normAutofit/>
          </a:bodyPr>
          <a:lstStyle/>
          <a:p>
            <a:r>
              <a:rPr lang="hr-HR" sz="2000"/>
              <a:t>Marketing za opće dobro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2843917"/>
            <a:ext cx="9410700" cy="3320832"/>
          </a:xfrm>
        </p:spPr>
        <p:txBody>
          <a:bodyPr/>
          <a:lstStyle/>
          <a:p>
            <a:pPr marL="0" indent="0">
              <a:buNone/>
            </a:pPr>
            <a:r>
              <a:rPr lang="hr-HR"/>
              <a:t>  -najvažniji koncept marketinga je taj da dio prihoda ulaže u opću dobrobit društva:</a:t>
            </a:r>
          </a:p>
          <a:p>
            <a:r>
              <a:rPr lang="hr-HR"/>
              <a:t>7% prihoda dajemo </a:t>
            </a:r>
            <a:r>
              <a:rPr lang="hr-HR" u="sng"/>
              <a:t>neprofitnoj organizaciji RODA-Roditelji u akciji</a:t>
            </a:r>
          </a:p>
          <a:p>
            <a:r>
              <a:rPr lang="hr-HR"/>
              <a:t>7% prihoda dajemo </a:t>
            </a:r>
            <a:r>
              <a:rPr lang="hr-HR" u="sng"/>
              <a:t>Zakladi Ana Rukavina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2405" y="1696861"/>
            <a:ext cx="1328295" cy="888059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9950" y="458611"/>
            <a:ext cx="1431925" cy="93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059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38150" y="4552950"/>
            <a:ext cx="9522714" cy="1187077"/>
          </a:xfrm>
        </p:spPr>
        <p:txBody>
          <a:bodyPr>
            <a:normAutofit/>
          </a:bodyPr>
          <a:lstStyle/>
          <a:p>
            <a:r>
              <a:rPr lang="hr-HR" sz="3600"/>
              <a:t>Hvala na pozornosti!</a:t>
            </a:r>
          </a:p>
        </p:txBody>
      </p:sp>
    </p:spTree>
    <p:extLst>
      <p:ext uri="{BB962C8B-B14F-4D97-AF65-F5344CB8AC3E}">
        <p14:creationId xmlns:p14="http://schemas.microsoft.com/office/powerpoint/2010/main" val="1632065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arcel">
  <a:themeElements>
    <a:clrScheme name="Crveno-narančasta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6D2CF404C4F24D97321AB6C2657900" ma:contentTypeVersion="10" ma:contentTypeDescription="Create a new document." ma:contentTypeScope="" ma:versionID="f928f7d47fa4d5ae957559447f1d1970">
  <xsd:schema xmlns:xsd="http://www.w3.org/2001/XMLSchema" xmlns:xs="http://www.w3.org/2001/XMLSchema" xmlns:p="http://schemas.microsoft.com/office/2006/metadata/properties" xmlns:ns2="3498d0d5-97d2-42ca-9090-95be33117fb9" targetNamespace="http://schemas.microsoft.com/office/2006/metadata/properties" ma:root="true" ma:fieldsID="3d524dc3adc18e18405512b4c1b3a135" ns2:_="">
    <xsd:import namespace="3498d0d5-97d2-42ca-9090-95be33117f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98d0d5-97d2-42ca-9090-95be33117f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3C45A7-7FBD-470C-97E3-0A7C99510590}"/>
</file>

<file path=customXml/itemProps2.xml><?xml version="1.0" encoding="utf-8"?>
<ds:datastoreItem xmlns:ds="http://schemas.openxmlformats.org/officeDocument/2006/customXml" ds:itemID="{BACF1795-EC73-4DFF-B647-A7D01B74DA6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49025D8-0A99-4DD1-B9BC-9AA73D534A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Paket</Template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Parcel</vt:lpstr>
      <vt:lpstr>Društvena odgovornost vt Donum d.o.o</vt:lpstr>
      <vt:lpstr>Društveno odgovorno poslovanje i radna okolina</vt:lpstr>
      <vt:lpstr>PowerPoint Presentation</vt:lpstr>
      <vt:lpstr>PowerPoint Presentation</vt:lpstr>
      <vt:lpstr>Društveno odgovorno poslovanje i radna okolina</vt:lpstr>
      <vt:lpstr>Društveno odgovorno poslovanje i lokalna zajednica</vt:lpstr>
      <vt:lpstr>Marketing za opće dobro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Donum d.o.o</dc:title>
  <dc:creator>User 18-07</dc:creator>
  <cp:revision>1</cp:revision>
  <dcterms:created xsi:type="dcterms:W3CDTF">2021-03-03T10:41:49Z</dcterms:created>
  <dcterms:modified xsi:type="dcterms:W3CDTF">2021-04-14T08:36:02Z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0x010100A66D2CF404C4F24D97321AB6C2657900</vt:lpwstr>
  </property>
</Properties>
</file>