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87" r:id="rId3"/>
    <p:sldId id="257" r:id="rId4"/>
    <p:sldId id="285" r:id="rId5"/>
    <p:sldId id="263" r:id="rId6"/>
    <p:sldId id="280" r:id="rId7"/>
    <p:sldId id="289" r:id="rId8"/>
    <p:sldId id="290" r:id="rId9"/>
    <p:sldId id="291" r:id="rId10"/>
    <p:sldId id="28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802"/>
    <a:srgbClr val="3573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A06F79-2D5C-49C5-BEFD-AB12F9C3E7A0}">
  <a:tblStyle styleId="{E0A06F79-2D5C-49C5-BEFD-AB12F9C3E7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6cbc6627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dcfa4a11f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dcfa4a11f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6e36cd04bb_0_12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6e36cd04bb_0_12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79" name="Google Shape;279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-2884700" y="-2"/>
            <a:ext cx="15074723" cy="5171852"/>
            <a:chOff x="-2884700" y="-2"/>
            <a:chExt cx="15074723" cy="5171852"/>
          </a:xfrm>
        </p:grpSpPr>
        <p:sp>
          <p:nvSpPr>
            <p:cNvPr id="69" name="Google Shape;69;p9"/>
            <p:cNvSpPr/>
            <p:nvPr/>
          </p:nvSpPr>
          <p:spPr>
            <a:xfrm>
              <a:off x="-980225" y="186175"/>
              <a:ext cx="4499400" cy="449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-2884700" y="-2"/>
              <a:ext cx="15074723" cy="5171852"/>
              <a:chOff x="-2884700" y="-2"/>
              <a:chExt cx="15074723" cy="5171852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-2884700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 rot="10800000" flipH="1">
                <a:off x="-48800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9"/>
            <p:cNvSpPr/>
            <p:nvPr/>
          </p:nvSpPr>
          <p:spPr>
            <a:xfrm rot="5470684">
              <a:off x="7513653" y="180465"/>
              <a:ext cx="209940" cy="225978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 rot="5470737">
              <a:off x="7460032" y="4376313"/>
              <a:ext cx="369367" cy="355190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 rot="9507153">
              <a:off x="6685146" y="1720799"/>
              <a:ext cx="219888" cy="211463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13850" y="23183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 idx="2" hasCustomPrompt="1"/>
          </p:nvPr>
        </p:nvSpPr>
        <p:spPr>
          <a:xfrm>
            <a:off x="713850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713850" y="3193679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131332" y="-56329"/>
            <a:ext cx="9296582" cy="2290182"/>
            <a:chOff x="-131332" y="-56329"/>
            <a:chExt cx="9296582" cy="2290182"/>
          </a:xfrm>
        </p:grpSpPr>
        <p:sp>
          <p:nvSpPr>
            <p:cNvPr id="83" name="Google Shape;83;p10"/>
            <p:cNvSpPr/>
            <p:nvPr/>
          </p:nvSpPr>
          <p:spPr>
            <a:xfrm rot="5400000">
              <a:off x="-358509" y="170848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524811" y="177571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-25" y="1144975"/>
            <a:ext cx="10154363" cy="4076474"/>
            <a:chOff x="-25" y="1144975"/>
            <a:chExt cx="10154363" cy="4076474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-25" y="1144975"/>
              <a:ext cx="9143989" cy="3988114"/>
              <a:chOff x="-25" y="1144975"/>
              <a:chExt cx="9143989" cy="3988114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-25" y="4272475"/>
                <a:ext cx="9143989" cy="860614"/>
              </a:xfrm>
              <a:custGeom>
                <a:avLst/>
                <a:gdLst/>
                <a:ahLst/>
                <a:cxnLst/>
                <a:rect l="l" t="t" r="r" b="b"/>
                <a:pathLst>
                  <a:path w="69963" h="11820" extrusionOk="0">
                    <a:moveTo>
                      <a:pt x="1" y="0"/>
                    </a:moveTo>
                    <a:lnTo>
                      <a:pt x="1" y="11820"/>
                    </a:lnTo>
                    <a:lnTo>
                      <a:pt x="69962" y="11820"/>
                    </a:lnTo>
                    <a:lnTo>
                      <a:pt x="69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14"/>
              <p:cNvGrpSpPr/>
              <p:nvPr/>
            </p:nvGrpSpPr>
            <p:grpSpPr>
              <a:xfrm>
                <a:off x="5107548" y="1144975"/>
                <a:ext cx="2934922" cy="3851584"/>
                <a:chOff x="5075688" y="1176835"/>
                <a:chExt cx="2934922" cy="3851584"/>
              </a:xfrm>
            </p:grpSpPr>
            <p:sp>
              <p:nvSpPr>
                <p:cNvPr id="126" name="Google Shape;126;p14"/>
                <p:cNvSpPr/>
                <p:nvPr/>
              </p:nvSpPr>
              <p:spPr>
                <a:xfrm rot="10800000">
                  <a:off x="5075688" y="4678722"/>
                  <a:ext cx="416321" cy="34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3501" extrusionOk="0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4"/>
                <p:cNvSpPr/>
                <p:nvPr/>
              </p:nvSpPr>
              <p:spPr>
                <a:xfrm rot="10800000">
                  <a:off x="7731131" y="1176835"/>
                  <a:ext cx="279478" cy="257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2580" extrusionOk="0">
                      <a:moveTo>
                        <a:pt x="1402" y="0"/>
                      </a:moveTo>
                      <a:lnTo>
                        <a:pt x="1" y="2579"/>
                      </a:lnTo>
                      <a:lnTo>
                        <a:pt x="2797" y="1722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128;p14"/>
              <p:cNvSpPr/>
              <p:nvPr/>
            </p:nvSpPr>
            <p:spPr>
              <a:xfrm rot="-7694763">
                <a:off x="216952" y="1356031"/>
                <a:ext cx="289570" cy="24325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4"/>
            <p:cNvSpPr/>
            <p:nvPr/>
          </p:nvSpPr>
          <p:spPr>
            <a:xfrm flipH="1">
              <a:off x="6973774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8" y="1848905"/>
              <a:ext cx="3797433" cy="3372543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573100" y="3023050"/>
            <a:ext cx="3997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818850" y="2076575"/>
            <a:ext cx="55062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body" idx="1"/>
          </p:nvPr>
        </p:nvSpPr>
        <p:spPr>
          <a:xfrm>
            <a:off x="71385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5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24"/>
          <p:cNvGrpSpPr/>
          <p:nvPr/>
        </p:nvGrpSpPr>
        <p:grpSpPr>
          <a:xfrm>
            <a:off x="-3860422" y="0"/>
            <a:ext cx="13004386" cy="9096660"/>
            <a:chOff x="-3860422" y="0"/>
            <a:chExt cx="13004386" cy="9096660"/>
          </a:xfrm>
        </p:grpSpPr>
        <p:sp>
          <p:nvSpPr>
            <p:cNvPr id="254" name="Google Shape;254;p24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 rot="3600617">
              <a:off x="-2990262" y="34718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4"/>
          <p:cNvSpPr/>
          <p:nvPr/>
        </p:nvSpPr>
        <p:spPr>
          <a:xfrm>
            <a:off x="6056916" y="2983037"/>
            <a:ext cx="3160735" cy="216040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6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261" name="Google Shape;26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64" name="Google Shape;26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" name="Google Shape;26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0" name="Google Shape;270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4" name="Google Shape;274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60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ctrTitle"/>
          </p:nvPr>
        </p:nvSpPr>
        <p:spPr>
          <a:xfrm>
            <a:off x="1624826" y="-372334"/>
            <a:ext cx="584484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32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</a:rPr>
              <a:t>Vježbenička tvrtka </a:t>
            </a:r>
            <a:br>
              <a:rPr lang="hr-HR" sz="32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b="1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-25" y="1343351"/>
            <a:ext cx="9144027" cy="3789738"/>
            <a:chOff x="-25" y="1343351"/>
            <a:chExt cx="9144027" cy="3789738"/>
          </a:xfrm>
        </p:grpSpPr>
        <p:sp>
          <p:nvSpPr>
            <p:cNvPr id="294" name="Google Shape;294;p31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31"/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26" name="Google Shape;326;p31"/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4" name="Slika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76" r="3765" b="-276"/>
          <a:stretch/>
        </p:blipFill>
        <p:spPr>
          <a:xfrm>
            <a:off x="1786202" y="980877"/>
            <a:ext cx="3169096" cy="194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 flipH="1">
            <a:off x="2392678" y="1783080"/>
            <a:ext cx="4274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-18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7726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729957" y="1520425"/>
            <a:ext cx="302948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kern="1200" noProof="0" dirty="0">
                <a:solidFill>
                  <a:srgbClr val="3D3D3D"/>
                </a:solidFill>
                <a:latin typeface="Gill Sans MT" panose="020B0502020104020203"/>
                <a:ea typeface="+mn-ea"/>
                <a:cs typeface="+mn-cs"/>
              </a:rPr>
              <a:t>Misija</a:t>
            </a:r>
            <a:endParaRPr lang="hr-HR" sz="1800" b="1" kern="1200" noProof="0" dirty="0">
              <a:solidFill>
                <a:srgbClr val="3D3D3D"/>
              </a:solidFill>
              <a:latin typeface="Gill Sans MT" panose="020B0502020104020203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kern="1200" dirty="0">
                <a:solidFill>
                  <a:srgbClr val="3D3D3D"/>
                </a:solidFill>
                <a:latin typeface="Baskerville Old Face" panose="02020602080505020303" pitchFamily="18" charset="0"/>
                <a:ea typeface="+mn-ea"/>
                <a:cs typeface="+mn-cs"/>
              </a:rPr>
              <a:t>Z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adovoljiti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naše kupce kvalitetom i pristupačnim proizvodima od lavande te uvesti novu ideju na naše tržište.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74338" y="2544842"/>
            <a:ext cx="2610739" cy="204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hr-HR" sz="2800" b="1" kern="1200" dirty="0">
                <a:solidFill>
                  <a:srgbClr val="3D3D3D"/>
                </a:solidFill>
                <a:latin typeface="Gill Sans MT" panose="020B0502020104020203"/>
                <a:ea typeface="+mn-ea"/>
                <a:cs typeface="+mn-cs"/>
              </a:rPr>
              <a:t>Vizija</a:t>
            </a:r>
            <a:endParaRPr lang="hr-HR" sz="1800" b="1" kern="1200" dirty="0">
              <a:solidFill>
                <a:srgbClr val="3D3D3D"/>
              </a:solidFill>
              <a:latin typeface="Gill Sans MT" panose="020B0502020104020203"/>
              <a:ea typeface="+mn-ea"/>
              <a:cs typeface="+mn-cs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hr-HR" sz="1800" kern="1200" dirty="0">
                <a:solidFill>
                  <a:srgbClr val="3D3D3D"/>
                </a:solidFill>
                <a:latin typeface="Baskerville Old Face" panose="02020602080505020303" pitchFamily="18" charset="0"/>
                <a:ea typeface="+mn-ea"/>
                <a:cs typeface="+mn-cs"/>
              </a:rPr>
              <a:t>Biti tvrtka koja će svojim kupcima unijeti miris i ljepotu u život kvalitetnim i pristupačnim proizvodima.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68680" y="10757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latin typeface="Gill Sans MT" panose="020B0502020104020203" pitchFamily="34" charset="-18"/>
              </a:rPr>
              <a:t>LOKACIJA</a:t>
            </a:r>
            <a:r>
              <a:rPr lang="hr-HR" dirty="0">
                <a:latin typeface="Gill Sans MT" panose="020B0502020104020203" pitchFamily="34" charset="-18"/>
              </a:rPr>
              <a:t>: Školska ulica 22</a:t>
            </a:r>
          </a:p>
          <a:p>
            <a:r>
              <a:rPr lang="hr-HR" b="1" dirty="0">
                <a:latin typeface="Gill Sans MT" panose="020B0502020104020203" pitchFamily="34" charset="-18"/>
              </a:rPr>
              <a:t>SJEDIŠTE</a:t>
            </a:r>
            <a:r>
              <a:rPr lang="hr-HR" dirty="0">
                <a:latin typeface="Gill Sans MT" panose="020B0502020104020203" pitchFamily="34" charset="-18"/>
              </a:rPr>
              <a:t>: Slunj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40108" y="345222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800" dirty="0">
                <a:latin typeface="Arial Black" panose="020B0A04020102020204" pitchFamily="34" charset="0"/>
              </a:rPr>
              <a:t>O NAMA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019360" y="1991616"/>
            <a:ext cx="1800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Gill Sans MT" panose="020B0502020104020203" pitchFamily="34" charset="-18"/>
              </a:rPr>
              <a:t>CILJ TVRTKE: </a:t>
            </a:r>
            <a:r>
              <a:rPr lang="hr-HR" sz="1600" dirty="0">
                <a:latin typeface="Gill Sans MT" panose="020B0502020104020203" pitchFamily="34" charset="-18"/>
              </a:rPr>
              <a:t>stvoriti lojalne i zadovoljne kupce</a:t>
            </a:r>
          </a:p>
        </p:txBody>
      </p:sp>
      <p:sp>
        <p:nvSpPr>
          <p:cNvPr id="8" name="Pravokutnik 7"/>
          <p:cNvSpPr/>
          <p:nvPr/>
        </p:nvSpPr>
        <p:spPr>
          <a:xfrm>
            <a:off x="7380417" y="4105749"/>
            <a:ext cx="1611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Gill Sans MT" panose="020B0502020104020203" pitchFamily="34" charset="-18"/>
              </a:rPr>
              <a:t> </a:t>
            </a:r>
            <a:r>
              <a:rPr lang="hr-HR" b="1" dirty="0">
                <a:latin typeface="Gill Sans MT" panose="020B0502020104020203" pitchFamily="34" charset="-18"/>
              </a:rPr>
              <a:t>DJELATNOST</a:t>
            </a:r>
            <a:r>
              <a:rPr lang="hr-HR" dirty="0">
                <a:latin typeface="Gill Sans MT" panose="020B0502020104020203" pitchFamily="34" charset="-18"/>
              </a:rPr>
              <a:t>: prodaja proizvoda od lavande</a:t>
            </a:r>
          </a:p>
        </p:txBody>
      </p:sp>
    </p:spTree>
    <p:extLst>
      <p:ext uri="{BB962C8B-B14F-4D97-AF65-F5344CB8AC3E}">
        <p14:creationId xmlns:p14="http://schemas.microsoft.com/office/powerpoint/2010/main" val="213607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 txBox="1">
            <a:spLocks noGrp="1"/>
          </p:cNvSpPr>
          <p:nvPr>
            <p:ph type="title"/>
          </p:nvPr>
        </p:nvSpPr>
        <p:spPr>
          <a:xfrm>
            <a:off x="2979801" y="43075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latin typeface="Arial Black" panose="020B0A04020102020204" pitchFamily="34" charset="0"/>
              </a:rPr>
              <a:t>NAŠA PONUDA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38" y="2904264"/>
            <a:ext cx="1517886" cy="1009144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166736" y="2593387"/>
            <a:ext cx="42072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kern="1400" dirty="0">
                <a:latin typeface="Bahnschrift Condensed" panose="020B0502040204020203" pitchFamily="34" charset="0"/>
              </a:rPr>
              <a:t>Eterično ulje lavande</a:t>
            </a:r>
          </a:p>
          <a:p>
            <a:r>
              <a:rPr lang="hr-HR" sz="12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377584" y="3937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12,00 kn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00" y="1197194"/>
            <a:ext cx="1571745" cy="1027679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278463" y="77406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Sapun od lavande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343134" y="2201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36,00 kn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078" y="1162163"/>
            <a:ext cx="1537446" cy="1030504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2387469" y="70109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Kupka od lavande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557" y="1088800"/>
            <a:ext cx="1513424" cy="1112074"/>
          </a:xfrm>
          <a:prstGeom prst="rect">
            <a:avLst/>
          </a:prstGeom>
        </p:spPr>
      </p:pic>
      <p:sp>
        <p:nvSpPr>
          <p:cNvPr id="20" name="Pravokutnik 19"/>
          <p:cNvSpPr/>
          <p:nvPr/>
        </p:nvSpPr>
        <p:spPr>
          <a:xfrm>
            <a:off x="4362551" y="68402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Lavandina vodica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4338852" y="21945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50,00 kn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2364373" y="21887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40,00 kn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46400" y="143679"/>
            <a:ext cx="587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HIGIJENSKI PROIZVODI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373" y="2840419"/>
            <a:ext cx="1321287" cy="107298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65" y="3889944"/>
            <a:ext cx="4590686" cy="47552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881" y="637595"/>
            <a:ext cx="4560203" cy="68281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014" y="1080334"/>
            <a:ext cx="1671555" cy="1159395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4451" y="2188714"/>
            <a:ext cx="4590686" cy="475529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6648551" y="2521511"/>
            <a:ext cx="2112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kern="1400" dirty="0">
                <a:latin typeface="Bahnschrift Condensed" panose="020B0502040204020203" pitchFamily="34" charset="0"/>
              </a:rPr>
              <a:t>Dezinfekcijsko sredstvo za ruke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12"/>
          <a:srcRect t="18989" b="19068"/>
          <a:stretch/>
        </p:blipFill>
        <p:spPr>
          <a:xfrm>
            <a:off x="2965285" y="2913242"/>
            <a:ext cx="1625067" cy="1000166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13"/>
          <a:srcRect t="23693"/>
          <a:stretch/>
        </p:blipFill>
        <p:spPr>
          <a:xfrm>
            <a:off x="5017537" y="2861316"/>
            <a:ext cx="1076297" cy="109503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185709" y="2419000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Balzam od lavande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160575" y="3916041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30,00 kn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4998471" y="3937808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15,00 kn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841232" y="2388769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Mirisna sol od lavande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647561" y="52589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DEKORATIVNI PROIZVODI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72656" y="4370771"/>
            <a:ext cx="6022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PREHRAMBENI PROIZVOD</a:t>
            </a:r>
          </a:p>
        </p:txBody>
      </p:sp>
      <p:pic>
        <p:nvPicPr>
          <p:cNvPr id="7" name="Picture 4" descr="DARK CHOCOLATE &amp; LAV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8" y="2750642"/>
            <a:ext cx="13731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494230" y="2329940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Čokolada od lavande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51324" y="3941267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15,00 kn</a:t>
            </a:r>
            <a:endParaRPr lang="hr-HR" sz="1050" kern="1400" dirty="0">
              <a:latin typeface="Century Schoolbook" panose="020406040505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820" y="589604"/>
            <a:ext cx="4590686" cy="67671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834" y="1056575"/>
            <a:ext cx="1676545" cy="111566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938" y="2199831"/>
            <a:ext cx="4590686" cy="4755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730" y="802416"/>
            <a:ext cx="4578493" cy="37798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864" y="1144904"/>
            <a:ext cx="1505843" cy="102421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735" y="2188205"/>
            <a:ext cx="4590686" cy="47552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626" y="1885598"/>
            <a:ext cx="1289837" cy="1507226"/>
          </a:xfrm>
          <a:prstGeom prst="rect">
            <a:avLst/>
          </a:prstGeom>
        </p:spPr>
      </p:pic>
      <p:sp>
        <p:nvSpPr>
          <p:cNvPr id="20" name="Pravokutnik 19"/>
          <p:cNvSpPr/>
          <p:nvPr/>
        </p:nvSpPr>
        <p:spPr>
          <a:xfrm>
            <a:off x="5110773" y="1448019"/>
            <a:ext cx="4825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r-HR" b="1" kern="1400" dirty="0">
                <a:latin typeface="Bahnschrift Condensed" panose="020B0502040204020203" pitchFamily="34" charset="0"/>
              </a:rPr>
              <a:t>Buketići lavande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5033787" y="3344281"/>
            <a:ext cx="48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kern="1400" dirty="0">
                <a:latin typeface="Bahnschrift Condensed" panose="020B0502040204020203" pitchFamily="34" charset="0"/>
              </a:rPr>
              <a:t>Cijena: 30,00 kn</a:t>
            </a:r>
            <a:endParaRPr lang="hr-HR" sz="1050" kern="1400" dirty="0">
              <a:latin typeface="Century Schoolbook" panose="02040604050505020304" pitchFamily="18" charset="0"/>
            </a:endParaRPr>
          </a:p>
          <a:p>
            <a:r>
              <a:rPr lang="hr-HR" sz="1000" kern="1400" dirty="0">
                <a:latin typeface="Century Schoolbook" panose="02040604050505020304" pitchFamily="18" charset="0"/>
              </a:rPr>
              <a:t> 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267031" y="355238"/>
            <a:ext cx="1915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NAŠA PONUDA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23" name="AutoShape 2" descr="Lavender PNG - Lavender Flowers, Lavender Border, Lavender Wreath, Lavender  Background, Lavender Oil, Lavender Plant, French Lavender, Lavender Rose,  Lavender Illustration, Lavender Herb, Lavender Branch, Lavender Fields,  Lavender Icon. - Clean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0" b="94000" l="10000" r="90000">
                        <a14:foregroundMark x1="53077" y1="7000" x2="53077" y2="7000"/>
                        <a14:foregroundMark x1="50769" y1="9333" x2="50769" y2="9333"/>
                        <a14:foregroundMark x1="83462" y1="41333" x2="83462" y2="41333"/>
                        <a14:foregroundMark x1="40385" y1="40333" x2="40385" y2="40333"/>
                        <a14:foregroundMark x1="36538" y1="41000" x2="36538" y2="41000"/>
                        <a14:backgroundMark x1="64615" y1="74333" x2="63846" y2="75667"/>
                        <a14:backgroundMark x1="68846" y1="74000" x2="68462" y2="75667"/>
                        <a14:backgroundMark x1="70385" y1="41667" x2="70385" y2="41667"/>
                        <a14:backgroundMark x1="72308" y1="87333" x2="72308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7541">
            <a:off x="6650961" y="2512516"/>
            <a:ext cx="247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"/>
          <p:cNvSpPr txBox="1">
            <a:spLocks noGrp="1"/>
          </p:cNvSpPr>
          <p:nvPr>
            <p:ph type="title"/>
          </p:nvPr>
        </p:nvSpPr>
        <p:spPr>
          <a:xfrm>
            <a:off x="673254" y="1620657"/>
            <a:ext cx="4128944" cy="1256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Arial Black" panose="020B0A04020102020204" pitchFamily="34" charset="0"/>
              </a:rPr>
              <a:t>DRUŠTVENO ODGOVORNO POSLOVANJE</a:t>
            </a:r>
            <a:endParaRPr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66" name="Google Shape;566;p38"/>
          <p:cNvGrpSpPr/>
          <p:nvPr/>
        </p:nvGrpSpPr>
        <p:grpSpPr>
          <a:xfrm rot="-830228">
            <a:off x="3827332" y="1215868"/>
            <a:ext cx="673278" cy="678714"/>
            <a:chOff x="4566208" y="2132179"/>
            <a:chExt cx="1190999" cy="1200614"/>
          </a:xfrm>
        </p:grpSpPr>
        <p:sp>
          <p:nvSpPr>
            <p:cNvPr id="567" name="Google Shape;567;p38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8"/>
          <p:cNvSpPr/>
          <p:nvPr/>
        </p:nvSpPr>
        <p:spPr>
          <a:xfrm>
            <a:off x="4395114" y="-713445"/>
            <a:ext cx="2755975" cy="2163575"/>
          </a:xfrm>
          <a:custGeom>
            <a:avLst/>
            <a:gdLst/>
            <a:ahLst/>
            <a:cxnLst/>
            <a:rect l="l" t="t" r="r" b="b"/>
            <a:pathLst>
              <a:path w="110239" h="86543" extrusionOk="0">
                <a:moveTo>
                  <a:pt x="0" y="86543"/>
                </a:moveTo>
                <a:cubicBezTo>
                  <a:pt x="3531" y="79484"/>
                  <a:pt x="14559" y="80127"/>
                  <a:pt x="22299" y="78579"/>
                </a:cubicBezTo>
                <a:cubicBezTo>
                  <a:pt x="45419" y="73955"/>
                  <a:pt x="72767" y="82102"/>
                  <a:pt x="92384" y="69022"/>
                </a:cubicBezTo>
                <a:cubicBezTo>
                  <a:pt x="105017" y="60598"/>
                  <a:pt x="113645" y="40952"/>
                  <a:pt x="108843" y="26547"/>
                </a:cubicBezTo>
                <a:cubicBezTo>
                  <a:pt x="105040" y="15140"/>
                  <a:pt x="92922" y="8503"/>
                  <a:pt x="84419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572" name="Google Shape;572;p38"/>
          <p:cNvGrpSpPr/>
          <p:nvPr/>
        </p:nvGrpSpPr>
        <p:grpSpPr>
          <a:xfrm>
            <a:off x="5981061" y="2414434"/>
            <a:ext cx="1682340" cy="669750"/>
            <a:chOff x="5981625" y="1844100"/>
            <a:chExt cx="1682340" cy="669750"/>
          </a:xfrm>
        </p:grpSpPr>
        <p:sp>
          <p:nvSpPr>
            <p:cNvPr id="573" name="Google Shape;573;p38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8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575" name="Google Shape;575;p38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8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55"/>
          <p:cNvGrpSpPr/>
          <p:nvPr/>
        </p:nvGrpSpPr>
        <p:grpSpPr>
          <a:xfrm>
            <a:off x="720010" y="1419647"/>
            <a:ext cx="4021500" cy="3062887"/>
            <a:chOff x="720010" y="1419647"/>
            <a:chExt cx="4021500" cy="3062887"/>
          </a:xfrm>
        </p:grpSpPr>
        <p:sp>
          <p:nvSpPr>
            <p:cNvPr id="1087" name="Google Shape;1087;p55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tx1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5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tx1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5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tx1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5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tx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91" name="Google Shape;1091;p55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76" r="3765" b="-276"/>
          <a:stretch/>
        </p:blipFill>
        <p:spPr>
          <a:xfrm>
            <a:off x="903655" y="1571327"/>
            <a:ext cx="3650780" cy="2239284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139559" y="909482"/>
            <a:ext cx="35945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</a:rPr>
              <a:t>NAČINI MOTIVACIJE ZAPOSLENIKA: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Gill Sans MT" panose="020B0502020104020203" pitchFamily="34" charset="0"/>
              </a:rPr>
              <a:t>povećanje plaće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Gill Sans MT" panose="020B0502020104020203" pitchFamily="34" charset="0"/>
              </a:rPr>
              <a:t>slobodni dani tijekom praznika- više vremena provodimo s obitelji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Gill Sans MT" panose="020B0502020104020203" pitchFamily="34" charset="0"/>
              </a:rPr>
              <a:t>nagrade za zaposlenika mjeseca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139559" y="2885453"/>
            <a:ext cx="360084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</a:rPr>
              <a:t>NAČINI NAGRAĐIVANJA ZAPOSLENIKA: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Gill Sans MT" panose="020B0502020104020203" pitchFamily="34" charset="0"/>
              </a:rPr>
              <a:t>djelatnici imaju određene popuste za proizvode iz našeg asortimana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Gill Sans MT" panose="020B0502020104020203" pitchFamily="34" charset="0"/>
              </a:rPr>
              <a:t>slanje djelatnika na plaćeni odmor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79272" y="176573"/>
            <a:ext cx="384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25000"/>
                  </a:schemeClr>
                </a:solidFill>
                <a:latin typeface="Gill Sans MT" panose="020B0502020104020203" pitchFamily="34" charset="0"/>
              </a:rPr>
              <a:t>EDUKACIJA ZAPOSLENIKA: </a:t>
            </a:r>
            <a:r>
              <a:rPr lang="hr-HR" dirty="0">
                <a:latin typeface="Gill Sans MT" panose="020B0502020104020203" pitchFamily="34" charset="0"/>
              </a:rPr>
              <a:t>Svaki mjesec plaća se edukacija zaposlenika, krenuvši od odjela menadžmenta, nabave, računovodstva, administracije te marketinga. </a:t>
            </a:r>
            <a:endParaRPr lang="hr-HR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C19E3C6-F4AC-4524-9645-35D21E8F0589}"/>
              </a:ext>
            </a:extLst>
          </p:cNvPr>
          <p:cNvSpPr txBox="1"/>
          <p:nvPr/>
        </p:nvSpPr>
        <p:spPr>
          <a:xfrm>
            <a:off x="-176955" y="154914"/>
            <a:ext cx="2712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835"/>
              </a:buClr>
              <a:buSzPts val="1400"/>
              <a:buFont typeface="Lato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1F1835"/>
                </a:solidFill>
                <a:effectLst/>
                <a:uLnTx/>
                <a:uFillTx/>
                <a:latin typeface="Arial Black" panose="020B0A04020102020204" pitchFamily="34" charset="0"/>
                <a:sym typeface="Lato"/>
              </a:rPr>
              <a:t>KORIŠTENJE EKO OZNAKA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EB1641C-874E-4CA7-A4E7-8441531C25F1}"/>
              </a:ext>
            </a:extLst>
          </p:cNvPr>
          <p:cNvSpPr txBox="1"/>
          <p:nvPr/>
        </p:nvSpPr>
        <p:spPr>
          <a:xfrm>
            <a:off x="96520" y="2153679"/>
            <a:ext cx="2165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Black Han Sans"/>
              </a:rPr>
              <a:t>UTZ CERTIFIKAT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85000E7-1C25-4927-89CB-DBCCDC31D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0" b="95750" l="2000" r="97250">
                        <a14:foregroundMark x1="8083" y1="28667" x2="8083" y2="28667"/>
                        <a14:foregroundMark x1="5500" y1="30250" x2="5500" y2="30250"/>
                        <a14:foregroundMark x1="2083" y1="32917" x2="2083" y2="32917"/>
                        <a14:foregroundMark x1="28417" y1="91917" x2="28417" y2="91917"/>
                        <a14:foregroundMark x1="30000" y1="95750" x2="30000" y2="95750"/>
                        <a14:foregroundMark x1="73083" y1="8167" x2="73083" y2="8167"/>
                        <a14:foregroundMark x1="73083" y1="4250" x2="73083" y2="4250"/>
                        <a14:foregroundMark x1="92250" y1="50833" x2="92250" y2="50833"/>
                        <a14:foregroundMark x1="97250" y1="56250" x2="97250" y2="5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41" y="3193654"/>
            <a:ext cx="1794932" cy="179493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9D7BE95-FF33-44AC-833D-83B8B79615C0}"/>
              </a:ext>
            </a:extLst>
          </p:cNvPr>
          <p:cNvSpPr txBox="1"/>
          <p:nvPr/>
        </p:nvSpPr>
        <p:spPr>
          <a:xfrm>
            <a:off x="2846492" y="1067253"/>
            <a:ext cx="4866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357335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Black Han Sans"/>
              </a:rPr>
              <a:t>EU ECOLABEL</a:t>
            </a: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3E9A777-3956-4F0E-AAB1-365AEB12D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8" b="95064" l="8916" r="91446">
                        <a14:foregroundMark x1="50602" y1="20382" x2="50602" y2="20382"/>
                        <a14:foregroundMark x1="31325" y1="14490" x2="31325" y2="14490"/>
                        <a14:foregroundMark x1="43012" y1="7086" x2="43012" y2="7086"/>
                        <a14:foregroundMark x1="58313" y1="4777" x2="58313" y2="4777"/>
                        <a14:foregroundMark x1="74940" y1="7484" x2="74940" y2="7484"/>
                        <a14:foregroundMark x1="86265" y1="15048" x2="86265" y2="15048"/>
                        <a14:foregroundMark x1="91446" y1="25955" x2="91446" y2="25955"/>
                        <a14:foregroundMark x1="86627" y1="36704" x2="86627" y2="36704"/>
                        <a14:foregroundMark x1="75060" y1="44108" x2="72289" y2="43869"/>
                        <a14:foregroundMark x1="59398" y1="48726" x2="58193" y2="47771"/>
                        <a14:foregroundMark x1="42048" y1="45462" x2="42048" y2="45462"/>
                        <a14:foregroundMark x1="29880" y1="36863" x2="29880" y2="36863"/>
                        <a14:foregroundMark x1="25301" y1="26035" x2="25301" y2="26035"/>
                        <a14:foregroundMark x1="8916" y1="43471" x2="8916" y2="43471"/>
                        <a14:foregroundMark x1="33253" y1="69506" x2="33253" y2="69506"/>
                        <a14:foregroundMark x1="43253" y1="68471" x2="43253" y2="68471"/>
                        <a14:foregroundMark x1="44819" y1="95064" x2="44819" y2="95064"/>
                        <a14:foregroundMark x1="57952" y1="61465" x2="57952" y2="61465"/>
                        <a14:foregroundMark x1="61566" y1="70064" x2="61566" y2="70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6492" y="1501142"/>
            <a:ext cx="1618405" cy="244905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3A5153F-8643-4DAA-9562-2637E0D86315}"/>
              </a:ext>
            </a:extLst>
          </p:cNvPr>
          <p:cNvSpPr txBox="1"/>
          <p:nvPr/>
        </p:nvSpPr>
        <p:spPr>
          <a:xfrm>
            <a:off x="6001173" y="981073"/>
            <a:ext cx="5261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357335"/>
                </a:solidFill>
                <a:latin typeface="Gill Sans MT" panose="020B0502020104020203" pitchFamily="34" charset="0"/>
                <a:sym typeface="Black Han Sans"/>
              </a:rPr>
              <a:t>RECIKLIRANJE</a:t>
            </a:r>
            <a:endParaRPr lang="hr-HR" sz="16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B5C12A3-B187-4DDA-A301-4C6BBB714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3" b="89665" l="9847" r="89716">
                        <a14:foregroundMark x1="44420" y1="17877" x2="44420" y2="17877"/>
                        <a14:foregroundMark x1="41575" y1="5587" x2="41575" y2="5587"/>
                        <a14:foregroundMark x1="48359" y1="3073" x2="48359" y2="3073"/>
                        <a14:foregroundMark x1="26258" y1="49441" x2="26258" y2="49441"/>
                        <a14:foregroundMark x1="31947" y1="64525" x2="31947" y2="64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3611" y="1969127"/>
            <a:ext cx="3126308" cy="24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1348B8C-1CA9-44F1-BA99-0C2C5C27BD2E}"/>
              </a:ext>
            </a:extLst>
          </p:cNvPr>
          <p:cNvSpPr txBox="1"/>
          <p:nvPr/>
        </p:nvSpPr>
        <p:spPr>
          <a:xfrm>
            <a:off x="-342078" y="219276"/>
            <a:ext cx="42562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835"/>
              </a:buClr>
              <a:buSzPts val="1400"/>
              <a:buFont typeface="Lato"/>
              <a:buNone/>
              <a:tabLst/>
              <a:defRPr/>
            </a:pPr>
            <a:r>
              <a:rPr lang="hr-HR" sz="2400" dirty="0">
                <a:solidFill>
                  <a:srgbClr val="1F1835"/>
                </a:solidFill>
                <a:latin typeface="Arial Black" panose="020B0A04020102020204" pitchFamily="34" charset="0"/>
                <a:sym typeface="Lato"/>
              </a:rPr>
              <a:t>NAČIN ZAŠTITE OKOLIŠA U POHRANI POSLOVNE DOKUMENTACIJE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1F1835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Lato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320862D-945F-455F-A8DF-B61AF4DAE1EF}"/>
              </a:ext>
            </a:extLst>
          </p:cNvPr>
          <p:cNvSpPr txBox="1"/>
          <p:nvPr/>
        </p:nvSpPr>
        <p:spPr>
          <a:xfrm>
            <a:off x="6427116" y="74840"/>
            <a:ext cx="2716884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>
                <a:solidFill>
                  <a:schemeClr val="accent4"/>
                </a:solidFill>
                <a:latin typeface="Gill Sans MT" panose="020B0502020104020203" pitchFamily="34" charset="0"/>
              </a:rPr>
              <a:t>Kako bi smanjili prekomjernu potrošnju papira, naše poslovanje većim dijelom obavlja se u digitalnom obliku.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F097C2C-ABA2-4C9A-A3B5-44ED6A886670}"/>
              </a:ext>
            </a:extLst>
          </p:cNvPr>
          <p:cNvSpPr txBox="1"/>
          <p:nvPr/>
        </p:nvSpPr>
        <p:spPr>
          <a:xfrm>
            <a:off x="651264" y="3274567"/>
            <a:ext cx="6216604" cy="1705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b="1" dirty="0">
                <a:solidFill>
                  <a:srgbClr val="1F1835"/>
                </a:solidFill>
                <a:latin typeface="Gill Sans MT" panose="020B0502020104020203" pitchFamily="34" charset="0"/>
              </a:rPr>
              <a:t>S obzirom da nam se poslovanje ne obavlja u potpunosti u digitalnom obliku, papirnatu dokumentaciju koristimo od recikliranog materijala i čuvamo ih u fasciklima od recikliranog materijala.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srgbClr val="1F1835"/>
              </a:solidFill>
              <a:effectLst/>
              <a:uLnTx/>
              <a:uFillTx/>
              <a:latin typeface="Gill Sans MT" panose="020B0502020104020203" pitchFamily="34" charset="0"/>
              <a:cs typeface="Arial"/>
              <a:sym typeface="Arial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94CEFA0-3B87-4F0A-97E9-7AD3511C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800" y1="17200" x2="35800" y2="17200"/>
                        <a14:foregroundMark x1="39100" y1="16000" x2="45200" y2="21400"/>
                        <a14:foregroundMark x1="33000" y1="16400" x2="28500" y2="21600"/>
                        <a14:foregroundMark x1="26700" y1="21400" x2="25000" y2="25800"/>
                        <a14:foregroundMark x1="22000" y1="50800" x2="22200" y2="58800"/>
                        <a14:foregroundMark x1="24100" y1="58000" x2="27100" y2="57600"/>
                        <a14:foregroundMark x1="37100" y1="57800" x2="37100" y2="57800"/>
                        <a14:foregroundMark x1="37100" y1="57800" x2="37100" y2="57800"/>
                        <a14:foregroundMark x1="21900" y1="66200" x2="21900" y2="66200"/>
                        <a14:foregroundMark x1="20100" y1="63400" x2="22800" y2="71400"/>
                        <a14:foregroundMark x1="22100" y1="70800" x2="23200" y2="73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57720" y="1468014"/>
            <a:ext cx="4414942" cy="22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444BA0C-1573-4421-83C7-5F7081C6857A}"/>
              </a:ext>
            </a:extLst>
          </p:cNvPr>
          <p:cNvSpPr txBox="1"/>
          <p:nvPr/>
        </p:nvSpPr>
        <p:spPr>
          <a:xfrm>
            <a:off x="236823" y="4312503"/>
            <a:ext cx="8670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835"/>
              </a:buClr>
              <a:buSzPts val="1400"/>
              <a:buFont typeface="Lato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1F1835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Lato"/>
              </a:rPr>
              <a:t>DRUŠTVENO ODGOVORNO POSLOVANJE I LOKALNA ZAJEDNICA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E404EA1-41F1-42B5-BB9D-E92EA6C279B7}"/>
              </a:ext>
            </a:extLst>
          </p:cNvPr>
          <p:cNvSpPr txBox="1"/>
          <p:nvPr/>
        </p:nvSpPr>
        <p:spPr>
          <a:xfrm>
            <a:off x="740072" y="1507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2400" b="1" dirty="0">
                <a:solidFill>
                  <a:srgbClr val="C00000"/>
                </a:solidFill>
                <a:latin typeface="Gill Sans MT" panose="020B0502020104020203" pitchFamily="34" charset="0"/>
                <a:sym typeface="Black Han Sans"/>
              </a:rPr>
              <a:t>DONACIJE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81290B1-4732-45A5-AFED-3F9853A0833E}"/>
              </a:ext>
            </a:extLst>
          </p:cNvPr>
          <p:cNvSpPr txBox="1"/>
          <p:nvPr/>
        </p:nvSpPr>
        <p:spPr>
          <a:xfrm>
            <a:off x="1559086" y="612381"/>
            <a:ext cx="5367987" cy="116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b="1" dirty="0">
                <a:solidFill>
                  <a:srgbClr val="1F1835"/>
                </a:solidFill>
                <a:latin typeface="Gill Sans MT" panose="020B0502020104020203" pitchFamily="34" charset="0"/>
              </a:rPr>
              <a:t>Donirali smo 20.000,00 kn obiteljima zahvaćenima u potresu na području Gline, Petrinje i Siska.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1" i="0" u="none" strike="noStrike" kern="0" cap="none" spc="0" normalizeH="0" baseline="0" noProof="0" dirty="0">
                <a:ln>
                  <a:noFill/>
                </a:ln>
                <a:solidFill>
                  <a:srgbClr val="1F1835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Donirali smo naš cijeli asortiman proizvoda udruzi za zaštitu žena od nasilja „IRIS” iz Bjelovara.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C713D4B-2B33-4A81-8E28-52587BAEA850}"/>
              </a:ext>
            </a:extLst>
          </p:cNvPr>
          <p:cNvSpPr txBox="1"/>
          <p:nvPr/>
        </p:nvSpPr>
        <p:spPr>
          <a:xfrm>
            <a:off x="1183409" y="216173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Black Han Sans"/>
              </a:rPr>
              <a:t>SPONZORSTVA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606C6FB-2BA5-49BD-A2FC-FD19787FED06}"/>
              </a:ext>
            </a:extLst>
          </p:cNvPr>
          <p:cNvSpPr txBox="1"/>
          <p:nvPr/>
        </p:nvSpPr>
        <p:spPr>
          <a:xfrm>
            <a:off x="385836" y="2763153"/>
            <a:ext cx="3217577" cy="116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hr-HR" sz="1200" b="1" dirty="0">
                <a:solidFill>
                  <a:srgbClr val="1F1835"/>
                </a:solidFill>
                <a:latin typeface="Gill Sans MT" panose="020B0502020104020203" pitchFamily="34" charset="0"/>
              </a:rPr>
              <a:t>Sponzorirali bi nekoliko hrvatskih </a:t>
            </a:r>
            <a:r>
              <a:rPr lang="hr-HR" sz="1200" b="1" dirty="0" err="1">
                <a:solidFill>
                  <a:srgbClr val="1F1835"/>
                </a:solidFill>
                <a:latin typeface="Gill Sans MT" panose="020B0502020104020203" pitchFamily="34" charset="0"/>
              </a:rPr>
              <a:t>influencerica</a:t>
            </a:r>
            <a:r>
              <a:rPr lang="hr-HR" sz="1200" b="1" dirty="0">
                <a:solidFill>
                  <a:srgbClr val="1F1835"/>
                </a:solidFill>
                <a:latin typeface="Gill Sans MT" panose="020B0502020104020203" pitchFamily="34" charset="0"/>
              </a:rPr>
              <a:t> tako što bi im dali naše proizvode koje bi kasnije koristile na svojim društvenim mrežama.</a:t>
            </a:r>
            <a:endParaRPr kumimoji="0" lang="hr-HR" sz="1200" b="1" i="0" u="none" strike="noStrike" kern="0" cap="none" spc="0" normalizeH="0" baseline="0" noProof="0" dirty="0">
              <a:ln>
                <a:noFill/>
              </a:ln>
              <a:solidFill>
                <a:srgbClr val="1F1835"/>
              </a:solidFill>
              <a:effectLst/>
              <a:uLnTx/>
              <a:uFillTx/>
              <a:latin typeface="Gill Sans MT" panose="020B05020201040202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17445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ECE8F5"/>
      </a:dk1>
      <a:lt1>
        <a:srgbClr val="6840CE"/>
      </a:lt1>
      <a:dk2>
        <a:srgbClr val="B99DFF"/>
      </a:dk2>
      <a:lt2>
        <a:srgbClr val="FF8282"/>
      </a:lt2>
      <a:accent1>
        <a:srgbClr val="C9DAF8"/>
      </a:accent1>
      <a:accent2>
        <a:srgbClr val="FCA5D2"/>
      </a:accent2>
      <a:accent3>
        <a:srgbClr val="FF76BD"/>
      </a:accent3>
      <a:accent4>
        <a:srgbClr val="1F1835"/>
      </a:accent4>
      <a:accent5>
        <a:srgbClr val="D5CBEB"/>
      </a:accent5>
      <a:accent6>
        <a:srgbClr val="6D9EEB"/>
      </a:accent6>
      <a:hlink>
        <a:srgbClr val="1F18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334</Words>
  <Application>Microsoft Office PowerPoint</Application>
  <PresentationFormat>Prikaz na zaslonu (16:9)</PresentationFormat>
  <Paragraphs>65</Paragraphs>
  <Slides>10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Bahnschrift Condensed</vt:lpstr>
      <vt:lpstr>Baskerville Old Face</vt:lpstr>
      <vt:lpstr>Black Han Sans</vt:lpstr>
      <vt:lpstr>Century Schoolbook</vt:lpstr>
      <vt:lpstr>Constantia</vt:lpstr>
      <vt:lpstr>Gill Sans MT</vt:lpstr>
      <vt:lpstr>Lato</vt:lpstr>
      <vt:lpstr>Muli</vt:lpstr>
      <vt:lpstr>Roboto Slab</vt:lpstr>
      <vt:lpstr>Teacher Newsletter by Slidesgo</vt:lpstr>
      <vt:lpstr>Vježbenička tvrtka  </vt:lpstr>
      <vt:lpstr>PowerPoint prezentacija</vt:lpstr>
      <vt:lpstr>NAŠA PONUDA</vt:lpstr>
      <vt:lpstr>PowerPoint prezentacija</vt:lpstr>
      <vt:lpstr>DRUŠTVENO ODGOVORNO POSLOVANJE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REDOVITO POSLOVANJE  vježbeničke tvrtke</dc:title>
  <dc:creator>8k-Racunalo7</dc:creator>
  <cp:lastModifiedBy>Ivona Barić</cp:lastModifiedBy>
  <cp:revision>52</cp:revision>
  <dcterms:modified xsi:type="dcterms:W3CDTF">2021-04-19T22:34:33Z</dcterms:modified>
</cp:coreProperties>
</file>