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41" autoAdjust="0"/>
    <p:restoredTop sz="94660"/>
  </p:normalViewPr>
  <p:slideViewPr>
    <p:cSldViewPr snapToGrid="0">
      <p:cViewPr varScale="1">
        <p:scale>
          <a:sx n="91" d="100"/>
          <a:sy n="91" d="100"/>
        </p:scale>
        <p:origin x="5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32DB-AA35-415E-8DDA-FE8A8F2CA1BB}" type="datetimeFigureOut">
              <a:rPr lang="hr-HR" smtClean="0"/>
              <a:t>19.2.2021.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442F-A266-4B01-9DCF-351565780E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503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32DB-AA35-415E-8DDA-FE8A8F2CA1BB}" type="datetimeFigureOut">
              <a:rPr lang="hr-HR" smtClean="0"/>
              <a:t>19.2.2021.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442F-A266-4B01-9DCF-351565780E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215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32DB-AA35-415E-8DDA-FE8A8F2CA1BB}" type="datetimeFigureOut">
              <a:rPr lang="hr-HR" smtClean="0"/>
              <a:t>19.2.2021.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442F-A266-4B01-9DCF-351565780E47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882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32DB-AA35-415E-8DDA-FE8A8F2CA1BB}" type="datetimeFigureOut">
              <a:rPr lang="hr-HR" smtClean="0"/>
              <a:t>19.2.2021.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442F-A266-4B01-9DCF-351565780E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4970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32DB-AA35-415E-8DDA-FE8A8F2CA1BB}" type="datetimeFigureOut">
              <a:rPr lang="hr-HR" smtClean="0"/>
              <a:t>19.2.2021.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442F-A266-4B01-9DCF-351565780E47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2468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32DB-AA35-415E-8DDA-FE8A8F2CA1BB}" type="datetimeFigureOut">
              <a:rPr lang="hr-HR" smtClean="0"/>
              <a:t>19.2.2021.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442F-A266-4B01-9DCF-351565780E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7756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32DB-AA35-415E-8DDA-FE8A8F2CA1BB}" type="datetimeFigureOut">
              <a:rPr lang="hr-HR" smtClean="0"/>
              <a:t>19.2.2021.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442F-A266-4B01-9DCF-351565780E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0024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32DB-AA35-415E-8DDA-FE8A8F2CA1BB}" type="datetimeFigureOut">
              <a:rPr lang="hr-HR" smtClean="0"/>
              <a:t>19.2.2021.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442F-A266-4B01-9DCF-351565780E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037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32DB-AA35-415E-8DDA-FE8A8F2CA1BB}" type="datetimeFigureOut">
              <a:rPr lang="hr-HR" smtClean="0"/>
              <a:t>19.2.2021.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442F-A266-4B01-9DCF-351565780E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252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32DB-AA35-415E-8DDA-FE8A8F2CA1BB}" type="datetimeFigureOut">
              <a:rPr lang="hr-HR" smtClean="0"/>
              <a:t>19.2.2021.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442F-A266-4B01-9DCF-351565780E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313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32DB-AA35-415E-8DDA-FE8A8F2CA1BB}" type="datetimeFigureOut">
              <a:rPr lang="hr-HR" smtClean="0"/>
              <a:t>19.2.2021.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442F-A266-4B01-9DCF-351565780E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134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32DB-AA35-415E-8DDA-FE8A8F2CA1BB}" type="datetimeFigureOut">
              <a:rPr lang="hr-HR" smtClean="0"/>
              <a:t>19.2.2021.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442F-A266-4B01-9DCF-351565780E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668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32DB-AA35-415E-8DDA-FE8A8F2CA1BB}" type="datetimeFigureOut">
              <a:rPr lang="hr-HR" smtClean="0"/>
              <a:t>19.2.2021.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442F-A266-4B01-9DCF-351565780E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158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32DB-AA35-415E-8DDA-FE8A8F2CA1BB}" type="datetimeFigureOut">
              <a:rPr lang="hr-HR" smtClean="0"/>
              <a:t>19.2.2021.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442F-A266-4B01-9DCF-351565780E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524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32DB-AA35-415E-8DDA-FE8A8F2CA1BB}" type="datetimeFigureOut">
              <a:rPr lang="hr-HR" smtClean="0"/>
              <a:t>19.2.2021.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442F-A266-4B01-9DCF-351565780E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17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32DB-AA35-415E-8DDA-FE8A8F2CA1BB}" type="datetimeFigureOut">
              <a:rPr lang="hr-HR" smtClean="0"/>
              <a:t>19.2.2021.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442F-A266-4B01-9DCF-351565780E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057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F32DB-AA35-415E-8DDA-FE8A8F2CA1BB}" type="datetimeFigureOut">
              <a:rPr lang="hr-HR" smtClean="0"/>
              <a:t>19.2.2021.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C3E442F-A266-4B01-9DCF-351565780E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211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dnevnik.hr/trenddop/2017/11/1632111284/definicija-drustveno-odgovornog-poslovanja.html" TargetMode="External"/><Relationship Id="rId2" Type="http://schemas.openxmlformats.org/officeDocument/2006/relationships/hyperlink" Target="https://www.ivabele.com/motivacija/7-nacina-kako-motivirati-zaposlenik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zoe.gov.hr/o-ministarstvu-1065/djelokrug-4925/okolis/eko-oznake/1412" TargetMode="External"/><Relationship Id="rId4" Type="http://schemas.openxmlformats.org/officeDocument/2006/relationships/hyperlink" Target="https://www.gooma.biz/nagradivanje-zaposlenik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497" y="3317630"/>
            <a:ext cx="2343477" cy="235300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22983" y="2267897"/>
            <a:ext cx="8299085" cy="1646302"/>
          </a:xfrm>
        </p:spPr>
        <p:txBody>
          <a:bodyPr/>
          <a:lstStyle/>
          <a:p>
            <a:pPr algn="ctr"/>
            <a:r>
              <a:rPr lang="hr-HR" sz="4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DRUŠTVENA ODGOVORNOST FLORE d.o.o.</a:t>
            </a:r>
            <a:endParaRPr lang="hr-HR" sz="48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08992" y="5761101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hr-HR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Ekonomska i birotehnička</a:t>
            </a:r>
          </a:p>
          <a:p>
            <a:pPr algn="l"/>
            <a:r>
              <a:rPr lang="hr-HR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škola Bjelovar</a:t>
            </a:r>
            <a:endParaRPr lang="hr-HR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5" r="44553"/>
          <a:stretch/>
        </p:blipFill>
        <p:spPr>
          <a:xfrm>
            <a:off x="175705" y="5670633"/>
            <a:ext cx="833287" cy="10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0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6952"/>
          </a:xfrm>
        </p:spPr>
        <p:txBody>
          <a:bodyPr/>
          <a:lstStyle/>
          <a:p>
            <a:pPr algn="ctr"/>
            <a:r>
              <a:rPr lang="hr-HR" dirty="0" smtClean="0">
                <a:latin typeface="Arial Black" panose="020B0A04020102020204" pitchFamily="34" charset="0"/>
              </a:rPr>
              <a:t>Literatura</a:t>
            </a:r>
            <a:endParaRPr lang="hr-HR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https://www.ivabele.com/motivacija/7-nacina-kako-motivirati-zaposlenike</a:t>
            </a:r>
            <a:r>
              <a:rPr lang="hr-HR" dirty="0" smtClean="0">
                <a:hlinkClick r:id="rId2"/>
              </a:rPr>
              <a:t>/</a:t>
            </a:r>
            <a:endParaRPr lang="hr-HR" dirty="0" smtClean="0"/>
          </a:p>
          <a:p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blog.dnevnik.hr/trenddop/2017/11/1632111284/definicija-drustveno-odgovornog-poslovanja.html</a:t>
            </a:r>
            <a:endParaRPr lang="hr-HR" dirty="0" smtClean="0"/>
          </a:p>
          <a:p>
            <a:r>
              <a:rPr lang="hr-HR" dirty="0">
                <a:hlinkClick r:id="rId4"/>
              </a:rPr>
              <a:t>https://www.gooma.biz/nagradivanje-zaposlenika</a:t>
            </a:r>
            <a:r>
              <a:rPr lang="hr-HR" dirty="0" smtClean="0">
                <a:hlinkClick r:id="rId4"/>
              </a:rPr>
              <a:t>/</a:t>
            </a:r>
            <a:endParaRPr lang="hr-HR" dirty="0" smtClean="0"/>
          </a:p>
          <a:p>
            <a:r>
              <a:rPr lang="hr-HR" dirty="0">
                <a:hlinkClick r:id="rId5"/>
              </a:rPr>
              <a:t>https://</a:t>
            </a:r>
            <a:r>
              <a:rPr lang="hr-HR" dirty="0" smtClean="0">
                <a:hlinkClick r:id="rId5"/>
              </a:rPr>
              <a:t>mzoe.gov.hr/o-ministarstvu-1065/djelokrug-4925/okolis/eko-oznake/1412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87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9807"/>
          </a:xfrm>
        </p:spPr>
        <p:txBody>
          <a:bodyPr/>
          <a:lstStyle/>
          <a:p>
            <a:r>
              <a:rPr lang="hr-HR" dirty="0" smtClean="0">
                <a:latin typeface="Arial Black" panose="020B0A04020102020204" pitchFamily="34" charset="0"/>
              </a:rPr>
              <a:t>Sadržaj:</a:t>
            </a:r>
            <a:endParaRPr lang="hr-HR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639615"/>
            <a:ext cx="8596668" cy="440174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1. Društveno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odgovorno poslovanje i radna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okolina</a:t>
            </a:r>
          </a:p>
          <a:p>
            <a:pPr marL="457200" lvl="1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1.1. Načini motivacije zaposlenika </a:t>
            </a:r>
          </a:p>
          <a:p>
            <a:pPr marL="457200" lvl="1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1.2. Načini nagrađivanja zaposlenika</a:t>
            </a:r>
          </a:p>
          <a:p>
            <a:pPr marL="457200" lvl="1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1.3. Godišnji plan stručne edukacije zaposlenika prikazan po mjesecima</a:t>
            </a:r>
          </a:p>
          <a:p>
            <a:pPr marL="5715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2. Društveno odgovorno poslovanje i zaštita okoliša </a:t>
            </a:r>
          </a:p>
          <a:p>
            <a:pPr marL="457200" lvl="1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2.1. Korištenje ekooznaka</a:t>
            </a:r>
          </a:p>
          <a:p>
            <a:pPr marL="457200" lvl="1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2.2. Način zaštite okoliša u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pohrani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poslovne dokumentacije </a:t>
            </a:r>
          </a:p>
          <a:p>
            <a:pPr marL="5715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3. Društveno odgovorno poslovanje i lokalna zajednica </a:t>
            </a:r>
          </a:p>
          <a:p>
            <a:pPr marL="457200" lvl="1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3.1. Sponzorstva</a:t>
            </a:r>
          </a:p>
          <a:p>
            <a:pPr marL="457200" lvl="1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3.2. Donacije</a:t>
            </a:r>
          </a:p>
          <a:p>
            <a:pPr marL="457200" lvl="1" indent="0">
              <a:buNone/>
            </a:pPr>
            <a:endParaRPr lang="pl-PL" dirty="0" smtClean="0"/>
          </a:p>
          <a:p>
            <a:pPr marL="457200" lvl="1" indent="0">
              <a:buNone/>
            </a:pPr>
            <a:endParaRPr lang="pl-PL" dirty="0" smtClean="0"/>
          </a:p>
          <a:p>
            <a:pPr>
              <a:buFont typeface="+mj-lt"/>
              <a:buAutoNum type="arabicPeriod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632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828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latin typeface="Arial Black" panose="020B0A04020102020204" pitchFamily="34" charset="0"/>
              </a:rPr>
              <a:t>Društveno odgovorno poslovanje i radna okolina</a:t>
            </a:r>
            <a:endParaRPr lang="hr-HR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807780"/>
            <a:ext cx="8596668" cy="4391238"/>
          </a:xfrm>
        </p:spPr>
        <p:txBody>
          <a:bodyPr/>
          <a:lstStyle/>
          <a:p>
            <a:pPr>
              <a:buSzPct val="115000"/>
              <a:buBlip>
                <a:blip r:embed="rId2"/>
              </a:buBlip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Društveno odgovorno poslovanje jest ideja da poslovanje tvrtke uspostavi pozitivan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odnos između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stvaranja profitnih aktivnosti sa aktivnostima koje pridonose dobrobiti društva 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000" b="1" dirty="0">
                <a:latin typeface="Arial Black" panose="020B0A04020102020204" pitchFamily="34" charset="0"/>
              </a:rPr>
              <a:t>1.1. Načini motivacije zaposlenika </a:t>
            </a:r>
            <a:endParaRPr lang="hr-HR" sz="2000" b="1" dirty="0" smtClean="0">
              <a:latin typeface="Arial Black" panose="020B0A04020102020204" pitchFamily="34" charset="0"/>
            </a:endParaRPr>
          </a:p>
          <a:p>
            <a:pPr>
              <a:buSzPct val="115000"/>
              <a:buBlip>
                <a:blip r:embed="rId2"/>
              </a:buBlip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Neki od naših načina motiviranja zaposlenika su:</a:t>
            </a:r>
          </a:p>
          <a:p>
            <a:pPr lvl="1">
              <a:buSzPct val="115000"/>
              <a:buBlip>
                <a:blip r:embed="rId2"/>
              </a:buBlip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Dobra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atmosfera na radnom mjestu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(dobro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radno okruženje, zdrav humor i razumijevanje među zaposlenicima 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poslodavcima)</a:t>
            </a:r>
          </a:p>
          <a:p>
            <a:pPr lvl="1">
              <a:buSzPct val="115000"/>
              <a:buBlip>
                <a:blip r:embed="rId2"/>
              </a:buBlip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Prihvaćanje tuđih ideja (nije na odmet zaposlenicima ponekad dati  priliku da iznesu svoje ideje i viđenja o određenome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poslu)</a:t>
            </a:r>
          </a:p>
          <a:p>
            <a:pPr lvl="1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73789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5310" y="557048"/>
            <a:ext cx="9017875" cy="5749159"/>
          </a:xfrm>
        </p:spPr>
        <p:txBody>
          <a:bodyPr/>
          <a:lstStyle/>
          <a:p>
            <a:pPr marL="0" indent="0">
              <a:buNone/>
            </a:pPr>
            <a:r>
              <a:rPr lang="hr-HR" sz="2000" dirty="0">
                <a:latin typeface="Arial Black" panose="020B0A04020102020204" pitchFamily="34" charset="0"/>
              </a:rPr>
              <a:t>1.2. Načini nagrađivanja </a:t>
            </a:r>
            <a:r>
              <a:rPr lang="hr-HR" sz="2000" dirty="0" smtClean="0">
                <a:latin typeface="Arial Black" panose="020B0A04020102020204" pitchFamily="34" charset="0"/>
              </a:rPr>
              <a:t>zaposlenika</a:t>
            </a:r>
          </a:p>
          <a:p>
            <a:pPr marL="0" indent="0">
              <a:buNone/>
            </a:pPr>
            <a:endParaRPr lang="hr-HR" sz="2000" dirty="0" smtClean="0">
              <a:latin typeface="Arial Black" panose="020B0A04020102020204" pitchFamily="34" charset="0"/>
            </a:endParaRPr>
          </a:p>
          <a:p>
            <a:pPr>
              <a:buSzPct val="115000"/>
              <a:buBlip>
                <a:blip r:embed="rId2"/>
              </a:buBlip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Nagrađivanje zaposlenika obuhvaća dvije osnovne vrste nagrada; materijalne i nematerijalne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poticaje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115000"/>
              <a:buBlip>
                <a:blip r:embed="rId2"/>
              </a:buBlip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rad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svakog zaposlenika može se vrednovati i različitim dodatcima na plaću u vidu bonusa, stimulansa i ostalih varijabilnih dijelova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plaće</a:t>
            </a:r>
          </a:p>
          <a:p>
            <a:pPr lvl="1">
              <a:buSzPct val="115000"/>
              <a:buBlip>
                <a:blip r:embed="rId2"/>
              </a:buBlip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nematerijalni poticaji odnosno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nefinancijske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nagrade odnose se na proširenje ovlasti, priznanja te mogućnost za razvojem i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usavršavanjem putem seminara</a:t>
            </a:r>
          </a:p>
          <a:p>
            <a:pPr marL="457200" lvl="1" indent="0">
              <a:buSzPct val="115000"/>
              <a:buNone/>
            </a:pP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115000"/>
              <a:buBlip>
                <a:blip r:embed="rId2"/>
              </a:buBlip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>
              <a:latin typeface="Arial Black" panose="020B0A040201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36" y="3920359"/>
            <a:ext cx="5541628" cy="194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200" dirty="0">
                <a:solidFill>
                  <a:schemeClr val="tx1"/>
                </a:solidFill>
                <a:latin typeface="Arial Black" panose="020B0A04020102020204" pitchFamily="34" charset="0"/>
              </a:rPr>
              <a:t>1.3. Godišnji plan stručne edukacije zaposlenika prikazan po mjesecima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27" y="1413703"/>
            <a:ext cx="7131852" cy="517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1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latin typeface="Arial Black" panose="020B0A04020102020204" pitchFamily="34" charset="0"/>
              </a:rPr>
              <a:t>2. Društveno odgovorno poslovanje i zaštita okoliša </a:t>
            </a:r>
            <a:br>
              <a:rPr lang="hr-HR" dirty="0">
                <a:latin typeface="Arial Black" panose="020B0A04020102020204" pitchFamily="34" charset="0"/>
              </a:rPr>
            </a:br>
            <a:endParaRPr lang="hr-HR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3" y="2160589"/>
            <a:ext cx="8981673" cy="4697411"/>
          </a:xfrm>
        </p:spPr>
        <p:txBody>
          <a:bodyPr/>
          <a:lstStyle/>
          <a:p>
            <a:pPr>
              <a:buSzPct val="115000"/>
              <a:buBlip>
                <a:blip r:embed="rId2"/>
              </a:buBlip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Obveze koje proizlaze iz zakonodavstva zaštite okoliša mogu se podijeliti prema fazama poslovnog procesa: 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115000"/>
              <a:buBlip>
                <a:blip r:embed="rId2"/>
              </a:buBlip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. faza – pokretanje posla </a:t>
            </a: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SzPct val="115000"/>
              <a:buBlip>
                <a:blip r:embed="rId2"/>
              </a:buBlip>
            </a:pPr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Prilikom 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pokretanja posla poduzetnici trebaju ishoditi nužne suglasnosti, ovlaštenja i/ili dozvole i slično od nadležnog tijela za obavljanje poslova, ovisno o djelatnosti kojom se bave</a:t>
            </a:r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SzPct val="115000"/>
              <a:buBlip>
                <a:blip r:embed="rId2"/>
              </a:buBlip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2. faza – uhodan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rad</a:t>
            </a:r>
          </a:p>
          <a:p>
            <a:pPr lvl="2">
              <a:buSzPct val="115000"/>
              <a:buBlip>
                <a:blip r:embed="rId2"/>
              </a:buBlip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Tijekom uhodanog rada obveznici imaju više obveza koje se mogu grupirati na slijedeći način</a:t>
            </a:r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praćenje stanja </a:t>
            </a:r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okoliša, izvješćivanje, 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financiranje zaštite okoliša, </a:t>
            </a:r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odgovornost 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za štetu u okolišu</a:t>
            </a:r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obveze u slučaju nepoštivanja zakona i propisa</a:t>
            </a:r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3251" y="375931"/>
            <a:ext cx="8596668" cy="536028"/>
          </a:xfrm>
        </p:spPr>
        <p:txBody>
          <a:bodyPr>
            <a:normAutofit fontScale="90000"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pl-PL" sz="2200" dirty="0">
                <a:latin typeface="Arial Black" panose="020B0A04020102020204" pitchFamily="34" charset="0"/>
                <a:cs typeface="Arial" panose="020B0604020202020204" pitchFamily="34" charset="0"/>
              </a:rPr>
              <a:t>2.1. Korištenje ekooznaka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93251" y="785835"/>
            <a:ext cx="8908100" cy="4895734"/>
          </a:xfrm>
        </p:spPr>
        <p:txBody>
          <a:bodyPr/>
          <a:lstStyle/>
          <a:p>
            <a:pPr>
              <a:buSzPct val="115000"/>
              <a:buBlip>
                <a:blip r:embed="rId2"/>
              </a:buBlip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Ekološke oznake su važne u promicanju međunarodne politike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održive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proizvodnje i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potrošnje</a:t>
            </a:r>
          </a:p>
          <a:p>
            <a:pPr>
              <a:buSzPct val="115000"/>
              <a:buBlip>
                <a:blip r:embed="rId2"/>
              </a:buBlip>
            </a:pPr>
            <a:r>
              <a:rPr lang="hr-HR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</a:t>
            </a:r>
            <a:r>
              <a:rPr lang="hr-HR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tvrtka Flore d.o.o. : Top </a:t>
            </a:r>
            <a:r>
              <a:rPr lang="hr-HR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O.P.Z. </a:t>
            </a:r>
            <a:r>
              <a:rPr lang="hr-HR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Bjelovar </a:t>
            </a:r>
            <a:endParaRPr lang="hr-HR" sz="2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SzPct val="115000"/>
              <a:buBlip>
                <a:blip r:embed="rId2"/>
              </a:buBlip>
            </a:pPr>
            <a:r>
              <a:rPr lang="hr-HR" sz="18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Ekooznake</a:t>
            </a:r>
            <a:r>
              <a:rPr lang="hr-HR" sz="1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ISO standardi</a:t>
            </a:r>
          </a:p>
          <a:p>
            <a:pPr marL="914400" lvl="2" indent="0">
              <a:buSzPct val="115000"/>
              <a:buNone/>
            </a:pPr>
            <a:endParaRPr lang="hr-HR" sz="16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115000"/>
              <a:buNone/>
            </a:pPr>
            <a:r>
              <a:rPr lang="pl-PL" sz="20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2.2. Način zaštite okoliša u </a:t>
            </a:r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pohrani </a:t>
            </a:r>
            <a:r>
              <a:rPr lang="pl-PL" sz="20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poslovne dokumentacije </a:t>
            </a:r>
            <a:endParaRPr lang="pl-PL" sz="20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buSzPct val="115000"/>
              <a:buBlip>
                <a:blip r:embed="rId2"/>
              </a:buBlip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Upotreba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papira u našem poduzeću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široko je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rasprostranjena</a:t>
            </a:r>
          </a:p>
          <a:p>
            <a:pPr>
              <a:buSzPct val="115000"/>
              <a:buBlip>
                <a:blip r:embed="rId2"/>
              </a:buBlip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Recikliranje papira sve nam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češća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praksa, ne samo zbog uštede energije i financijskih sredstava, već i zbog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očuvanja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prirode</a:t>
            </a:r>
            <a:endParaRPr lang="pl-PL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115000"/>
              <a:buNone/>
            </a:pPr>
            <a:endParaRPr lang="hr-HR" sz="2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557" y="1399351"/>
            <a:ext cx="1883214" cy="122482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17085" y="4600355"/>
            <a:ext cx="2448035" cy="183602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7301" y="4420694"/>
            <a:ext cx="23812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9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24173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 Black" panose="020B0A04020102020204" pitchFamily="34" charset="0"/>
              </a:rPr>
              <a:t>3. Društveno odgovorno poslovanje i lokalna zajednica </a:t>
            </a:r>
            <a:r>
              <a:rPr lang="pl-PL" dirty="0"/>
              <a:t/>
            </a:r>
            <a:br>
              <a:rPr lang="pl-PL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562538"/>
            <a:ext cx="8596668" cy="3880773"/>
          </a:xfrm>
        </p:spPr>
        <p:txBody>
          <a:bodyPr/>
          <a:lstStyle/>
          <a:p>
            <a:pPr>
              <a:buSzPct val="115000"/>
              <a:buBlip>
                <a:blip r:embed="rId2"/>
              </a:buBlip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Društveno odgovorno poslovanje je koncept u kojem poslovni subjekt odlučuje na dobrovoljnoj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osnovi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podržavajući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razvoj lokalnih zajednica u kojima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radi</a:t>
            </a:r>
          </a:p>
          <a:p>
            <a:pPr marL="0" indent="0">
              <a:buSzPct val="115000"/>
              <a:buNone/>
            </a:pPr>
            <a:r>
              <a:rPr lang="pl-PL" sz="2000" dirty="0">
                <a:latin typeface="Arial Black" panose="020B0A04020102020204" pitchFamily="34" charset="0"/>
              </a:rPr>
              <a:t>3.1. </a:t>
            </a:r>
            <a:r>
              <a:rPr lang="pl-PL" sz="2000" dirty="0" smtClean="0">
                <a:latin typeface="Arial Black" panose="020B0A04020102020204" pitchFamily="34" charset="0"/>
              </a:rPr>
              <a:t>Sponzorstva</a:t>
            </a:r>
          </a:p>
          <a:p>
            <a:pPr>
              <a:buSzPct val="115000"/>
              <a:buBlip>
                <a:blip r:embed="rId2"/>
              </a:buBlip>
            </a:pPr>
            <a:r>
              <a:rPr lang="pl-PL" dirty="0" smtClean="0"/>
              <a:t>Sponzor </a:t>
            </a:r>
            <a:r>
              <a:rPr lang="pl-PL" dirty="0"/>
              <a:t>daje novac, robu ili usluge, a primatelj ga zauzvrat reklamira isticanjem njegove tvrtke, odnosno </a:t>
            </a:r>
            <a:r>
              <a:rPr lang="pl-PL" dirty="0" smtClean="0"/>
              <a:t>proizvoda/usluga</a:t>
            </a:r>
          </a:p>
          <a:p>
            <a:pPr>
              <a:buSzPct val="115000"/>
              <a:buBlip>
                <a:blip r:embed="rId2"/>
              </a:buBlip>
            </a:pPr>
            <a:r>
              <a:rPr lang="pl-PL" dirty="0" smtClean="0"/>
              <a:t>Flora d.o.o. </a:t>
            </a:r>
            <a:r>
              <a:rPr lang="pl-PL" dirty="0"/>
              <a:t>s</a:t>
            </a:r>
            <a:r>
              <a:rPr lang="pl-PL" dirty="0" smtClean="0"/>
              <a:t>ponzorira razne događaje, neki od njih su:</a:t>
            </a:r>
          </a:p>
          <a:p>
            <a:pPr marL="1085850" lvl="2" indent="-285750">
              <a:buSzPct val="115000"/>
              <a:buFontTx/>
              <a:buChar char="-"/>
            </a:pPr>
            <a:r>
              <a:rPr lang="pl-PL" dirty="0" smtClean="0"/>
              <a:t>Gastro-flora Garešnica</a:t>
            </a:r>
          </a:p>
          <a:p>
            <a:pPr marL="1085850" lvl="2" indent="-285750">
              <a:buSzPct val="115000"/>
              <a:buFontTx/>
              <a:buChar char="-"/>
            </a:pPr>
            <a:r>
              <a:rPr lang="pl-PL" dirty="0" smtClean="0"/>
              <a:t>Jesenski i proljetni sajam Gudovac</a:t>
            </a:r>
          </a:p>
          <a:p>
            <a:pPr marL="800100" lvl="2" indent="0">
              <a:buSzPct val="115000"/>
              <a:buNone/>
            </a:pPr>
            <a:endParaRPr lang="pl-PL" dirty="0" smtClean="0"/>
          </a:p>
          <a:p>
            <a:pPr>
              <a:buSzPct val="115000"/>
              <a:buBlip>
                <a:blip r:embed="rId2"/>
              </a:buBlip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483" y="4548188"/>
            <a:ext cx="2990996" cy="199275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180" y="4522112"/>
            <a:ext cx="2692544" cy="201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809297"/>
            <a:ext cx="8596668" cy="5232066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>
                <a:latin typeface="Arial Black" panose="020B0A04020102020204" pitchFamily="34" charset="0"/>
              </a:rPr>
              <a:t>3.2. </a:t>
            </a:r>
            <a:r>
              <a:rPr lang="pl-PL" sz="2000" dirty="0" smtClean="0">
                <a:latin typeface="Arial Black" panose="020B0A04020102020204" pitchFamily="34" charset="0"/>
              </a:rPr>
              <a:t>Donacije</a:t>
            </a:r>
          </a:p>
          <a:p>
            <a:pPr>
              <a:buSzPct val="115000"/>
              <a:buBlip>
                <a:blip r:embed="rId2"/>
              </a:buBlip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Naše donacije odnosno prikupljen novac odlaze:</a:t>
            </a:r>
          </a:p>
          <a:p>
            <a:pPr marL="685800" lvl="1">
              <a:buSzPct val="115000"/>
              <a:buBlip>
                <a:blip r:embed="rId2"/>
              </a:buBlip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Crvenom križu </a:t>
            </a:r>
          </a:p>
          <a:p>
            <a:pPr marL="685800" lvl="1">
              <a:buSzPct val="115000"/>
              <a:buBlip>
                <a:blip r:embed="rId2"/>
              </a:buBlip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Zakladi Ana Rukavina</a:t>
            </a:r>
          </a:p>
          <a:p>
            <a:pPr marL="685800" lvl="1">
              <a:buSzPct val="115000"/>
              <a:buBlip>
                <a:blip r:embed="rId2"/>
              </a:buBlip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SOS dječje selo Hrvatska 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24881"/>
          <a:stretch/>
        </p:blipFill>
        <p:spPr>
          <a:xfrm>
            <a:off x="3529313" y="5020556"/>
            <a:ext cx="3069069" cy="151687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572" y="3040784"/>
            <a:ext cx="3229444" cy="168605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4362" y="2993206"/>
            <a:ext cx="3180961" cy="170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161</TotalTime>
  <Words>500</Words>
  <Application>Microsoft Office PowerPoint</Application>
  <PresentationFormat>Široki zaslon</PresentationFormat>
  <Paragraphs>61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Trebuchet MS</vt:lpstr>
      <vt:lpstr>Wingdings 3</vt:lpstr>
      <vt:lpstr>Faseta</vt:lpstr>
      <vt:lpstr>DRUŠTVENA ODGOVORNOST FLORE d.o.o.</vt:lpstr>
      <vt:lpstr>Sadržaj:</vt:lpstr>
      <vt:lpstr>Društveno odgovorno poslovanje i radna okolina</vt:lpstr>
      <vt:lpstr>PowerPoint prezentacija</vt:lpstr>
      <vt:lpstr>1.3. Godišnji plan stručne edukacije zaposlenika prikazan po mjesecima </vt:lpstr>
      <vt:lpstr>2. Društveno odgovorno poslovanje i zaštita okoliša  </vt:lpstr>
      <vt:lpstr>2.1. Korištenje ekooznaka </vt:lpstr>
      <vt:lpstr>3. Društveno odgovorno poslovanje i lokalna zajednica  </vt:lpstr>
      <vt:lpstr>PowerPoint prezentacija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DRUŠTVENA ODGOVORNOST FLORE d.o.o.</dc:title>
  <dc:creator>Korisnik</dc:creator>
  <cp:lastModifiedBy>Korisnik</cp:lastModifiedBy>
  <cp:revision>18</cp:revision>
  <dcterms:created xsi:type="dcterms:W3CDTF">2021-02-05T10:33:20Z</dcterms:created>
  <dcterms:modified xsi:type="dcterms:W3CDTF">2021-02-19T11:15:56Z</dcterms:modified>
</cp:coreProperties>
</file>