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8" r:id="rId9"/>
    <p:sldId id="266" r:id="rId10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86" d="100"/>
          <a:sy n="86" d="100"/>
        </p:scale>
        <p:origin x="514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AADC4AC-6A26-42C1-9ED7-BEC09869DD67}" type="doc">
      <dgm:prSet loTypeId="urn:microsoft.com/office/officeart/2005/8/layout/radial6" loCatId="cycle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hr-HR"/>
        </a:p>
      </dgm:t>
    </dgm:pt>
    <dgm:pt modelId="{1031ADD6-8911-4D05-93CF-F46B7EDFC199}">
      <dgm:prSet phldrT="[Tekst]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dgm:style>
      </dgm:prSet>
      <dgm:spPr>
        <a:noFill/>
        <a:ln>
          <a:noFill/>
        </a:ln>
      </dgm:spPr>
      <dgm:t>
        <a:bodyPr/>
        <a:lstStyle/>
        <a:p>
          <a:endParaRPr lang="hr-HR" b="1" dirty="0">
            <a:solidFill>
              <a:schemeClr val="tx1"/>
            </a:solidFill>
            <a:latin typeface="Garamond" panose="02020404030301010803" pitchFamily="18" charset="0"/>
          </a:endParaRPr>
        </a:p>
      </dgm:t>
    </dgm:pt>
    <dgm:pt modelId="{DEE0AFD4-F02E-47B9-875F-13E14C5F5FF4}" type="parTrans" cxnId="{1243FD5F-5B31-425D-817D-9A6A8891E7D0}">
      <dgm:prSet/>
      <dgm:spPr/>
      <dgm:t>
        <a:bodyPr/>
        <a:lstStyle/>
        <a:p>
          <a:endParaRPr lang="hr-HR"/>
        </a:p>
      </dgm:t>
    </dgm:pt>
    <dgm:pt modelId="{566D2AF9-FE98-4D5B-982E-AB13AEBC92F7}" type="sibTrans" cxnId="{1243FD5F-5B31-425D-817D-9A6A8891E7D0}">
      <dgm:prSet/>
      <dgm:spPr/>
      <dgm:t>
        <a:bodyPr/>
        <a:lstStyle/>
        <a:p>
          <a:endParaRPr lang="hr-HR"/>
        </a:p>
      </dgm:t>
    </dgm:pt>
    <dgm:pt modelId="{D7B3766E-6321-4027-A87B-1C89987E9BAC}">
      <dgm:prSet phldrT="[Tekst]"/>
      <dgm:spPr>
        <a:solidFill>
          <a:schemeClr val="accent6">
            <a:lumMod val="60000"/>
            <a:lumOff val="40000"/>
          </a:schemeClr>
        </a:solidFill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r>
            <a:rPr lang="hr-HR" b="1" dirty="0">
              <a:solidFill>
                <a:schemeClr val="tx1"/>
              </a:solidFill>
              <a:latin typeface="Garamond" panose="02020404030301010803" pitchFamily="18" charset="0"/>
            </a:rPr>
            <a:t>Zaštita okoliša</a:t>
          </a:r>
        </a:p>
      </dgm:t>
    </dgm:pt>
    <dgm:pt modelId="{6595BF3D-CADA-4FAB-9328-5757A1E04083}" type="parTrans" cxnId="{6A44284B-BF08-4D06-9975-B31E10163F95}">
      <dgm:prSet/>
      <dgm:spPr/>
      <dgm:t>
        <a:bodyPr/>
        <a:lstStyle/>
        <a:p>
          <a:endParaRPr lang="hr-HR"/>
        </a:p>
      </dgm:t>
    </dgm:pt>
    <dgm:pt modelId="{ED1E3282-8AA2-4A2A-9502-6DD177932E39}" type="sibTrans" cxnId="{6A44284B-BF08-4D06-9975-B31E10163F95}">
      <dgm:prSet/>
      <dgm:spPr>
        <a:solidFill>
          <a:schemeClr val="accent6">
            <a:lumMod val="50000"/>
          </a:schemeClr>
        </a:solidFill>
      </dgm:spPr>
      <dgm:t>
        <a:bodyPr/>
        <a:lstStyle/>
        <a:p>
          <a:endParaRPr lang="hr-HR"/>
        </a:p>
      </dgm:t>
    </dgm:pt>
    <dgm:pt modelId="{57F384D7-1326-4247-953A-012F21A3FA97}">
      <dgm:prSet phldrT="[Tekst]"/>
      <dgm:spPr>
        <a:solidFill>
          <a:schemeClr val="accent6">
            <a:lumMod val="60000"/>
            <a:lumOff val="40000"/>
          </a:schemeClr>
        </a:solidFill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r>
            <a:rPr lang="hr-HR" b="1" dirty="0">
              <a:solidFill>
                <a:schemeClr val="tx1"/>
              </a:solidFill>
              <a:latin typeface="Garamond" panose="02020404030301010803" pitchFamily="18" charset="0"/>
            </a:rPr>
            <a:t>Marketing</a:t>
          </a:r>
          <a:r>
            <a:rPr lang="hr-HR" b="1" baseline="0" dirty="0">
              <a:solidFill>
                <a:schemeClr val="tx1"/>
              </a:solidFill>
              <a:latin typeface="Garamond" panose="02020404030301010803" pitchFamily="18" charset="0"/>
            </a:rPr>
            <a:t> za opće dobro</a:t>
          </a:r>
          <a:endParaRPr lang="hr-HR" b="1" dirty="0">
            <a:solidFill>
              <a:schemeClr val="tx1"/>
            </a:solidFill>
            <a:latin typeface="Garamond" panose="02020404030301010803" pitchFamily="18" charset="0"/>
          </a:endParaRPr>
        </a:p>
      </dgm:t>
    </dgm:pt>
    <dgm:pt modelId="{596CCA8A-422A-473A-B4F5-5E4F601B869F}" type="parTrans" cxnId="{3B71E7C8-1358-455C-B3CF-CEB5475940A5}">
      <dgm:prSet/>
      <dgm:spPr/>
      <dgm:t>
        <a:bodyPr/>
        <a:lstStyle/>
        <a:p>
          <a:endParaRPr lang="hr-HR"/>
        </a:p>
      </dgm:t>
    </dgm:pt>
    <dgm:pt modelId="{0C815353-F8AE-494A-AC7D-B0B9B4FF9359}" type="sibTrans" cxnId="{3B71E7C8-1358-455C-B3CF-CEB5475940A5}">
      <dgm:prSet/>
      <dgm:spPr>
        <a:solidFill>
          <a:schemeClr val="accent6">
            <a:lumMod val="50000"/>
          </a:schemeClr>
        </a:solidFill>
      </dgm:spPr>
      <dgm:t>
        <a:bodyPr/>
        <a:lstStyle/>
        <a:p>
          <a:endParaRPr lang="hr-HR"/>
        </a:p>
      </dgm:t>
    </dgm:pt>
    <dgm:pt modelId="{BF89EA03-BDAE-4C18-AC4A-B0B69429EAF5}">
      <dgm:prSet phldrT="[Tekst]"/>
      <dgm:spPr>
        <a:solidFill>
          <a:schemeClr val="accent6">
            <a:lumMod val="60000"/>
            <a:lumOff val="40000"/>
          </a:schemeClr>
        </a:solidFill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r>
            <a:rPr lang="hr-HR" b="1" dirty="0">
              <a:solidFill>
                <a:schemeClr val="tx1"/>
              </a:solidFill>
              <a:latin typeface="Garamond" panose="02020404030301010803" pitchFamily="18" charset="0"/>
            </a:rPr>
            <a:t>Ekonomska održivost</a:t>
          </a:r>
        </a:p>
      </dgm:t>
    </dgm:pt>
    <dgm:pt modelId="{650E0A6E-1AB2-4EFC-BC91-ACE70E842878}" type="parTrans" cxnId="{268E8F97-0FA8-49F1-8EA8-EE466581C551}">
      <dgm:prSet/>
      <dgm:spPr/>
      <dgm:t>
        <a:bodyPr/>
        <a:lstStyle/>
        <a:p>
          <a:endParaRPr lang="hr-HR"/>
        </a:p>
      </dgm:t>
    </dgm:pt>
    <dgm:pt modelId="{1823F818-583E-4A67-B07A-1359700AB1E3}" type="sibTrans" cxnId="{268E8F97-0FA8-49F1-8EA8-EE466581C551}">
      <dgm:prSet/>
      <dgm:spPr>
        <a:solidFill>
          <a:schemeClr val="accent6">
            <a:lumMod val="50000"/>
          </a:schemeClr>
        </a:solidFill>
      </dgm:spPr>
      <dgm:t>
        <a:bodyPr/>
        <a:lstStyle/>
        <a:p>
          <a:endParaRPr lang="hr-HR"/>
        </a:p>
      </dgm:t>
    </dgm:pt>
    <dgm:pt modelId="{B3E29D95-4418-4756-9F39-0F6B9673181F}">
      <dgm:prSet phldrT="[Tekst]"/>
      <dgm:spPr>
        <a:solidFill>
          <a:schemeClr val="accent6">
            <a:lumMod val="60000"/>
            <a:lumOff val="40000"/>
          </a:schemeClr>
        </a:solidFill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r>
            <a:rPr lang="hr-HR" b="1" dirty="0">
              <a:solidFill>
                <a:schemeClr val="tx1"/>
              </a:solidFill>
              <a:latin typeface="Garamond" panose="02020404030301010803" pitchFamily="18" charset="0"/>
            </a:rPr>
            <a:t>Odnosi sa zajednicom</a:t>
          </a:r>
        </a:p>
      </dgm:t>
    </dgm:pt>
    <dgm:pt modelId="{7AD9F292-5BBB-44A0-8C33-9F1853F6CBB6}" type="parTrans" cxnId="{D1D9114F-F0FF-4985-A5DC-01F4CF9571F9}">
      <dgm:prSet/>
      <dgm:spPr/>
      <dgm:t>
        <a:bodyPr/>
        <a:lstStyle/>
        <a:p>
          <a:endParaRPr lang="hr-HR"/>
        </a:p>
      </dgm:t>
    </dgm:pt>
    <dgm:pt modelId="{C206D271-7014-4404-88F7-CF8469C3D275}" type="sibTrans" cxnId="{D1D9114F-F0FF-4985-A5DC-01F4CF9571F9}">
      <dgm:prSet/>
      <dgm:spPr>
        <a:solidFill>
          <a:schemeClr val="accent6">
            <a:lumMod val="50000"/>
          </a:schemeClr>
        </a:solidFill>
      </dgm:spPr>
      <dgm:t>
        <a:bodyPr/>
        <a:lstStyle/>
        <a:p>
          <a:endParaRPr lang="hr-HR"/>
        </a:p>
      </dgm:t>
    </dgm:pt>
    <dgm:pt modelId="{DDE79120-AB76-4834-867A-D70501351E03}">
      <dgm:prSet phldrT="[Tekst]"/>
      <dgm:spPr/>
      <dgm:t>
        <a:bodyPr/>
        <a:lstStyle/>
        <a:p>
          <a:endParaRPr lang="hr-HR"/>
        </a:p>
      </dgm:t>
    </dgm:pt>
    <dgm:pt modelId="{D5ED1205-94A0-4DAB-9768-C113FAC7B192}" type="parTrans" cxnId="{46850554-FE81-4D67-B685-CB3BA0375C4F}">
      <dgm:prSet/>
      <dgm:spPr/>
      <dgm:t>
        <a:bodyPr/>
        <a:lstStyle/>
        <a:p>
          <a:endParaRPr lang="hr-HR"/>
        </a:p>
      </dgm:t>
    </dgm:pt>
    <dgm:pt modelId="{E54C3FD3-F6F6-4A9A-AA3E-A8B8D8B48AEF}" type="sibTrans" cxnId="{46850554-FE81-4D67-B685-CB3BA0375C4F}">
      <dgm:prSet/>
      <dgm:spPr/>
      <dgm:t>
        <a:bodyPr/>
        <a:lstStyle/>
        <a:p>
          <a:endParaRPr lang="hr-HR"/>
        </a:p>
      </dgm:t>
    </dgm:pt>
    <dgm:pt modelId="{691FB432-3E30-4469-B5CA-1CF2F2880A5E}">
      <dgm:prSet phldrT="[Tekst]"/>
      <dgm:spPr/>
      <dgm:t>
        <a:bodyPr/>
        <a:lstStyle/>
        <a:p>
          <a:endParaRPr lang="hr-HR"/>
        </a:p>
      </dgm:t>
    </dgm:pt>
    <dgm:pt modelId="{31CECF19-C3FC-4134-B0EC-8B55BA024D89}" type="parTrans" cxnId="{DC39A297-6BAE-49AD-AC65-3C053BB3689F}">
      <dgm:prSet/>
      <dgm:spPr/>
      <dgm:t>
        <a:bodyPr/>
        <a:lstStyle/>
        <a:p>
          <a:endParaRPr lang="hr-HR"/>
        </a:p>
      </dgm:t>
    </dgm:pt>
    <dgm:pt modelId="{807C6BB4-627C-40B8-9183-20D2DCCB0395}" type="sibTrans" cxnId="{DC39A297-6BAE-49AD-AC65-3C053BB3689F}">
      <dgm:prSet/>
      <dgm:spPr/>
      <dgm:t>
        <a:bodyPr/>
        <a:lstStyle/>
        <a:p>
          <a:endParaRPr lang="hr-HR"/>
        </a:p>
      </dgm:t>
    </dgm:pt>
    <dgm:pt modelId="{5EC26898-DEBF-44FC-8887-3AD08B3EC1DC}">
      <dgm:prSet custT="1"/>
      <dgm:spPr>
        <a:solidFill>
          <a:schemeClr val="accent6">
            <a:lumMod val="60000"/>
            <a:lumOff val="40000"/>
          </a:schemeClr>
        </a:solidFill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r>
            <a:rPr lang="hr-HR" sz="1200" b="1" dirty="0">
              <a:solidFill>
                <a:schemeClr val="tx1"/>
              </a:solidFill>
              <a:latin typeface="Garamond" panose="02020404030301010803" pitchFamily="18" charset="0"/>
            </a:rPr>
            <a:t>Uključenost DOP-a u poslovnu strategiju</a:t>
          </a:r>
        </a:p>
      </dgm:t>
    </dgm:pt>
    <dgm:pt modelId="{7198A2E5-BBB3-41B3-A152-D3ADF78F8327}" type="parTrans" cxnId="{25572CEB-A5FC-4E77-AC3F-BDD25E0352EC}">
      <dgm:prSet/>
      <dgm:spPr/>
      <dgm:t>
        <a:bodyPr/>
        <a:lstStyle/>
        <a:p>
          <a:endParaRPr lang="hr-HR"/>
        </a:p>
      </dgm:t>
    </dgm:pt>
    <dgm:pt modelId="{3B681878-3396-4469-A3A5-61EF88F0F2A1}" type="sibTrans" cxnId="{25572CEB-A5FC-4E77-AC3F-BDD25E0352EC}">
      <dgm:prSet/>
      <dgm:spPr>
        <a:solidFill>
          <a:schemeClr val="accent6">
            <a:lumMod val="50000"/>
          </a:schemeClr>
        </a:solidFill>
      </dgm:spPr>
      <dgm:t>
        <a:bodyPr/>
        <a:lstStyle/>
        <a:p>
          <a:endParaRPr lang="hr-HR"/>
        </a:p>
      </dgm:t>
    </dgm:pt>
    <dgm:pt modelId="{279186F0-0573-4B75-97E0-A67C29C5EB14}">
      <dgm:prSet/>
      <dgm:spPr>
        <a:solidFill>
          <a:schemeClr val="accent6">
            <a:lumMod val="60000"/>
            <a:lumOff val="40000"/>
          </a:schemeClr>
        </a:solidFill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r>
            <a:rPr lang="hr-HR" b="1" dirty="0">
              <a:solidFill>
                <a:schemeClr val="tx1"/>
              </a:solidFill>
              <a:latin typeface="Garamond" panose="02020404030301010803" pitchFamily="18" charset="0"/>
            </a:rPr>
            <a:t>Radna okolina</a:t>
          </a:r>
        </a:p>
      </dgm:t>
    </dgm:pt>
    <dgm:pt modelId="{1B1712F1-5518-409E-80CD-82C55258BC97}" type="sibTrans" cxnId="{FA2320EF-49EE-4F0A-8E31-8B9F916FD4DE}">
      <dgm:prSet/>
      <dgm:spPr>
        <a:solidFill>
          <a:schemeClr val="accent6">
            <a:lumMod val="50000"/>
          </a:schemeClr>
        </a:solidFill>
      </dgm:spPr>
      <dgm:t>
        <a:bodyPr/>
        <a:lstStyle/>
        <a:p>
          <a:endParaRPr lang="hr-HR"/>
        </a:p>
      </dgm:t>
    </dgm:pt>
    <dgm:pt modelId="{DD9AE137-8B18-4DCD-BE9E-432B3016256B}" type="parTrans" cxnId="{FA2320EF-49EE-4F0A-8E31-8B9F916FD4DE}">
      <dgm:prSet/>
      <dgm:spPr/>
      <dgm:t>
        <a:bodyPr/>
        <a:lstStyle/>
        <a:p>
          <a:endParaRPr lang="hr-HR"/>
        </a:p>
      </dgm:t>
    </dgm:pt>
    <dgm:pt modelId="{6741AE5E-F505-4D62-ADE7-010613EDD2D6}" type="pres">
      <dgm:prSet presAssocID="{8AADC4AC-6A26-42C1-9ED7-BEC09869DD67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5BF4BDBD-63EE-4E8C-8372-66410D722630}" type="pres">
      <dgm:prSet presAssocID="{1031ADD6-8911-4D05-93CF-F46B7EDFC199}" presName="centerShape" presStyleLbl="node0" presStyleIdx="0" presStyleCnt="1"/>
      <dgm:spPr/>
    </dgm:pt>
    <dgm:pt modelId="{38B6ADAA-AA66-44B1-B368-C5F350D94D3B}" type="pres">
      <dgm:prSet presAssocID="{5EC26898-DEBF-44FC-8887-3AD08B3EC1DC}" presName="node" presStyleLbl="node1" presStyleIdx="0" presStyleCnt="6" custRadScaleRad="84495">
        <dgm:presLayoutVars>
          <dgm:bulletEnabled val="1"/>
        </dgm:presLayoutVars>
      </dgm:prSet>
      <dgm:spPr/>
    </dgm:pt>
    <dgm:pt modelId="{D3244981-9DEF-4563-AF67-65B4B8B3DBE8}" type="pres">
      <dgm:prSet presAssocID="{5EC26898-DEBF-44FC-8887-3AD08B3EC1DC}" presName="dummy" presStyleCnt="0"/>
      <dgm:spPr/>
    </dgm:pt>
    <dgm:pt modelId="{80CEEB52-6145-49D3-AFFC-EB037D42BABD}" type="pres">
      <dgm:prSet presAssocID="{3B681878-3396-4469-A3A5-61EF88F0F2A1}" presName="sibTrans" presStyleLbl="sibTrans2D1" presStyleIdx="0" presStyleCnt="6"/>
      <dgm:spPr/>
    </dgm:pt>
    <dgm:pt modelId="{AAFB3EB1-9D87-4E49-AC94-6FF07F253496}" type="pres">
      <dgm:prSet presAssocID="{279186F0-0573-4B75-97E0-A67C29C5EB14}" presName="node" presStyleLbl="node1" presStyleIdx="1" presStyleCnt="6" custRadScaleRad="81348" custRadScaleInc="-18042">
        <dgm:presLayoutVars>
          <dgm:bulletEnabled val="1"/>
        </dgm:presLayoutVars>
      </dgm:prSet>
      <dgm:spPr/>
    </dgm:pt>
    <dgm:pt modelId="{626841DE-BDAB-4A08-9FBE-A9C19D1BDE95}" type="pres">
      <dgm:prSet presAssocID="{279186F0-0573-4B75-97E0-A67C29C5EB14}" presName="dummy" presStyleCnt="0"/>
      <dgm:spPr/>
    </dgm:pt>
    <dgm:pt modelId="{241ED378-A368-4DF0-B92C-3AF977FE3299}" type="pres">
      <dgm:prSet presAssocID="{1B1712F1-5518-409E-80CD-82C55258BC97}" presName="sibTrans" presStyleLbl="sibTrans2D1" presStyleIdx="1" presStyleCnt="6"/>
      <dgm:spPr/>
    </dgm:pt>
    <dgm:pt modelId="{C9176C2B-D636-4571-972E-EC2C5E9642B5}" type="pres">
      <dgm:prSet presAssocID="{D7B3766E-6321-4027-A87B-1C89987E9BAC}" presName="node" presStyleLbl="node1" presStyleIdx="2" presStyleCnt="6" custRadScaleRad="83628" custRadScaleInc="-5342">
        <dgm:presLayoutVars>
          <dgm:bulletEnabled val="1"/>
        </dgm:presLayoutVars>
      </dgm:prSet>
      <dgm:spPr/>
    </dgm:pt>
    <dgm:pt modelId="{127BFC9A-A0D4-4D3D-8421-D425B2C80195}" type="pres">
      <dgm:prSet presAssocID="{D7B3766E-6321-4027-A87B-1C89987E9BAC}" presName="dummy" presStyleCnt="0"/>
      <dgm:spPr/>
    </dgm:pt>
    <dgm:pt modelId="{3A93F41A-8A06-44A2-8A86-7A2D623C9EE7}" type="pres">
      <dgm:prSet presAssocID="{ED1E3282-8AA2-4A2A-9502-6DD177932E39}" presName="sibTrans" presStyleLbl="sibTrans2D1" presStyleIdx="2" presStyleCnt="6"/>
      <dgm:spPr/>
    </dgm:pt>
    <dgm:pt modelId="{96DF6846-D1E2-4458-B2B4-703D43A64920}" type="pres">
      <dgm:prSet presAssocID="{57F384D7-1326-4247-953A-012F21A3FA97}" presName="node" presStyleLbl="node1" presStyleIdx="3" presStyleCnt="6" custRadScaleRad="84392" custRadScaleInc="-697">
        <dgm:presLayoutVars>
          <dgm:bulletEnabled val="1"/>
        </dgm:presLayoutVars>
      </dgm:prSet>
      <dgm:spPr/>
    </dgm:pt>
    <dgm:pt modelId="{DF2CD50A-64C1-4E52-A717-2EE510848930}" type="pres">
      <dgm:prSet presAssocID="{57F384D7-1326-4247-953A-012F21A3FA97}" presName="dummy" presStyleCnt="0"/>
      <dgm:spPr/>
    </dgm:pt>
    <dgm:pt modelId="{F89A74A4-FFEC-4588-AAA8-765AF3919BD8}" type="pres">
      <dgm:prSet presAssocID="{0C815353-F8AE-494A-AC7D-B0B9B4FF9359}" presName="sibTrans" presStyleLbl="sibTrans2D1" presStyleIdx="3" presStyleCnt="6"/>
      <dgm:spPr/>
    </dgm:pt>
    <dgm:pt modelId="{54E3A8DB-20BE-4652-A92B-388FE302FB7D}" type="pres">
      <dgm:prSet presAssocID="{B3E29D95-4418-4756-9F39-0F6B9673181F}" presName="node" presStyleLbl="node1" presStyleIdx="4" presStyleCnt="6" custRadScaleRad="84751" custRadScaleInc="-6511">
        <dgm:presLayoutVars>
          <dgm:bulletEnabled val="1"/>
        </dgm:presLayoutVars>
      </dgm:prSet>
      <dgm:spPr/>
    </dgm:pt>
    <dgm:pt modelId="{F008D5A2-9D31-49B7-8EE9-EAB8ADC30939}" type="pres">
      <dgm:prSet presAssocID="{B3E29D95-4418-4756-9F39-0F6B9673181F}" presName="dummy" presStyleCnt="0"/>
      <dgm:spPr/>
    </dgm:pt>
    <dgm:pt modelId="{55E16B06-4D04-4F27-BCF4-36FD36ABDA27}" type="pres">
      <dgm:prSet presAssocID="{C206D271-7014-4404-88F7-CF8469C3D275}" presName="sibTrans" presStyleLbl="sibTrans2D1" presStyleIdx="4" presStyleCnt="6"/>
      <dgm:spPr/>
    </dgm:pt>
    <dgm:pt modelId="{1EAC0D01-1024-46E0-A34E-3A678510E03C}" type="pres">
      <dgm:prSet presAssocID="{BF89EA03-BDAE-4C18-AC4A-B0B69429EAF5}" presName="node" presStyleLbl="node1" presStyleIdx="5" presStyleCnt="6" custRadScaleRad="83076" custRadScaleInc="-6804">
        <dgm:presLayoutVars>
          <dgm:bulletEnabled val="1"/>
        </dgm:presLayoutVars>
      </dgm:prSet>
      <dgm:spPr/>
    </dgm:pt>
    <dgm:pt modelId="{FB2ABD18-8D70-401A-B27D-D354F0457274}" type="pres">
      <dgm:prSet presAssocID="{BF89EA03-BDAE-4C18-AC4A-B0B69429EAF5}" presName="dummy" presStyleCnt="0"/>
      <dgm:spPr/>
    </dgm:pt>
    <dgm:pt modelId="{6A947639-CCE3-468C-837F-B541C743B635}" type="pres">
      <dgm:prSet presAssocID="{1823F818-583E-4A67-B07A-1359700AB1E3}" presName="sibTrans" presStyleLbl="sibTrans2D1" presStyleIdx="5" presStyleCnt="6"/>
      <dgm:spPr/>
    </dgm:pt>
  </dgm:ptLst>
  <dgm:cxnLst>
    <dgm:cxn modelId="{6515110A-CB3C-4DF6-BEE3-5371EED24DC6}" type="presOf" srcId="{D7B3766E-6321-4027-A87B-1C89987E9BAC}" destId="{C9176C2B-D636-4571-972E-EC2C5E9642B5}" srcOrd="0" destOrd="0" presId="urn:microsoft.com/office/officeart/2005/8/layout/radial6"/>
    <dgm:cxn modelId="{D302F931-ADA6-43B9-BEA4-66B50E791329}" type="presOf" srcId="{ED1E3282-8AA2-4A2A-9502-6DD177932E39}" destId="{3A93F41A-8A06-44A2-8A86-7A2D623C9EE7}" srcOrd="0" destOrd="0" presId="urn:microsoft.com/office/officeart/2005/8/layout/radial6"/>
    <dgm:cxn modelId="{1243FD5F-5B31-425D-817D-9A6A8891E7D0}" srcId="{8AADC4AC-6A26-42C1-9ED7-BEC09869DD67}" destId="{1031ADD6-8911-4D05-93CF-F46B7EDFC199}" srcOrd="0" destOrd="0" parTransId="{DEE0AFD4-F02E-47B9-875F-13E14C5F5FF4}" sibTransId="{566D2AF9-FE98-4D5B-982E-AB13AEBC92F7}"/>
    <dgm:cxn modelId="{DBD0E242-7F4B-495E-96D1-89DDB77641FA}" type="presOf" srcId="{1B1712F1-5518-409E-80CD-82C55258BC97}" destId="{241ED378-A368-4DF0-B92C-3AF977FE3299}" srcOrd="0" destOrd="0" presId="urn:microsoft.com/office/officeart/2005/8/layout/radial6"/>
    <dgm:cxn modelId="{6A44284B-BF08-4D06-9975-B31E10163F95}" srcId="{1031ADD6-8911-4D05-93CF-F46B7EDFC199}" destId="{D7B3766E-6321-4027-A87B-1C89987E9BAC}" srcOrd="2" destOrd="0" parTransId="{6595BF3D-CADA-4FAB-9328-5757A1E04083}" sibTransId="{ED1E3282-8AA2-4A2A-9502-6DD177932E39}"/>
    <dgm:cxn modelId="{D1D9114F-F0FF-4985-A5DC-01F4CF9571F9}" srcId="{1031ADD6-8911-4D05-93CF-F46B7EDFC199}" destId="{B3E29D95-4418-4756-9F39-0F6B9673181F}" srcOrd="4" destOrd="0" parTransId="{7AD9F292-5BBB-44A0-8C33-9F1853F6CBB6}" sibTransId="{C206D271-7014-4404-88F7-CF8469C3D275}"/>
    <dgm:cxn modelId="{7F18F350-4CA3-4E9F-92A5-08CAB204CF97}" type="presOf" srcId="{57F384D7-1326-4247-953A-012F21A3FA97}" destId="{96DF6846-D1E2-4458-B2B4-703D43A64920}" srcOrd="0" destOrd="0" presId="urn:microsoft.com/office/officeart/2005/8/layout/radial6"/>
    <dgm:cxn modelId="{46850554-FE81-4D67-B685-CB3BA0375C4F}" srcId="{8AADC4AC-6A26-42C1-9ED7-BEC09869DD67}" destId="{DDE79120-AB76-4834-867A-D70501351E03}" srcOrd="1" destOrd="0" parTransId="{D5ED1205-94A0-4DAB-9768-C113FAC7B192}" sibTransId="{E54C3FD3-F6F6-4A9A-AA3E-A8B8D8B48AEF}"/>
    <dgm:cxn modelId="{8D0ABD79-787E-4A2F-884C-36C8673D2CB8}" type="presOf" srcId="{0C815353-F8AE-494A-AC7D-B0B9B4FF9359}" destId="{F89A74A4-FFEC-4588-AAA8-765AF3919BD8}" srcOrd="0" destOrd="0" presId="urn:microsoft.com/office/officeart/2005/8/layout/radial6"/>
    <dgm:cxn modelId="{8182557B-C1A3-417B-B2C1-9193D22F7B47}" type="presOf" srcId="{1031ADD6-8911-4D05-93CF-F46B7EDFC199}" destId="{5BF4BDBD-63EE-4E8C-8372-66410D722630}" srcOrd="0" destOrd="0" presId="urn:microsoft.com/office/officeart/2005/8/layout/radial6"/>
    <dgm:cxn modelId="{A5B83A7D-006A-4B55-925C-32666F850A48}" type="presOf" srcId="{1823F818-583E-4A67-B07A-1359700AB1E3}" destId="{6A947639-CCE3-468C-837F-B541C743B635}" srcOrd="0" destOrd="0" presId="urn:microsoft.com/office/officeart/2005/8/layout/radial6"/>
    <dgm:cxn modelId="{7065847E-E4A7-4AE4-BDFE-C76A6BACCC27}" type="presOf" srcId="{8AADC4AC-6A26-42C1-9ED7-BEC09869DD67}" destId="{6741AE5E-F505-4D62-ADE7-010613EDD2D6}" srcOrd="0" destOrd="0" presId="urn:microsoft.com/office/officeart/2005/8/layout/radial6"/>
    <dgm:cxn modelId="{0C81D884-4E4B-413D-AA4F-9372BA72353D}" type="presOf" srcId="{B3E29D95-4418-4756-9F39-0F6B9673181F}" destId="{54E3A8DB-20BE-4652-A92B-388FE302FB7D}" srcOrd="0" destOrd="0" presId="urn:microsoft.com/office/officeart/2005/8/layout/radial6"/>
    <dgm:cxn modelId="{5E9FB385-E162-4873-B776-90F63BB55A0C}" type="presOf" srcId="{C206D271-7014-4404-88F7-CF8469C3D275}" destId="{55E16B06-4D04-4F27-BCF4-36FD36ABDA27}" srcOrd="0" destOrd="0" presId="urn:microsoft.com/office/officeart/2005/8/layout/radial6"/>
    <dgm:cxn modelId="{2F23408C-416F-4231-99E9-04AC7F768A19}" type="presOf" srcId="{3B681878-3396-4469-A3A5-61EF88F0F2A1}" destId="{80CEEB52-6145-49D3-AFFC-EB037D42BABD}" srcOrd="0" destOrd="0" presId="urn:microsoft.com/office/officeart/2005/8/layout/radial6"/>
    <dgm:cxn modelId="{268E8F97-0FA8-49F1-8EA8-EE466581C551}" srcId="{1031ADD6-8911-4D05-93CF-F46B7EDFC199}" destId="{BF89EA03-BDAE-4C18-AC4A-B0B69429EAF5}" srcOrd="5" destOrd="0" parTransId="{650E0A6E-1AB2-4EFC-BC91-ACE70E842878}" sibTransId="{1823F818-583E-4A67-B07A-1359700AB1E3}"/>
    <dgm:cxn modelId="{DC39A297-6BAE-49AD-AC65-3C053BB3689F}" srcId="{8AADC4AC-6A26-42C1-9ED7-BEC09869DD67}" destId="{691FB432-3E30-4469-B5CA-1CF2F2880A5E}" srcOrd="2" destOrd="0" parTransId="{31CECF19-C3FC-4134-B0EC-8B55BA024D89}" sibTransId="{807C6BB4-627C-40B8-9183-20D2DCCB0395}"/>
    <dgm:cxn modelId="{B1B61AAE-5782-4747-AD7A-EEA1E2169518}" type="presOf" srcId="{BF89EA03-BDAE-4C18-AC4A-B0B69429EAF5}" destId="{1EAC0D01-1024-46E0-A34E-3A678510E03C}" srcOrd="0" destOrd="0" presId="urn:microsoft.com/office/officeart/2005/8/layout/radial6"/>
    <dgm:cxn modelId="{3B71E7C8-1358-455C-B3CF-CEB5475940A5}" srcId="{1031ADD6-8911-4D05-93CF-F46B7EDFC199}" destId="{57F384D7-1326-4247-953A-012F21A3FA97}" srcOrd="3" destOrd="0" parTransId="{596CCA8A-422A-473A-B4F5-5E4F601B869F}" sibTransId="{0C815353-F8AE-494A-AC7D-B0B9B4FF9359}"/>
    <dgm:cxn modelId="{83ADD6E8-708F-43F9-A14B-BE7785426F4B}" type="presOf" srcId="{5EC26898-DEBF-44FC-8887-3AD08B3EC1DC}" destId="{38B6ADAA-AA66-44B1-B368-C5F350D94D3B}" srcOrd="0" destOrd="0" presId="urn:microsoft.com/office/officeart/2005/8/layout/radial6"/>
    <dgm:cxn modelId="{25572CEB-A5FC-4E77-AC3F-BDD25E0352EC}" srcId="{1031ADD6-8911-4D05-93CF-F46B7EDFC199}" destId="{5EC26898-DEBF-44FC-8887-3AD08B3EC1DC}" srcOrd="0" destOrd="0" parTransId="{7198A2E5-BBB3-41B3-A152-D3ADF78F8327}" sibTransId="{3B681878-3396-4469-A3A5-61EF88F0F2A1}"/>
    <dgm:cxn modelId="{824FE4ED-A0C5-416C-AE65-35089C9F504E}" type="presOf" srcId="{279186F0-0573-4B75-97E0-A67C29C5EB14}" destId="{AAFB3EB1-9D87-4E49-AC94-6FF07F253496}" srcOrd="0" destOrd="0" presId="urn:microsoft.com/office/officeart/2005/8/layout/radial6"/>
    <dgm:cxn modelId="{FA2320EF-49EE-4F0A-8E31-8B9F916FD4DE}" srcId="{1031ADD6-8911-4D05-93CF-F46B7EDFC199}" destId="{279186F0-0573-4B75-97E0-A67C29C5EB14}" srcOrd="1" destOrd="0" parTransId="{DD9AE137-8B18-4DCD-BE9E-432B3016256B}" sibTransId="{1B1712F1-5518-409E-80CD-82C55258BC97}"/>
    <dgm:cxn modelId="{8D760E4B-8005-4B0B-BB55-C22D887D3D72}" type="presParOf" srcId="{6741AE5E-F505-4D62-ADE7-010613EDD2D6}" destId="{5BF4BDBD-63EE-4E8C-8372-66410D722630}" srcOrd="0" destOrd="0" presId="urn:microsoft.com/office/officeart/2005/8/layout/radial6"/>
    <dgm:cxn modelId="{AE49711D-40BD-44BF-BE0B-7A44DF2D9C7E}" type="presParOf" srcId="{6741AE5E-F505-4D62-ADE7-010613EDD2D6}" destId="{38B6ADAA-AA66-44B1-B368-C5F350D94D3B}" srcOrd="1" destOrd="0" presId="urn:microsoft.com/office/officeart/2005/8/layout/radial6"/>
    <dgm:cxn modelId="{B2ABB102-5523-4352-ACA5-339B3199DD59}" type="presParOf" srcId="{6741AE5E-F505-4D62-ADE7-010613EDD2D6}" destId="{D3244981-9DEF-4563-AF67-65B4B8B3DBE8}" srcOrd="2" destOrd="0" presId="urn:microsoft.com/office/officeart/2005/8/layout/radial6"/>
    <dgm:cxn modelId="{10F2695B-1F0C-4BE3-9569-B2A294FCF08E}" type="presParOf" srcId="{6741AE5E-F505-4D62-ADE7-010613EDD2D6}" destId="{80CEEB52-6145-49D3-AFFC-EB037D42BABD}" srcOrd="3" destOrd="0" presId="urn:microsoft.com/office/officeart/2005/8/layout/radial6"/>
    <dgm:cxn modelId="{9F09849A-B89E-4C4F-B25B-8BB10A89C792}" type="presParOf" srcId="{6741AE5E-F505-4D62-ADE7-010613EDD2D6}" destId="{AAFB3EB1-9D87-4E49-AC94-6FF07F253496}" srcOrd="4" destOrd="0" presId="urn:microsoft.com/office/officeart/2005/8/layout/radial6"/>
    <dgm:cxn modelId="{23D38F9E-1B48-4B60-8136-5495814DCE80}" type="presParOf" srcId="{6741AE5E-F505-4D62-ADE7-010613EDD2D6}" destId="{626841DE-BDAB-4A08-9FBE-A9C19D1BDE95}" srcOrd="5" destOrd="0" presId="urn:microsoft.com/office/officeart/2005/8/layout/radial6"/>
    <dgm:cxn modelId="{3A208562-B8CF-471D-B14D-96D1A8344661}" type="presParOf" srcId="{6741AE5E-F505-4D62-ADE7-010613EDD2D6}" destId="{241ED378-A368-4DF0-B92C-3AF977FE3299}" srcOrd="6" destOrd="0" presId="urn:microsoft.com/office/officeart/2005/8/layout/radial6"/>
    <dgm:cxn modelId="{DA4E7BF5-1549-4053-A7FE-4B606EFEEF1F}" type="presParOf" srcId="{6741AE5E-F505-4D62-ADE7-010613EDD2D6}" destId="{C9176C2B-D636-4571-972E-EC2C5E9642B5}" srcOrd="7" destOrd="0" presId="urn:microsoft.com/office/officeart/2005/8/layout/radial6"/>
    <dgm:cxn modelId="{20C860B6-1362-4A85-9230-E86AF238ED65}" type="presParOf" srcId="{6741AE5E-F505-4D62-ADE7-010613EDD2D6}" destId="{127BFC9A-A0D4-4D3D-8421-D425B2C80195}" srcOrd="8" destOrd="0" presId="urn:microsoft.com/office/officeart/2005/8/layout/radial6"/>
    <dgm:cxn modelId="{E0DD4D72-83FE-4CC2-8412-9093AC1F8B13}" type="presParOf" srcId="{6741AE5E-F505-4D62-ADE7-010613EDD2D6}" destId="{3A93F41A-8A06-44A2-8A86-7A2D623C9EE7}" srcOrd="9" destOrd="0" presId="urn:microsoft.com/office/officeart/2005/8/layout/radial6"/>
    <dgm:cxn modelId="{801BDC56-DD2B-4038-906B-38CDEBBCC02B}" type="presParOf" srcId="{6741AE5E-F505-4D62-ADE7-010613EDD2D6}" destId="{96DF6846-D1E2-4458-B2B4-703D43A64920}" srcOrd="10" destOrd="0" presId="urn:microsoft.com/office/officeart/2005/8/layout/radial6"/>
    <dgm:cxn modelId="{A448F622-4813-4C1C-81B1-EF4E875F4594}" type="presParOf" srcId="{6741AE5E-F505-4D62-ADE7-010613EDD2D6}" destId="{DF2CD50A-64C1-4E52-A717-2EE510848930}" srcOrd="11" destOrd="0" presId="urn:microsoft.com/office/officeart/2005/8/layout/radial6"/>
    <dgm:cxn modelId="{4DBF3E47-7A34-4F37-86B9-18E8C6A04B25}" type="presParOf" srcId="{6741AE5E-F505-4D62-ADE7-010613EDD2D6}" destId="{F89A74A4-FFEC-4588-AAA8-765AF3919BD8}" srcOrd="12" destOrd="0" presId="urn:microsoft.com/office/officeart/2005/8/layout/radial6"/>
    <dgm:cxn modelId="{24AA7625-EFCC-4F5A-A686-257AF94BD45D}" type="presParOf" srcId="{6741AE5E-F505-4D62-ADE7-010613EDD2D6}" destId="{54E3A8DB-20BE-4652-A92B-388FE302FB7D}" srcOrd="13" destOrd="0" presId="urn:microsoft.com/office/officeart/2005/8/layout/radial6"/>
    <dgm:cxn modelId="{1B297442-01D3-49A8-8C3F-D53D774A8FF9}" type="presParOf" srcId="{6741AE5E-F505-4D62-ADE7-010613EDD2D6}" destId="{F008D5A2-9D31-49B7-8EE9-EAB8ADC30939}" srcOrd="14" destOrd="0" presId="urn:microsoft.com/office/officeart/2005/8/layout/radial6"/>
    <dgm:cxn modelId="{894DDD2E-72D0-4DB2-B2B9-314A2888B8C8}" type="presParOf" srcId="{6741AE5E-F505-4D62-ADE7-010613EDD2D6}" destId="{55E16B06-4D04-4F27-BCF4-36FD36ABDA27}" srcOrd="15" destOrd="0" presId="urn:microsoft.com/office/officeart/2005/8/layout/radial6"/>
    <dgm:cxn modelId="{29752C2B-8993-4033-9530-3C60788B1FE8}" type="presParOf" srcId="{6741AE5E-F505-4D62-ADE7-010613EDD2D6}" destId="{1EAC0D01-1024-46E0-A34E-3A678510E03C}" srcOrd="16" destOrd="0" presId="urn:microsoft.com/office/officeart/2005/8/layout/radial6"/>
    <dgm:cxn modelId="{B0324BA1-6CF9-4DD5-8FF1-C33C27E7AF87}" type="presParOf" srcId="{6741AE5E-F505-4D62-ADE7-010613EDD2D6}" destId="{FB2ABD18-8D70-401A-B27D-D354F0457274}" srcOrd="17" destOrd="0" presId="urn:microsoft.com/office/officeart/2005/8/layout/radial6"/>
    <dgm:cxn modelId="{BE1833AA-7A1E-49C8-8A4B-69D4B8DAF957}" type="presParOf" srcId="{6741AE5E-F505-4D62-ADE7-010613EDD2D6}" destId="{6A947639-CCE3-468C-837F-B541C743B635}" srcOrd="18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947639-CCE3-468C-837F-B541C743B635}">
      <dsp:nvSpPr>
        <dsp:cNvPr id="0" name=""/>
        <dsp:cNvSpPr/>
      </dsp:nvSpPr>
      <dsp:spPr>
        <a:xfrm>
          <a:off x="2956364" y="749588"/>
          <a:ext cx="3420619" cy="3420619"/>
        </a:xfrm>
        <a:prstGeom prst="blockArc">
          <a:avLst>
            <a:gd name="adj1" fmla="val 12791351"/>
            <a:gd name="adj2" fmla="val 15828874"/>
            <a:gd name="adj3" fmla="val 4525"/>
          </a:avLst>
        </a:prstGeom>
        <a:solidFill>
          <a:schemeClr val="accent6">
            <a:lumMod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5E16B06-4D04-4F27-BCF4-36FD36ABDA27}">
      <dsp:nvSpPr>
        <dsp:cNvPr id="0" name=""/>
        <dsp:cNvSpPr/>
      </dsp:nvSpPr>
      <dsp:spPr>
        <a:xfrm>
          <a:off x="3079179" y="526359"/>
          <a:ext cx="3420619" cy="3420619"/>
        </a:xfrm>
        <a:prstGeom prst="blockArc">
          <a:avLst>
            <a:gd name="adj1" fmla="val 9292335"/>
            <a:gd name="adj2" fmla="val 12266869"/>
            <a:gd name="adj3" fmla="val 4525"/>
          </a:avLst>
        </a:prstGeom>
        <a:solidFill>
          <a:schemeClr val="accent6">
            <a:lumMod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89A74A4-FFEC-4588-AAA8-765AF3919BD8}">
      <dsp:nvSpPr>
        <dsp:cNvPr id="0" name=""/>
        <dsp:cNvSpPr/>
      </dsp:nvSpPr>
      <dsp:spPr>
        <a:xfrm>
          <a:off x="2911380" y="244423"/>
          <a:ext cx="3420619" cy="3420619"/>
        </a:xfrm>
        <a:prstGeom prst="blockArc">
          <a:avLst>
            <a:gd name="adj1" fmla="val 5671117"/>
            <a:gd name="adj2" fmla="val 8616509"/>
            <a:gd name="adj3" fmla="val 4525"/>
          </a:avLst>
        </a:prstGeom>
        <a:solidFill>
          <a:schemeClr val="accent6">
            <a:lumMod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A93F41A-8A06-44A2-8A86-7A2D623C9EE7}">
      <dsp:nvSpPr>
        <dsp:cNvPr id="0" name=""/>
        <dsp:cNvSpPr/>
      </dsp:nvSpPr>
      <dsp:spPr>
        <a:xfrm>
          <a:off x="2609709" y="247891"/>
          <a:ext cx="3420619" cy="3420619"/>
        </a:xfrm>
        <a:prstGeom prst="blockArc">
          <a:avLst>
            <a:gd name="adj1" fmla="val 2024554"/>
            <a:gd name="adj2" fmla="val 5049829"/>
            <a:gd name="adj3" fmla="val 4525"/>
          </a:avLst>
        </a:prstGeom>
        <a:solidFill>
          <a:schemeClr val="accent6">
            <a:lumMod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41ED378-A368-4DF0-B92C-3AF977FE3299}">
      <dsp:nvSpPr>
        <dsp:cNvPr id="0" name=""/>
        <dsp:cNvSpPr/>
      </dsp:nvSpPr>
      <dsp:spPr>
        <a:xfrm>
          <a:off x="2446754" y="557887"/>
          <a:ext cx="3420619" cy="3420619"/>
        </a:xfrm>
        <a:prstGeom prst="blockArc">
          <a:avLst>
            <a:gd name="adj1" fmla="val 19859959"/>
            <a:gd name="adj2" fmla="val 1302994"/>
            <a:gd name="adj3" fmla="val 4525"/>
          </a:avLst>
        </a:prstGeom>
        <a:solidFill>
          <a:schemeClr val="accent6">
            <a:lumMod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0CEEB52-6145-49D3-AFFC-EB037D42BABD}">
      <dsp:nvSpPr>
        <dsp:cNvPr id="0" name=""/>
        <dsp:cNvSpPr/>
      </dsp:nvSpPr>
      <dsp:spPr>
        <a:xfrm>
          <a:off x="2568435" y="746351"/>
          <a:ext cx="3420619" cy="3420619"/>
        </a:xfrm>
        <a:prstGeom prst="blockArc">
          <a:avLst>
            <a:gd name="adj1" fmla="val 16628497"/>
            <a:gd name="adj2" fmla="val 19398261"/>
            <a:gd name="adj3" fmla="val 4525"/>
          </a:avLst>
        </a:prstGeom>
        <a:solidFill>
          <a:schemeClr val="accent6">
            <a:lumMod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BF4BDBD-63EE-4E8C-8372-66410D722630}">
      <dsp:nvSpPr>
        <dsp:cNvPr id="0" name=""/>
        <dsp:cNvSpPr/>
      </dsp:nvSpPr>
      <dsp:spPr>
        <a:xfrm>
          <a:off x="3718721" y="1442604"/>
          <a:ext cx="1535684" cy="1535684"/>
        </a:xfrm>
        <a:prstGeom prst="ellipse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accent6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r-HR" sz="6500" b="1" kern="1200" dirty="0">
            <a:solidFill>
              <a:schemeClr val="tx1"/>
            </a:solidFill>
            <a:latin typeface="Garamond" panose="02020404030301010803" pitchFamily="18" charset="0"/>
          </a:endParaRPr>
        </a:p>
      </dsp:txBody>
      <dsp:txXfrm>
        <a:off x="3943617" y="1667500"/>
        <a:ext cx="1085892" cy="1085892"/>
      </dsp:txXfrm>
    </dsp:sp>
    <dsp:sp modelId="{38B6ADAA-AA66-44B1-B368-C5F350D94D3B}">
      <dsp:nvSpPr>
        <dsp:cNvPr id="0" name=""/>
        <dsp:cNvSpPr/>
      </dsp:nvSpPr>
      <dsp:spPr>
        <a:xfrm>
          <a:off x="3949074" y="260529"/>
          <a:ext cx="1074978" cy="1074978"/>
        </a:xfrm>
        <a:prstGeom prst="ellipse">
          <a:avLst/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accent6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200" b="1" kern="1200" dirty="0">
              <a:solidFill>
                <a:schemeClr val="tx1"/>
              </a:solidFill>
              <a:latin typeface="Garamond" panose="02020404030301010803" pitchFamily="18" charset="0"/>
            </a:rPr>
            <a:t>Uključenost DOP-a u poslovnu strategiju</a:t>
          </a:r>
        </a:p>
      </dsp:txBody>
      <dsp:txXfrm>
        <a:off x="4106501" y="417956"/>
        <a:ext cx="760124" cy="760124"/>
      </dsp:txXfrm>
    </dsp:sp>
    <dsp:sp modelId="{AAFB3EB1-9D87-4E49-AC94-6FF07F253496}">
      <dsp:nvSpPr>
        <dsp:cNvPr id="0" name=""/>
        <dsp:cNvSpPr/>
      </dsp:nvSpPr>
      <dsp:spPr>
        <a:xfrm>
          <a:off x="5081588" y="920277"/>
          <a:ext cx="1074978" cy="1074978"/>
        </a:xfrm>
        <a:prstGeom prst="ellipse">
          <a:avLst/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accent6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100" b="1" kern="1200" dirty="0">
              <a:solidFill>
                <a:schemeClr val="tx1"/>
              </a:solidFill>
              <a:latin typeface="Garamond" panose="02020404030301010803" pitchFamily="18" charset="0"/>
            </a:rPr>
            <a:t>Radna okolina</a:t>
          </a:r>
        </a:p>
      </dsp:txBody>
      <dsp:txXfrm>
        <a:off x="5239015" y="1077704"/>
        <a:ext cx="760124" cy="760124"/>
      </dsp:txXfrm>
    </dsp:sp>
    <dsp:sp modelId="{C9176C2B-D636-4571-972E-EC2C5E9642B5}">
      <dsp:nvSpPr>
        <dsp:cNvPr id="0" name=""/>
        <dsp:cNvSpPr/>
      </dsp:nvSpPr>
      <dsp:spPr>
        <a:xfrm>
          <a:off x="5172543" y="2349229"/>
          <a:ext cx="1074978" cy="1074978"/>
        </a:xfrm>
        <a:prstGeom prst="ellipse">
          <a:avLst/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accent6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100" b="1" kern="1200" dirty="0">
              <a:solidFill>
                <a:schemeClr val="tx1"/>
              </a:solidFill>
              <a:latin typeface="Garamond" panose="02020404030301010803" pitchFamily="18" charset="0"/>
            </a:rPr>
            <a:t>Zaštita okoliša</a:t>
          </a:r>
        </a:p>
      </dsp:txBody>
      <dsp:txXfrm>
        <a:off x="5329970" y="2506656"/>
        <a:ext cx="760124" cy="760124"/>
      </dsp:txXfrm>
    </dsp:sp>
    <dsp:sp modelId="{96DF6846-D1E2-4458-B2B4-703D43A64920}">
      <dsp:nvSpPr>
        <dsp:cNvPr id="0" name=""/>
        <dsp:cNvSpPr/>
      </dsp:nvSpPr>
      <dsp:spPr>
        <a:xfrm>
          <a:off x="3952506" y="3083658"/>
          <a:ext cx="1074978" cy="1074978"/>
        </a:xfrm>
        <a:prstGeom prst="ellipse">
          <a:avLst/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accent6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100" b="1" kern="1200" dirty="0">
              <a:solidFill>
                <a:schemeClr val="tx1"/>
              </a:solidFill>
              <a:latin typeface="Garamond" panose="02020404030301010803" pitchFamily="18" charset="0"/>
            </a:rPr>
            <a:t>Marketing</a:t>
          </a:r>
          <a:r>
            <a:rPr lang="hr-HR" sz="1100" b="1" kern="1200" baseline="0" dirty="0">
              <a:solidFill>
                <a:schemeClr val="tx1"/>
              </a:solidFill>
              <a:latin typeface="Garamond" panose="02020404030301010803" pitchFamily="18" charset="0"/>
            </a:rPr>
            <a:t> za opće dobro</a:t>
          </a:r>
          <a:endParaRPr lang="hr-HR" sz="1100" b="1" kern="1200" dirty="0">
            <a:solidFill>
              <a:schemeClr val="tx1"/>
            </a:solidFill>
            <a:latin typeface="Garamond" panose="02020404030301010803" pitchFamily="18" charset="0"/>
          </a:endParaRPr>
        </a:p>
      </dsp:txBody>
      <dsp:txXfrm>
        <a:off x="4109933" y="3241085"/>
        <a:ext cx="760124" cy="760124"/>
      </dsp:txXfrm>
    </dsp:sp>
    <dsp:sp modelId="{54E3A8DB-20BE-4652-A92B-388FE302FB7D}">
      <dsp:nvSpPr>
        <dsp:cNvPr id="0" name=""/>
        <dsp:cNvSpPr/>
      </dsp:nvSpPr>
      <dsp:spPr>
        <a:xfrm>
          <a:off x="2738585" y="2409009"/>
          <a:ext cx="1074978" cy="1074978"/>
        </a:xfrm>
        <a:prstGeom prst="ellipse">
          <a:avLst/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accent6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100" b="1" kern="1200" dirty="0">
              <a:solidFill>
                <a:schemeClr val="tx1"/>
              </a:solidFill>
              <a:latin typeface="Garamond" panose="02020404030301010803" pitchFamily="18" charset="0"/>
            </a:rPr>
            <a:t>Odnosi sa zajednicom</a:t>
          </a:r>
        </a:p>
      </dsp:txBody>
      <dsp:txXfrm>
        <a:off x="2896012" y="2566436"/>
        <a:ext cx="760124" cy="760124"/>
      </dsp:txXfrm>
    </dsp:sp>
    <dsp:sp modelId="{1EAC0D01-1024-46E0-A34E-3A678510E03C}">
      <dsp:nvSpPr>
        <dsp:cNvPr id="0" name=""/>
        <dsp:cNvSpPr/>
      </dsp:nvSpPr>
      <dsp:spPr>
        <a:xfrm>
          <a:off x="2730268" y="1007360"/>
          <a:ext cx="1074978" cy="1074978"/>
        </a:xfrm>
        <a:prstGeom prst="ellipse">
          <a:avLst/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accent6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100" b="1" kern="1200" dirty="0">
              <a:solidFill>
                <a:schemeClr val="tx1"/>
              </a:solidFill>
              <a:latin typeface="Garamond" panose="02020404030301010803" pitchFamily="18" charset="0"/>
            </a:rPr>
            <a:t>Ekonomska održivost</a:t>
          </a:r>
        </a:p>
      </dsp:txBody>
      <dsp:txXfrm>
        <a:off x="2887695" y="1164787"/>
        <a:ext cx="760124" cy="76012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Uredite stil naslova matrice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63AC9-403F-4848-A2BA-B347D1F684A6}" type="datetimeFigureOut">
              <a:rPr lang="hr-HR" smtClean="0"/>
              <a:t>25.3.2021.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56A2A-A01C-4011-B4FF-6827B8C8B8F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308479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63AC9-403F-4848-A2BA-B347D1F684A6}" type="datetimeFigureOut">
              <a:rPr lang="hr-HR" smtClean="0"/>
              <a:t>25.3.2021.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56A2A-A01C-4011-B4FF-6827B8C8B8F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76734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63AC9-403F-4848-A2BA-B347D1F684A6}" type="datetimeFigureOut">
              <a:rPr lang="hr-HR" smtClean="0"/>
              <a:t>25.3.2021.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56A2A-A01C-4011-B4FF-6827B8C8B8F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037638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63AC9-403F-4848-A2BA-B347D1F684A6}" type="datetimeFigureOut">
              <a:rPr lang="hr-HR" smtClean="0"/>
              <a:t>25.3.2021.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56A2A-A01C-4011-B4FF-6827B8C8B8F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9441973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Uredite stil naslova matrice</a:t>
            </a:r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63AC9-403F-4848-A2BA-B347D1F684A6}" type="datetimeFigureOut">
              <a:rPr lang="hr-HR" smtClean="0"/>
              <a:t>25.3.2021.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56A2A-A01C-4011-B4FF-6827B8C8B8F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080899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63AC9-403F-4848-A2BA-B347D1F684A6}" type="datetimeFigureOut">
              <a:rPr lang="hr-HR" smtClean="0"/>
              <a:t>25.3.2021.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56A2A-A01C-4011-B4FF-6827B8C8B8F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7989908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7" name="Rezervirano mjesto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63AC9-403F-4848-A2BA-B347D1F684A6}" type="datetimeFigureOut">
              <a:rPr lang="hr-HR" smtClean="0"/>
              <a:t>25.3.2021.</a:t>
            </a:fld>
            <a:endParaRPr lang="hr-HR"/>
          </a:p>
        </p:txBody>
      </p:sp>
      <p:sp>
        <p:nvSpPr>
          <p:cNvPr id="8" name="Rezervirano mjesto podnožj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56A2A-A01C-4011-B4FF-6827B8C8B8F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7620239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63AC9-403F-4848-A2BA-B347D1F684A6}" type="datetimeFigureOut">
              <a:rPr lang="hr-HR" smtClean="0"/>
              <a:t>25.3.2021.</a:t>
            </a:fld>
            <a:endParaRPr lang="hr-HR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56A2A-A01C-4011-B4FF-6827B8C8B8F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2539265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63AC9-403F-4848-A2BA-B347D1F684A6}" type="datetimeFigureOut">
              <a:rPr lang="hr-HR" smtClean="0"/>
              <a:t>25.3.2021.</a:t>
            </a:fld>
            <a:endParaRPr lang="hr-HR"/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56A2A-A01C-4011-B4FF-6827B8C8B8F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1893843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Uredite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63AC9-403F-4848-A2BA-B347D1F684A6}" type="datetimeFigureOut">
              <a:rPr lang="hr-HR" smtClean="0"/>
              <a:t>25.3.2021.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56A2A-A01C-4011-B4FF-6827B8C8B8F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1860731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Uredite stil naslova matrice</a:t>
            </a:r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63AC9-403F-4848-A2BA-B347D1F684A6}" type="datetimeFigureOut">
              <a:rPr lang="hr-HR" smtClean="0"/>
              <a:t>25.3.2021.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56A2A-A01C-4011-B4FF-6827B8C8B8F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057872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863AC9-403F-4848-A2BA-B347D1F684A6}" type="datetimeFigureOut">
              <a:rPr lang="hr-HR" smtClean="0"/>
              <a:t>25.3.2021.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556A2A-A01C-4011-B4FF-6827B8C8B8F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74094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4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5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6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microsoft.com/office/2007/relationships/hdphoto" Target="../media/hdphoto4.wdp"/><Relationship Id="rId18" Type="http://schemas.microsoft.com/office/2007/relationships/diagramDrawing" Target="../diagrams/drawing1.xml"/><Relationship Id="rId3" Type="http://schemas.openxmlformats.org/officeDocument/2006/relationships/audio" Target="../media/media8.m4a"/><Relationship Id="rId21" Type="http://schemas.microsoft.com/office/2007/relationships/hdphoto" Target="../media/hdphoto5.wdp"/><Relationship Id="rId7" Type="http://schemas.microsoft.com/office/2007/relationships/hdphoto" Target="../media/hdphoto1.wdp"/><Relationship Id="rId12" Type="http://schemas.openxmlformats.org/officeDocument/2006/relationships/image" Target="../media/image7.png"/><Relationship Id="rId17" Type="http://schemas.openxmlformats.org/officeDocument/2006/relationships/diagramColors" Target="../diagrams/colors1.xml"/><Relationship Id="rId2" Type="http://schemas.microsoft.com/office/2007/relationships/media" Target="../media/media8.m4a"/><Relationship Id="rId16" Type="http://schemas.openxmlformats.org/officeDocument/2006/relationships/diagramQuickStyle" Target="../diagrams/quickStyle1.xml"/><Relationship Id="rId20" Type="http://schemas.openxmlformats.org/officeDocument/2006/relationships/image" Target="../media/image9.png"/><Relationship Id="rId1" Type="http://schemas.openxmlformats.org/officeDocument/2006/relationships/tags" Target="../tags/tag7.xml"/><Relationship Id="rId6" Type="http://schemas.openxmlformats.org/officeDocument/2006/relationships/image" Target="../media/image4.png"/><Relationship Id="rId11" Type="http://schemas.microsoft.com/office/2007/relationships/hdphoto" Target="../media/hdphoto3.wdp"/><Relationship Id="rId5" Type="http://schemas.openxmlformats.org/officeDocument/2006/relationships/image" Target="../media/image3.png"/><Relationship Id="rId15" Type="http://schemas.openxmlformats.org/officeDocument/2006/relationships/diagramLayout" Target="../diagrams/layout1.xml"/><Relationship Id="rId23" Type="http://schemas.openxmlformats.org/officeDocument/2006/relationships/image" Target="../media/image2.png"/><Relationship Id="rId10" Type="http://schemas.openxmlformats.org/officeDocument/2006/relationships/image" Target="../media/image6.png"/><Relationship Id="rId19" Type="http://schemas.openxmlformats.org/officeDocument/2006/relationships/image" Target="../media/image8.png"/><Relationship Id="rId4" Type="http://schemas.openxmlformats.org/officeDocument/2006/relationships/slideLayout" Target="../slideLayouts/slideLayout1.xml"/><Relationship Id="rId9" Type="http://schemas.microsoft.com/office/2007/relationships/hdphoto" Target="../media/hdphoto2.wdp"/><Relationship Id="rId14" Type="http://schemas.openxmlformats.org/officeDocument/2006/relationships/diagramData" Target="../diagrams/data1.xml"/><Relationship Id="rId22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media9.m4a"/><Relationship Id="rId7" Type="http://schemas.openxmlformats.org/officeDocument/2006/relationships/image" Target="../media/image12.png"/><Relationship Id="rId2" Type="http://schemas.microsoft.com/office/2007/relationships/media" Target="../media/media9.m4a"/><Relationship Id="rId1" Type="http://schemas.openxmlformats.org/officeDocument/2006/relationships/tags" Target="../tags/tag8.xml"/><Relationship Id="rId6" Type="http://schemas.openxmlformats.org/officeDocument/2006/relationships/image" Target="../media/image11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6764" y="390698"/>
            <a:ext cx="4835236" cy="5960226"/>
          </a:xfrm>
          <a:prstGeom prst="rect">
            <a:avLst/>
          </a:prstGeom>
        </p:spPr>
      </p:pic>
      <p:sp>
        <p:nvSpPr>
          <p:cNvPr id="7" name="TekstniOkvir 6"/>
          <p:cNvSpPr txBox="1"/>
          <p:nvPr/>
        </p:nvSpPr>
        <p:spPr>
          <a:xfrm>
            <a:off x="0" y="0"/>
            <a:ext cx="7356764" cy="6858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hr-HR" dirty="0"/>
          </a:p>
        </p:txBody>
      </p:sp>
      <p:sp>
        <p:nvSpPr>
          <p:cNvPr id="8" name="TekstniOkvir 7"/>
          <p:cNvSpPr txBox="1"/>
          <p:nvPr/>
        </p:nvSpPr>
        <p:spPr>
          <a:xfrm>
            <a:off x="1749829" y="2459504"/>
            <a:ext cx="477566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000" b="1" dirty="0">
                <a:solidFill>
                  <a:schemeClr val="accent6">
                    <a:lumMod val="50000"/>
                  </a:schemeClr>
                </a:solidFill>
                <a:latin typeface="Garamond" panose="02020404030301010803" pitchFamily="18" charset="0"/>
              </a:rPr>
              <a:t>DRUŠTVENO ODGOVORNO POSLOVANJE</a:t>
            </a:r>
          </a:p>
        </p:txBody>
      </p:sp>
      <p:cxnSp>
        <p:nvCxnSpPr>
          <p:cNvPr id="12" name="Ravni poveznik 11"/>
          <p:cNvCxnSpPr/>
          <p:nvPr/>
        </p:nvCxnSpPr>
        <p:spPr>
          <a:xfrm>
            <a:off x="1849578" y="2417939"/>
            <a:ext cx="3441470" cy="0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Ravni poveznik 13"/>
          <p:cNvCxnSpPr/>
          <p:nvPr/>
        </p:nvCxnSpPr>
        <p:spPr>
          <a:xfrm>
            <a:off x="1849578" y="4508269"/>
            <a:ext cx="3441470" cy="0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kstniOkvir 2"/>
          <p:cNvSpPr txBox="1"/>
          <p:nvPr/>
        </p:nvSpPr>
        <p:spPr>
          <a:xfrm>
            <a:off x="8018930" y="5704593"/>
            <a:ext cx="3510904" cy="64633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hr-HR" dirty="0">
                <a:latin typeface="Garamond" panose="02020404030301010803" pitchFamily="18" charset="0"/>
              </a:rPr>
              <a:t>Proizvodnja biološkog voća</a:t>
            </a:r>
          </a:p>
          <a:p>
            <a:r>
              <a:rPr lang="hr-HR" dirty="0">
                <a:latin typeface="Garamond" panose="02020404030301010803" pitchFamily="18" charset="0"/>
              </a:rPr>
              <a:t>   Matice hrvatske 8, 21276 Vrgorac </a:t>
            </a:r>
          </a:p>
        </p:txBody>
      </p:sp>
      <p:pic>
        <p:nvPicPr>
          <p:cNvPr id="2" name="Audiozapis 1">
            <a:hlinkClick r:id="" action="ppaction://media"/>
            <a:extLst>
              <a:ext uri="{FF2B5EF4-FFF2-40B4-BE49-F238E27FC236}">
                <a16:creationId xmlns:a16="http://schemas.microsoft.com/office/drawing/2014/main" id="{40C526AA-988F-4FE1-99BD-95F3505A7A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4688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159"/>
    </mc:Choice>
    <mc:Fallback>
      <p:transition spd="slow" advTm="121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6764" y="390698"/>
            <a:ext cx="4835236" cy="5960226"/>
          </a:xfrm>
          <a:prstGeom prst="rect">
            <a:avLst/>
          </a:prstGeom>
        </p:spPr>
      </p:pic>
      <p:sp>
        <p:nvSpPr>
          <p:cNvPr id="7" name="TekstniOkvir 6"/>
          <p:cNvSpPr txBox="1"/>
          <p:nvPr/>
        </p:nvSpPr>
        <p:spPr>
          <a:xfrm>
            <a:off x="0" y="2679"/>
            <a:ext cx="7356764" cy="6858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hr-HR" dirty="0"/>
          </a:p>
        </p:txBody>
      </p:sp>
      <p:sp>
        <p:nvSpPr>
          <p:cNvPr id="8" name="TekstniOkvir 7"/>
          <p:cNvSpPr txBox="1"/>
          <p:nvPr/>
        </p:nvSpPr>
        <p:spPr>
          <a:xfrm>
            <a:off x="278476" y="436863"/>
            <a:ext cx="28637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b="1" dirty="0">
                <a:solidFill>
                  <a:schemeClr val="accent6">
                    <a:lumMod val="50000"/>
                  </a:schemeClr>
                </a:solidFill>
                <a:latin typeface="Garamond" panose="02020404030301010803" pitchFamily="18" charset="0"/>
              </a:rPr>
              <a:t>BIOFRUIT D.O.O.</a:t>
            </a:r>
          </a:p>
        </p:txBody>
      </p:sp>
      <p:sp>
        <p:nvSpPr>
          <p:cNvPr id="10" name="Pravokutnik 9"/>
          <p:cNvSpPr/>
          <p:nvPr/>
        </p:nvSpPr>
        <p:spPr>
          <a:xfrm>
            <a:off x="278476" y="436864"/>
            <a:ext cx="2755669" cy="461665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3" name="TekstniOkvir 2"/>
          <p:cNvSpPr txBox="1"/>
          <p:nvPr/>
        </p:nvSpPr>
        <p:spPr>
          <a:xfrm>
            <a:off x="170411" y="1396539"/>
            <a:ext cx="694528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6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hr-HR" sz="1600" dirty="0">
                <a:latin typeface="Garamond" panose="02020404030301010803" pitchFamily="18" charset="0"/>
              </a:rPr>
              <a:t>BioFruit  tvrtka bavi se uzgojem i prodajom ekoproizvoda , a prepoznatljiva je po svojem kvalitetnom i provjerenom asortimanu cjelovitih prirodnih proizvoda</a:t>
            </a:r>
          </a:p>
          <a:p>
            <a:pPr marL="285750" indent="-285750">
              <a:buClr>
                <a:schemeClr val="accent6">
                  <a:lumMod val="50000"/>
                </a:schemeClr>
              </a:buClr>
              <a:buFont typeface="Wingdings" panose="05000000000000000000" pitchFamily="2" charset="2"/>
              <a:buChar char="Ø"/>
            </a:pPr>
            <a:endParaRPr lang="hr-HR" sz="1600" dirty="0">
              <a:latin typeface="Garamond" panose="02020404030301010803" pitchFamily="18" charset="0"/>
            </a:endParaRPr>
          </a:p>
          <a:p>
            <a:pPr marL="285750" indent="-285750">
              <a:buClr>
                <a:schemeClr val="accent6">
                  <a:lumMod val="50000"/>
                </a:schemeClr>
              </a:buClr>
              <a:buFont typeface="Wingdings" panose="05000000000000000000" pitchFamily="2" charset="2"/>
              <a:buChar char="Ø"/>
            </a:pPr>
            <a:endParaRPr lang="hr-HR" sz="1600" dirty="0">
              <a:latin typeface="Garamond" panose="02020404030301010803" pitchFamily="18" charset="0"/>
            </a:endParaRPr>
          </a:p>
          <a:p>
            <a:pPr marL="285750" indent="-285750">
              <a:buClr>
                <a:schemeClr val="accent6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hr-HR" sz="1600" dirty="0">
                <a:latin typeface="Garamond" panose="02020404030301010803" pitchFamily="18" charset="0"/>
              </a:rPr>
              <a:t>U svaki proizvod utkano je puno vremena i truda kako bi kupcima ponudili ono najbolje što nam priroda može pružiti</a:t>
            </a:r>
          </a:p>
          <a:p>
            <a:pPr marL="285750" indent="-285750">
              <a:buClr>
                <a:schemeClr val="accent6">
                  <a:lumMod val="50000"/>
                </a:schemeClr>
              </a:buClr>
              <a:buFont typeface="Wingdings" panose="05000000000000000000" pitchFamily="2" charset="2"/>
              <a:buChar char="Ø"/>
            </a:pPr>
            <a:endParaRPr lang="hr-HR" sz="1600" dirty="0">
              <a:latin typeface="Garamond" panose="02020404030301010803" pitchFamily="18" charset="0"/>
            </a:endParaRPr>
          </a:p>
          <a:p>
            <a:pPr marL="285750" indent="-285750">
              <a:buClr>
                <a:schemeClr val="accent6">
                  <a:lumMod val="50000"/>
                </a:schemeClr>
              </a:buClr>
              <a:buFont typeface="Wingdings" panose="05000000000000000000" pitchFamily="2" charset="2"/>
              <a:buChar char="Ø"/>
            </a:pPr>
            <a:endParaRPr lang="hr-HR" sz="1600" dirty="0">
              <a:latin typeface="Garamond" panose="02020404030301010803" pitchFamily="18" charset="0"/>
            </a:endParaRPr>
          </a:p>
          <a:p>
            <a:pPr marL="285750" indent="-285750">
              <a:buClr>
                <a:schemeClr val="accent6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hr-HR" sz="1600" dirty="0">
                <a:latin typeface="Garamond" panose="02020404030301010803" pitchFamily="18" charset="0"/>
              </a:rPr>
              <a:t>Bio Fruit nudi različite vrste voćaka iz domaćeg eko uzgoja te voćne prerađevine kao što su džemovi, marmalade, voćni sokovi i likeri</a:t>
            </a:r>
          </a:p>
          <a:p>
            <a:pPr marL="285750" indent="-285750">
              <a:buClr>
                <a:schemeClr val="accent6">
                  <a:lumMod val="50000"/>
                </a:schemeClr>
              </a:buClr>
              <a:buFont typeface="Wingdings" panose="05000000000000000000" pitchFamily="2" charset="2"/>
              <a:buChar char="Ø"/>
            </a:pPr>
            <a:endParaRPr lang="hr-HR" sz="1600" dirty="0"/>
          </a:p>
        </p:txBody>
      </p:sp>
      <p:sp>
        <p:nvSpPr>
          <p:cNvPr id="9" name="TekstniOkvir 8"/>
          <p:cNvSpPr txBox="1"/>
          <p:nvPr/>
        </p:nvSpPr>
        <p:spPr>
          <a:xfrm>
            <a:off x="8018930" y="5704593"/>
            <a:ext cx="3510904" cy="64633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hr-HR" dirty="0">
                <a:latin typeface="Garamond" panose="02020404030301010803" pitchFamily="18" charset="0"/>
              </a:rPr>
              <a:t>Proizvodnja biološkog voća</a:t>
            </a:r>
          </a:p>
          <a:p>
            <a:r>
              <a:rPr lang="hr-HR" dirty="0">
                <a:latin typeface="Garamond" panose="02020404030301010803" pitchFamily="18" charset="0"/>
              </a:rPr>
              <a:t>   Matice hrvatske 8, 21276 Vrgorac </a:t>
            </a:r>
          </a:p>
        </p:txBody>
      </p:sp>
      <p:pic>
        <p:nvPicPr>
          <p:cNvPr id="2" name="Audiozapis 1">
            <a:hlinkClick r:id="" action="ppaction://media"/>
            <a:extLst>
              <a:ext uri="{FF2B5EF4-FFF2-40B4-BE49-F238E27FC236}">
                <a16:creationId xmlns:a16="http://schemas.microsoft.com/office/drawing/2014/main" id="{45FA9B8B-FE41-43AA-8751-CE7888777F7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750551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756"/>
    </mc:Choice>
    <mc:Fallback>
      <p:transition spd="slow" advTm="287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6764" y="390698"/>
            <a:ext cx="4835236" cy="5960226"/>
          </a:xfrm>
          <a:prstGeom prst="rect">
            <a:avLst/>
          </a:prstGeom>
        </p:spPr>
      </p:pic>
      <p:sp>
        <p:nvSpPr>
          <p:cNvPr id="7" name="TekstniOkvir 6"/>
          <p:cNvSpPr txBox="1"/>
          <p:nvPr/>
        </p:nvSpPr>
        <p:spPr>
          <a:xfrm>
            <a:off x="0" y="2679"/>
            <a:ext cx="7356764" cy="6858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hr-HR" dirty="0"/>
          </a:p>
        </p:txBody>
      </p:sp>
      <p:sp>
        <p:nvSpPr>
          <p:cNvPr id="8" name="TekstniOkvir 7"/>
          <p:cNvSpPr txBox="1"/>
          <p:nvPr/>
        </p:nvSpPr>
        <p:spPr>
          <a:xfrm>
            <a:off x="278476" y="436863"/>
            <a:ext cx="28637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b="1" dirty="0">
                <a:solidFill>
                  <a:schemeClr val="accent6">
                    <a:lumMod val="50000"/>
                  </a:schemeClr>
                </a:solidFill>
                <a:latin typeface="Garamond" panose="02020404030301010803" pitchFamily="18" charset="0"/>
              </a:rPr>
              <a:t>BIOFRUIT D.O.O.</a:t>
            </a:r>
          </a:p>
        </p:txBody>
      </p:sp>
      <p:sp>
        <p:nvSpPr>
          <p:cNvPr id="10" name="Pravokutnik 9"/>
          <p:cNvSpPr/>
          <p:nvPr/>
        </p:nvSpPr>
        <p:spPr>
          <a:xfrm>
            <a:off x="278476" y="436864"/>
            <a:ext cx="2755669" cy="461665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3" name="TekstniOkvir 2"/>
          <p:cNvSpPr txBox="1"/>
          <p:nvPr/>
        </p:nvSpPr>
        <p:spPr>
          <a:xfrm>
            <a:off x="170411" y="1396539"/>
            <a:ext cx="694528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6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hr-HR" sz="1600" b="1" dirty="0">
                <a:latin typeface="Garamond" panose="02020404030301010803" pitchFamily="18" charset="0"/>
              </a:rPr>
              <a:t>Vizija</a:t>
            </a:r>
            <a:r>
              <a:rPr lang="hr-HR" sz="1600" dirty="0">
                <a:latin typeface="Garamond" panose="02020404030301010803" pitchFamily="18" charset="0"/>
              </a:rPr>
              <a:t> - Naše je beskompromisno načelo prirodnost i zdravstvena ispravnost pića i njegova gastronomska izvrsnost. Kvalitetnim i sigurnim proizvodima jačamo vodeću poziciju BioFruit na nacionalnom tržištu i nastavljamo osvajati međunarodna tržišta</a:t>
            </a:r>
          </a:p>
          <a:p>
            <a:pPr marL="285750" indent="-285750">
              <a:buClr>
                <a:schemeClr val="accent6">
                  <a:lumMod val="50000"/>
                </a:schemeClr>
              </a:buClr>
              <a:buFont typeface="Wingdings" panose="05000000000000000000" pitchFamily="2" charset="2"/>
              <a:buChar char="Ø"/>
            </a:pPr>
            <a:endParaRPr lang="hr-HR" sz="1600" dirty="0">
              <a:latin typeface="Garamond" panose="02020404030301010803" pitchFamily="18" charset="0"/>
            </a:endParaRPr>
          </a:p>
          <a:p>
            <a:pPr marL="285750" indent="-285750">
              <a:buClr>
                <a:schemeClr val="accent6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hr-HR" sz="1600" b="1" dirty="0">
                <a:latin typeface="Garamond" panose="02020404030301010803" pitchFamily="18" charset="0"/>
              </a:rPr>
              <a:t>Misija</a:t>
            </a:r>
            <a:r>
              <a:rPr lang="hr-HR" sz="1600" dirty="0">
                <a:latin typeface="Garamond" panose="02020404030301010803" pitchFamily="18" charset="0"/>
              </a:rPr>
              <a:t> - Uživajući višegodišnje povjerenje zajednice, tradicijom, kvalitetom i znanjem naših radnika stvaramo nezaboravne slatke trenutke zadovoljstva</a:t>
            </a:r>
          </a:p>
          <a:p>
            <a:pPr marL="285750" indent="-285750">
              <a:buClr>
                <a:schemeClr val="accent6">
                  <a:lumMod val="50000"/>
                </a:schemeClr>
              </a:buClr>
              <a:buFont typeface="Wingdings" panose="05000000000000000000" pitchFamily="2" charset="2"/>
              <a:buChar char="Ø"/>
            </a:pPr>
            <a:endParaRPr lang="hr-HR" sz="1600" dirty="0"/>
          </a:p>
          <a:p>
            <a:pPr marL="285750" indent="-285750">
              <a:buClr>
                <a:schemeClr val="accent6">
                  <a:lumMod val="50000"/>
                </a:schemeClr>
              </a:buClr>
              <a:buFont typeface="Wingdings" panose="05000000000000000000" pitchFamily="2" charset="2"/>
              <a:buChar char="Ø"/>
            </a:pPr>
            <a:endParaRPr lang="hr-HR" sz="1600" dirty="0"/>
          </a:p>
        </p:txBody>
      </p:sp>
      <p:sp>
        <p:nvSpPr>
          <p:cNvPr id="9" name="TekstniOkvir 8"/>
          <p:cNvSpPr txBox="1"/>
          <p:nvPr/>
        </p:nvSpPr>
        <p:spPr>
          <a:xfrm>
            <a:off x="8018930" y="5704593"/>
            <a:ext cx="3510904" cy="64633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hr-HR" dirty="0">
                <a:latin typeface="Garamond" panose="02020404030301010803" pitchFamily="18" charset="0"/>
              </a:rPr>
              <a:t>Proizvodnja biološkog voća</a:t>
            </a:r>
          </a:p>
          <a:p>
            <a:r>
              <a:rPr lang="hr-HR" dirty="0">
                <a:latin typeface="Garamond" panose="02020404030301010803" pitchFamily="18" charset="0"/>
              </a:rPr>
              <a:t>   Matice hrvatske 8, 21276 Vrgorac </a:t>
            </a:r>
          </a:p>
        </p:txBody>
      </p:sp>
      <p:pic>
        <p:nvPicPr>
          <p:cNvPr id="2" name="Audiozapis 1">
            <a:hlinkClick r:id="" action="ppaction://media"/>
            <a:extLst>
              <a:ext uri="{FF2B5EF4-FFF2-40B4-BE49-F238E27FC236}">
                <a16:creationId xmlns:a16="http://schemas.microsoft.com/office/drawing/2014/main" id="{25B09A4A-0ED7-4E75-B7CF-8ABF54C8A1C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057363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242"/>
    </mc:Choice>
    <mc:Fallback>
      <p:transition spd="slow" advTm="302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6764" y="390698"/>
            <a:ext cx="4835236" cy="5960226"/>
          </a:xfrm>
          <a:prstGeom prst="rect">
            <a:avLst/>
          </a:prstGeom>
        </p:spPr>
      </p:pic>
      <p:sp>
        <p:nvSpPr>
          <p:cNvPr id="7" name="TekstniOkvir 6"/>
          <p:cNvSpPr txBox="1"/>
          <p:nvPr/>
        </p:nvSpPr>
        <p:spPr>
          <a:xfrm>
            <a:off x="0" y="2679"/>
            <a:ext cx="7356764" cy="6858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hr-HR" dirty="0"/>
          </a:p>
        </p:txBody>
      </p:sp>
      <p:sp>
        <p:nvSpPr>
          <p:cNvPr id="8" name="TekstniOkvir 7"/>
          <p:cNvSpPr txBox="1"/>
          <p:nvPr/>
        </p:nvSpPr>
        <p:spPr>
          <a:xfrm>
            <a:off x="282633" y="436864"/>
            <a:ext cx="6720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b="1" dirty="0">
                <a:solidFill>
                  <a:schemeClr val="accent6">
                    <a:lumMod val="50000"/>
                  </a:schemeClr>
                </a:solidFill>
                <a:latin typeface="Garamond" panose="02020404030301010803" pitchFamily="18" charset="0"/>
              </a:rPr>
              <a:t>DRUŠTVENO ODGOVORNO POSLOVANJE</a:t>
            </a:r>
          </a:p>
        </p:txBody>
      </p:sp>
      <p:sp>
        <p:nvSpPr>
          <p:cNvPr id="10" name="Pravokutnik 9"/>
          <p:cNvSpPr/>
          <p:nvPr/>
        </p:nvSpPr>
        <p:spPr>
          <a:xfrm>
            <a:off x="278476" y="436864"/>
            <a:ext cx="6496397" cy="461665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3" name="TekstniOkvir 2"/>
          <p:cNvSpPr txBox="1"/>
          <p:nvPr/>
        </p:nvSpPr>
        <p:spPr>
          <a:xfrm>
            <a:off x="170411" y="1396539"/>
            <a:ext cx="694528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6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hr-HR" sz="1600" dirty="0">
                <a:latin typeface="Garamond" panose="02020404030301010803" pitchFamily="18" charset="0"/>
              </a:rPr>
              <a:t>Društveno odgovorno poslovanje u današnje vrijeme smatra se sastavnim dijelom poslovanja velikog broja poduzeća</a:t>
            </a:r>
          </a:p>
          <a:p>
            <a:pPr marL="285750" indent="-285750">
              <a:buClr>
                <a:schemeClr val="accent6">
                  <a:lumMod val="50000"/>
                </a:schemeClr>
              </a:buClr>
              <a:buFont typeface="Wingdings" panose="05000000000000000000" pitchFamily="2" charset="2"/>
              <a:buChar char="Ø"/>
            </a:pPr>
            <a:endParaRPr lang="hr-HR" sz="1600" dirty="0">
              <a:latin typeface="Garamond" panose="02020404030301010803" pitchFamily="18" charset="0"/>
            </a:endParaRPr>
          </a:p>
          <a:p>
            <a:pPr marL="285750" indent="-285750">
              <a:buClr>
                <a:schemeClr val="accent6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hr-HR" sz="1600" dirty="0">
                <a:latin typeface="Garamond" panose="02020404030301010803" pitchFamily="18" charset="0"/>
              </a:rPr>
              <a:t>Način na koji poduzeće posluje u smislu njegovog etičkog ponašanja i identificira svoj položaj u cjelokupnom društvu</a:t>
            </a:r>
          </a:p>
          <a:p>
            <a:pPr marL="285750" indent="-285750">
              <a:buClr>
                <a:schemeClr val="accent6">
                  <a:lumMod val="50000"/>
                </a:schemeClr>
              </a:buClr>
              <a:buFont typeface="Wingdings" panose="05000000000000000000" pitchFamily="2" charset="2"/>
              <a:buChar char="Ø"/>
            </a:pPr>
            <a:endParaRPr lang="hr-HR" sz="1600" dirty="0">
              <a:latin typeface="Garamond" panose="02020404030301010803" pitchFamily="18" charset="0"/>
            </a:endParaRPr>
          </a:p>
          <a:p>
            <a:pPr marL="285750" indent="-285750">
              <a:buClr>
                <a:schemeClr val="accent6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hr-HR" sz="1600" dirty="0">
                <a:latin typeface="Garamond" panose="02020404030301010803" pitchFamily="18" charset="0"/>
              </a:rPr>
              <a:t>Društveno odgovorno poslovanje treba se temeljiti na osnovama koje počivaju na načelima održivog razvoja (ekološka, ekonomska, tehnološka i sociokulturna održivost)</a:t>
            </a:r>
          </a:p>
          <a:p>
            <a:pPr marL="285750" indent="-285750">
              <a:buClr>
                <a:schemeClr val="accent6">
                  <a:lumMod val="50000"/>
                </a:schemeClr>
              </a:buClr>
              <a:buFont typeface="Wingdings" panose="05000000000000000000" pitchFamily="2" charset="2"/>
              <a:buChar char="Ø"/>
            </a:pPr>
            <a:endParaRPr lang="hr-HR" sz="1600" dirty="0"/>
          </a:p>
          <a:p>
            <a:pPr marL="285750" indent="-285750">
              <a:buClr>
                <a:schemeClr val="accent6">
                  <a:lumMod val="50000"/>
                </a:schemeClr>
              </a:buClr>
              <a:buFont typeface="Wingdings" panose="05000000000000000000" pitchFamily="2" charset="2"/>
              <a:buChar char="Ø"/>
            </a:pPr>
            <a:endParaRPr lang="hr-HR" sz="1600" dirty="0"/>
          </a:p>
        </p:txBody>
      </p:sp>
      <p:sp>
        <p:nvSpPr>
          <p:cNvPr id="9" name="TekstniOkvir 8"/>
          <p:cNvSpPr txBox="1"/>
          <p:nvPr/>
        </p:nvSpPr>
        <p:spPr>
          <a:xfrm>
            <a:off x="8018930" y="5704593"/>
            <a:ext cx="3510904" cy="64633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hr-HR" dirty="0">
                <a:latin typeface="Garamond" panose="02020404030301010803" pitchFamily="18" charset="0"/>
              </a:rPr>
              <a:t>Proizvodnja biološkog voća</a:t>
            </a:r>
          </a:p>
          <a:p>
            <a:r>
              <a:rPr lang="hr-HR" dirty="0">
                <a:latin typeface="Garamond" panose="02020404030301010803" pitchFamily="18" charset="0"/>
              </a:rPr>
              <a:t>   Matice hrvatske 8, 21276 Vrgorac </a:t>
            </a:r>
          </a:p>
        </p:txBody>
      </p:sp>
      <p:pic>
        <p:nvPicPr>
          <p:cNvPr id="2" name="Audiozapis 1">
            <a:hlinkClick r:id="" action="ppaction://media"/>
            <a:extLst>
              <a:ext uri="{FF2B5EF4-FFF2-40B4-BE49-F238E27FC236}">
                <a16:creationId xmlns:a16="http://schemas.microsoft.com/office/drawing/2014/main" id="{F3DDD1B4-03C0-4F50-BF14-E4F53EC615D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769412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380"/>
    </mc:Choice>
    <mc:Fallback>
      <p:transition spd="slow" advTm="313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6764" y="390698"/>
            <a:ext cx="4835236" cy="5960226"/>
          </a:xfrm>
          <a:prstGeom prst="rect">
            <a:avLst/>
          </a:prstGeom>
        </p:spPr>
      </p:pic>
      <p:sp>
        <p:nvSpPr>
          <p:cNvPr id="7" name="TekstniOkvir 6"/>
          <p:cNvSpPr txBox="1"/>
          <p:nvPr/>
        </p:nvSpPr>
        <p:spPr>
          <a:xfrm>
            <a:off x="0" y="2679"/>
            <a:ext cx="7356764" cy="6858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hr-HR" dirty="0"/>
          </a:p>
        </p:txBody>
      </p:sp>
      <p:sp>
        <p:nvSpPr>
          <p:cNvPr id="8" name="TekstniOkvir 7"/>
          <p:cNvSpPr txBox="1"/>
          <p:nvPr/>
        </p:nvSpPr>
        <p:spPr>
          <a:xfrm>
            <a:off x="278476" y="436864"/>
            <a:ext cx="6720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b="1" dirty="0">
                <a:solidFill>
                  <a:schemeClr val="accent6">
                    <a:lumMod val="50000"/>
                  </a:schemeClr>
                </a:solidFill>
                <a:latin typeface="Garamond" panose="02020404030301010803" pitchFamily="18" charset="0"/>
              </a:rPr>
              <a:t>3 RAZINE UTJECAJA DOP-a </a:t>
            </a:r>
          </a:p>
        </p:txBody>
      </p:sp>
      <p:sp>
        <p:nvSpPr>
          <p:cNvPr id="10" name="Pravokutnik 9"/>
          <p:cNvSpPr/>
          <p:nvPr/>
        </p:nvSpPr>
        <p:spPr>
          <a:xfrm>
            <a:off x="278476" y="436864"/>
            <a:ext cx="6496397" cy="461665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3" name="TekstniOkvir 2"/>
          <p:cNvSpPr txBox="1"/>
          <p:nvPr/>
        </p:nvSpPr>
        <p:spPr>
          <a:xfrm>
            <a:off x="170411" y="1396539"/>
            <a:ext cx="694528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6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hr-HR" sz="1600" b="1" dirty="0">
                <a:latin typeface="Garamond" panose="02020404030301010803" pitchFamily="18" charset="0"/>
              </a:rPr>
              <a:t>Temeljna razina </a:t>
            </a:r>
            <a:r>
              <a:rPr lang="hr-HR" sz="1600" dirty="0">
                <a:latin typeface="Garamond" panose="02020404030301010803" pitchFamily="18" charset="0"/>
              </a:rPr>
              <a:t>- poduzeće se pridržava svih društvenih pravila i regulacija u kojima poduzeća značajno pridonose poboljšanju društva u kojem su aktivne</a:t>
            </a:r>
          </a:p>
          <a:p>
            <a:pPr marL="285750" indent="-285750">
              <a:buClr>
                <a:schemeClr val="accent6">
                  <a:lumMod val="50000"/>
                </a:schemeClr>
              </a:buClr>
              <a:buFont typeface="Wingdings" panose="05000000000000000000" pitchFamily="2" charset="2"/>
              <a:buChar char="Ø"/>
            </a:pPr>
            <a:endParaRPr lang="hr-HR" sz="1600" dirty="0">
              <a:latin typeface="Garamond" panose="02020404030301010803" pitchFamily="18" charset="0"/>
            </a:endParaRPr>
          </a:p>
          <a:p>
            <a:pPr marL="285750" indent="-285750">
              <a:buClr>
                <a:schemeClr val="accent6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hr-HR" sz="1600" b="1" dirty="0">
                <a:latin typeface="Garamond" panose="02020404030301010803" pitchFamily="18" charset="0"/>
              </a:rPr>
              <a:t>Organizacijska razina</a:t>
            </a:r>
            <a:r>
              <a:rPr lang="hr-HR" sz="1600" dirty="0">
                <a:latin typeface="Garamond" panose="02020404030301010803" pitchFamily="18" charset="0"/>
              </a:rPr>
              <a:t> - primjer su odgovorne prakse zaštite okoliša, koje mogu biti samo na osnovnoj razini odgovornosti, to jest unutar zakonskih okvira, a mogu biti i više od zakonskih okvira, kao rezultat dobrovoljne prakse organizacije</a:t>
            </a:r>
          </a:p>
          <a:p>
            <a:pPr>
              <a:buClr>
                <a:schemeClr val="accent6">
                  <a:lumMod val="50000"/>
                </a:schemeClr>
              </a:buClr>
            </a:pPr>
            <a:endParaRPr lang="hr-HR" sz="1600" dirty="0">
              <a:latin typeface="Garamond" panose="02020404030301010803" pitchFamily="18" charset="0"/>
            </a:endParaRPr>
          </a:p>
          <a:p>
            <a:pPr marL="285750" indent="-285750">
              <a:buClr>
                <a:schemeClr val="accent6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hr-HR" sz="1600" b="1" dirty="0">
                <a:latin typeface="Garamond" panose="02020404030301010803" pitchFamily="18" charset="0"/>
              </a:rPr>
              <a:t>Društvena razina </a:t>
            </a:r>
            <a:r>
              <a:rPr lang="hr-HR" sz="1600" dirty="0">
                <a:latin typeface="Garamond" panose="02020404030301010803" pitchFamily="18" charset="0"/>
              </a:rPr>
              <a:t>- odgovornost prema zajednici u kojoj poduzeće posluje i kao takva najvidljivija je izvan okvira organizacije</a:t>
            </a:r>
          </a:p>
        </p:txBody>
      </p:sp>
      <p:sp>
        <p:nvSpPr>
          <p:cNvPr id="9" name="TekstniOkvir 8"/>
          <p:cNvSpPr txBox="1"/>
          <p:nvPr/>
        </p:nvSpPr>
        <p:spPr>
          <a:xfrm>
            <a:off x="8018930" y="5704593"/>
            <a:ext cx="3510904" cy="64633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hr-HR" dirty="0">
                <a:latin typeface="Garamond" panose="02020404030301010803" pitchFamily="18" charset="0"/>
              </a:rPr>
              <a:t>Proizvodnja biološkog voća</a:t>
            </a:r>
          </a:p>
          <a:p>
            <a:r>
              <a:rPr lang="hr-HR" dirty="0">
                <a:latin typeface="Garamond" panose="02020404030301010803" pitchFamily="18" charset="0"/>
              </a:rPr>
              <a:t>   Matice hrvatske 8, 21276 Vrgorac </a:t>
            </a:r>
          </a:p>
        </p:txBody>
      </p:sp>
      <p:pic>
        <p:nvPicPr>
          <p:cNvPr id="2" name="Audiozapis 1">
            <a:hlinkClick r:id="" action="ppaction://media"/>
            <a:extLst>
              <a:ext uri="{FF2B5EF4-FFF2-40B4-BE49-F238E27FC236}">
                <a16:creationId xmlns:a16="http://schemas.microsoft.com/office/drawing/2014/main" id="{7EBAE824-FF44-44DF-A805-7FBD1C5999B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925481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9066"/>
    </mc:Choice>
    <mc:Fallback>
      <p:transition spd="slow" advTm="690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6764" y="390698"/>
            <a:ext cx="4835236" cy="5960226"/>
          </a:xfrm>
          <a:prstGeom prst="rect">
            <a:avLst/>
          </a:prstGeom>
        </p:spPr>
      </p:pic>
      <p:sp>
        <p:nvSpPr>
          <p:cNvPr id="7" name="TekstniOkvir 6"/>
          <p:cNvSpPr txBox="1"/>
          <p:nvPr/>
        </p:nvSpPr>
        <p:spPr>
          <a:xfrm>
            <a:off x="0" y="2679"/>
            <a:ext cx="7356764" cy="6858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hr-HR" dirty="0"/>
          </a:p>
        </p:txBody>
      </p:sp>
      <p:sp>
        <p:nvSpPr>
          <p:cNvPr id="8" name="TekstniOkvir 7"/>
          <p:cNvSpPr txBox="1"/>
          <p:nvPr/>
        </p:nvSpPr>
        <p:spPr>
          <a:xfrm>
            <a:off x="278476" y="436864"/>
            <a:ext cx="6720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b="1" dirty="0">
                <a:solidFill>
                  <a:schemeClr val="accent6">
                    <a:lumMod val="50000"/>
                  </a:schemeClr>
                </a:solidFill>
                <a:latin typeface="Garamond" panose="02020404030301010803" pitchFamily="18" charset="0"/>
              </a:rPr>
              <a:t>TRENDOVI DOP-a</a:t>
            </a:r>
          </a:p>
        </p:txBody>
      </p:sp>
      <p:sp>
        <p:nvSpPr>
          <p:cNvPr id="10" name="Pravokutnik 9"/>
          <p:cNvSpPr/>
          <p:nvPr/>
        </p:nvSpPr>
        <p:spPr>
          <a:xfrm>
            <a:off x="278476" y="436864"/>
            <a:ext cx="6496397" cy="461665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3" name="TekstniOkvir 2"/>
          <p:cNvSpPr txBox="1"/>
          <p:nvPr/>
        </p:nvSpPr>
        <p:spPr>
          <a:xfrm>
            <a:off x="170411" y="1396539"/>
            <a:ext cx="694528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6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hr-HR" sz="1600" dirty="0">
                <a:latin typeface="Garamond" panose="02020404030301010803" pitchFamily="18" charset="0"/>
              </a:rPr>
              <a:t>U prošlosti su mnogi poslovni vođe odbacivali ideju da bi njihove korporacije trebale imati dodatnu društvenu odgovornost. Ovakav način razmišljanja još nije u potpunosti iskorijenjen</a:t>
            </a:r>
          </a:p>
          <a:p>
            <a:pPr marL="285750" indent="-285750">
              <a:buClr>
                <a:schemeClr val="accent6">
                  <a:lumMod val="50000"/>
                </a:schemeClr>
              </a:buClr>
              <a:buFont typeface="Wingdings" panose="05000000000000000000" pitchFamily="2" charset="2"/>
              <a:buChar char="Ø"/>
            </a:pPr>
            <a:endParaRPr lang="hr-HR" sz="1600" dirty="0">
              <a:latin typeface="Garamond" panose="02020404030301010803" pitchFamily="18" charset="0"/>
            </a:endParaRPr>
          </a:p>
          <a:p>
            <a:pPr marL="285750" indent="-285750">
              <a:buClr>
                <a:schemeClr val="accent6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hr-HR" sz="1600" dirty="0">
                <a:latin typeface="Garamond" panose="02020404030301010803" pitchFamily="18" charset="0"/>
              </a:rPr>
              <a:t>U današnje vrijeme, pod utjecajem materijalne kulture, treba se zapitati da li se troši previše i lakoumno zbog čega dolazi do osiromašivanja prirodnih izvora, stvaranja velikih šteta po okoliš i uništavanja Zemlje</a:t>
            </a:r>
          </a:p>
          <a:p>
            <a:pPr marL="285750" indent="-285750">
              <a:buClr>
                <a:schemeClr val="accent6">
                  <a:lumMod val="50000"/>
                </a:schemeClr>
              </a:buClr>
              <a:buFont typeface="Wingdings" panose="05000000000000000000" pitchFamily="2" charset="2"/>
              <a:buChar char="Ø"/>
            </a:pPr>
            <a:endParaRPr lang="hr-HR" sz="1600" dirty="0">
              <a:latin typeface="Garamond" panose="02020404030301010803" pitchFamily="18" charset="0"/>
            </a:endParaRPr>
          </a:p>
          <a:p>
            <a:pPr marL="285750" indent="-285750">
              <a:buClr>
                <a:schemeClr val="accent6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hr-HR" sz="1600" dirty="0">
                <a:latin typeface="Garamond" panose="02020404030301010803" pitchFamily="18" charset="0"/>
              </a:rPr>
              <a:t>Ekološki svjesna, zelena ili održiva potrošnja svakako je postala trend u zadnjih par godina, a potrošači su postali više zaokupljeni etičkim elementima onoga što kupuju</a:t>
            </a:r>
          </a:p>
          <a:p>
            <a:pPr marL="285750" indent="-285750">
              <a:buClr>
                <a:schemeClr val="accent6">
                  <a:lumMod val="50000"/>
                </a:schemeClr>
              </a:buClr>
              <a:buFont typeface="Wingdings" panose="05000000000000000000" pitchFamily="2" charset="2"/>
              <a:buChar char="Ø"/>
            </a:pPr>
            <a:endParaRPr lang="hr-HR" sz="1600" dirty="0">
              <a:latin typeface="Garamond" panose="02020404030301010803" pitchFamily="18" charset="0"/>
            </a:endParaRPr>
          </a:p>
        </p:txBody>
      </p:sp>
      <p:sp>
        <p:nvSpPr>
          <p:cNvPr id="9" name="TekstniOkvir 8"/>
          <p:cNvSpPr txBox="1"/>
          <p:nvPr/>
        </p:nvSpPr>
        <p:spPr>
          <a:xfrm>
            <a:off x="8018930" y="5704593"/>
            <a:ext cx="3510904" cy="64633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hr-HR" dirty="0">
                <a:latin typeface="Garamond" panose="02020404030301010803" pitchFamily="18" charset="0"/>
              </a:rPr>
              <a:t>Proizvodnja biološkog voća</a:t>
            </a:r>
          </a:p>
          <a:p>
            <a:r>
              <a:rPr lang="hr-HR" dirty="0">
                <a:latin typeface="Garamond" panose="02020404030301010803" pitchFamily="18" charset="0"/>
              </a:rPr>
              <a:t>   Matice hrvatske 8, 21276 Vrgorac </a:t>
            </a:r>
          </a:p>
        </p:txBody>
      </p:sp>
      <p:pic>
        <p:nvPicPr>
          <p:cNvPr id="2" name="Audiozapis 1">
            <a:hlinkClick r:id="" action="ppaction://media"/>
            <a:extLst>
              <a:ext uri="{FF2B5EF4-FFF2-40B4-BE49-F238E27FC236}">
                <a16:creationId xmlns:a16="http://schemas.microsoft.com/office/drawing/2014/main" id="{B31C9164-1B23-469B-AF6F-5AAA97911D9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990009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818"/>
    </mc:Choice>
    <mc:Fallback>
      <p:transition spd="slow" advTm="488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6764" y="390698"/>
            <a:ext cx="4835236" cy="5960226"/>
          </a:xfrm>
          <a:prstGeom prst="rect">
            <a:avLst/>
          </a:prstGeom>
        </p:spPr>
      </p:pic>
      <p:sp>
        <p:nvSpPr>
          <p:cNvPr id="7" name="TekstniOkvir 6"/>
          <p:cNvSpPr txBox="1"/>
          <p:nvPr/>
        </p:nvSpPr>
        <p:spPr>
          <a:xfrm>
            <a:off x="0" y="2679"/>
            <a:ext cx="7356764" cy="6858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hr-HR" dirty="0"/>
          </a:p>
        </p:txBody>
      </p:sp>
      <p:sp>
        <p:nvSpPr>
          <p:cNvPr id="8" name="TekstniOkvir 7"/>
          <p:cNvSpPr txBox="1"/>
          <p:nvPr/>
        </p:nvSpPr>
        <p:spPr>
          <a:xfrm>
            <a:off x="282633" y="436864"/>
            <a:ext cx="6720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b="1" dirty="0">
                <a:solidFill>
                  <a:schemeClr val="accent6">
                    <a:lumMod val="50000"/>
                  </a:schemeClr>
                </a:solidFill>
                <a:latin typeface="Garamond" panose="02020404030301010803" pitchFamily="18" charset="0"/>
              </a:rPr>
              <a:t>RAZVOJ DOP-a U HRVATSKOJ</a:t>
            </a:r>
          </a:p>
        </p:txBody>
      </p:sp>
      <p:sp>
        <p:nvSpPr>
          <p:cNvPr id="10" name="Pravokutnik 9"/>
          <p:cNvSpPr/>
          <p:nvPr/>
        </p:nvSpPr>
        <p:spPr>
          <a:xfrm>
            <a:off x="278476" y="436864"/>
            <a:ext cx="6496397" cy="461665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3" name="TekstniOkvir 2"/>
          <p:cNvSpPr txBox="1"/>
          <p:nvPr/>
        </p:nvSpPr>
        <p:spPr>
          <a:xfrm>
            <a:off x="170411" y="1396539"/>
            <a:ext cx="694528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6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hr-HR" sz="1600" dirty="0">
                <a:latin typeface="Garamond" panose="02020404030301010803" pitchFamily="18" charset="0"/>
              </a:rPr>
              <a:t>Bitan događaj za razvoj u sferi društveno odgovornog poslovanja u Hrvatskoj može se navesti pokretanje projekta za osnivanje Hrvatskog poslovnog savjeta za održivi razvoj (HR PSOR) od strane Društva za unaprjeđenje kvalitete života iz Zagreba</a:t>
            </a:r>
          </a:p>
          <a:p>
            <a:pPr marL="285750" indent="-285750">
              <a:buClr>
                <a:schemeClr val="accent6">
                  <a:lumMod val="50000"/>
                </a:schemeClr>
              </a:buClr>
              <a:buFont typeface="Wingdings" panose="05000000000000000000" pitchFamily="2" charset="2"/>
              <a:buChar char="Ø"/>
            </a:pPr>
            <a:endParaRPr lang="hr-HR" sz="1600" dirty="0">
              <a:latin typeface="Garamond" panose="02020404030301010803" pitchFamily="18" charset="0"/>
            </a:endParaRPr>
          </a:p>
          <a:p>
            <a:pPr marL="285750" indent="-285750">
              <a:buClr>
                <a:schemeClr val="accent6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hr-HR" sz="1600" dirty="0">
                <a:latin typeface="Garamond" panose="02020404030301010803" pitchFamily="18" charset="0"/>
              </a:rPr>
              <a:t>Prepoznatljivost DOP-a u Hrvatskoj započeo je tek s procesom europskih integracija 2001. godine i to potpisivanjem Sporazuma o stabilizaciji i pridruživanju</a:t>
            </a:r>
          </a:p>
          <a:p>
            <a:pPr marL="285750" indent="-285750">
              <a:buClr>
                <a:schemeClr val="accent6">
                  <a:lumMod val="50000"/>
                </a:schemeClr>
              </a:buClr>
              <a:buFont typeface="Wingdings" panose="05000000000000000000" pitchFamily="2" charset="2"/>
              <a:buChar char="Ø"/>
            </a:pPr>
            <a:endParaRPr lang="hr-HR" sz="1600" dirty="0">
              <a:latin typeface="Garamond" panose="02020404030301010803" pitchFamily="18" charset="0"/>
            </a:endParaRPr>
          </a:p>
          <a:p>
            <a:pPr marL="285750" indent="-285750">
              <a:buClr>
                <a:schemeClr val="accent6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hr-HR" sz="1600" dirty="0">
                <a:latin typeface="Garamond" panose="02020404030301010803" pitchFamily="18" charset="0"/>
              </a:rPr>
              <a:t>Kao ključni događaj u Hrvatskoj za početak razvoja DOP-a smatra se prva nacionalna konferencija o DOP-u pod nazivom </a:t>
            </a:r>
            <a:r>
              <a:rPr lang="hr-HR" sz="1600" dirty="0" err="1">
                <a:latin typeface="Garamond" panose="02020404030301010803" pitchFamily="18" charset="0"/>
              </a:rPr>
              <a:t>Agenda</a:t>
            </a:r>
            <a:r>
              <a:rPr lang="hr-HR" sz="1600" dirty="0">
                <a:latin typeface="Garamond" panose="02020404030301010803" pitchFamily="18" charset="0"/>
              </a:rPr>
              <a:t> 2005 koja je održana u prosincu 2004.godine</a:t>
            </a:r>
          </a:p>
        </p:txBody>
      </p:sp>
      <p:sp>
        <p:nvSpPr>
          <p:cNvPr id="9" name="TekstniOkvir 8"/>
          <p:cNvSpPr txBox="1"/>
          <p:nvPr/>
        </p:nvSpPr>
        <p:spPr>
          <a:xfrm>
            <a:off x="8018930" y="5704593"/>
            <a:ext cx="3510904" cy="64633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hr-HR" dirty="0">
                <a:latin typeface="Garamond" panose="02020404030301010803" pitchFamily="18" charset="0"/>
              </a:rPr>
              <a:t>Proizvodnja biološkog voća</a:t>
            </a:r>
          </a:p>
          <a:p>
            <a:r>
              <a:rPr lang="hr-HR" dirty="0">
                <a:latin typeface="Garamond" panose="02020404030301010803" pitchFamily="18" charset="0"/>
              </a:rPr>
              <a:t>   Matice hrvatske 8, 21276 Vrgorac </a:t>
            </a:r>
          </a:p>
        </p:txBody>
      </p:sp>
      <p:pic>
        <p:nvPicPr>
          <p:cNvPr id="2" name="Audiozapis 1">
            <a:hlinkClick r:id="" action="ppaction://media"/>
            <a:extLst>
              <a:ext uri="{FF2B5EF4-FFF2-40B4-BE49-F238E27FC236}">
                <a16:creationId xmlns:a16="http://schemas.microsoft.com/office/drawing/2014/main" id="{2B89194B-87B3-4CCB-AD46-31F2E066C30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490769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7835"/>
    </mc:Choice>
    <mc:Fallback>
      <p:transition spd="slow" advTm="678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Slika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9841" y="404559"/>
            <a:ext cx="1703857" cy="1341122"/>
          </a:xfrm>
          <a:prstGeom prst="rect">
            <a:avLst/>
          </a:prstGeom>
        </p:spPr>
      </p:pic>
      <p:pic>
        <p:nvPicPr>
          <p:cNvPr id="23" name="Slika 22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694" b="89899" l="3748" r="930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473" y="4312953"/>
            <a:ext cx="1257148" cy="1272140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519" b="98246" l="8732" r="3859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6880" y="5309089"/>
            <a:ext cx="2756207" cy="1548911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682072" flipH="1" flipV="1">
            <a:off x="1418541" y="194699"/>
            <a:ext cx="1760842" cy="1760842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969" b="89764" l="6000" r="9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2119" y="3113596"/>
            <a:ext cx="1861579" cy="1576137"/>
          </a:xfrm>
          <a:prstGeom prst="rect">
            <a:avLst/>
          </a:prstGeom>
        </p:spPr>
      </p:pic>
      <p:graphicFrame>
        <p:nvGraphicFramePr>
          <p:cNvPr id="2" name="Dijagram 1"/>
          <p:cNvGraphicFramePr/>
          <p:nvPr>
            <p:extLst>
              <p:ext uri="{D42A27DB-BD31-4B8C-83A1-F6EECF244321}">
                <p14:modId xmlns:p14="http://schemas.microsoft.com/office/powerpoint/2010/main" val="1312313146"/>
              </p:ext>
            </p:extLst>
          </p:nvPr>
        </p:nvGraphicFramePr>
        <p:xfrm>
          <a:off x="1584032" y="1468343"/>
          <a:ext cx="8973128" cy="44208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sp>
        <p:nvSpPr>
          <p:cNvPr id="5" name="Strelica udesno 4"/>
          <p:cNvSpPr/>
          <p:nvPr/>
        </p:nvSpPr>
        <p:spPr>
          <a:xfrm rot="12049422">
            <a:off x="3973052" y="2569333"/>
            <a:ext cx="370014" cy="336627"/>
          </a:xfrm>
          <a:prstGeom prst="rightArrow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Slika 10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rot="18912485">
            <a:off x="3935221" y="4431934"/>
            <a:ext cx="396274" cy="341406"/>
          </a:xfrm>
          <a:prstGeom prst="rect">
            <a:avLst/>
          </a:prstGeom>
        </p:spPr>
      </p:pic>
      <p:sp>
        <p:nvSpPr>
          <p:cNvPr id="12" name="Strelica udesno 11"/>
          <p:cNvSpPr/>
          <p:nvPr/>
        </p:nvSpPr>
        <p:spPr>
          <a:xfrm rot="16200000">
            <a:off x="5880045" y="1352316"/>
            <a:ext cx="370014" cy="336627"/>
          </a:xfrm>
          <a:prstGeom prst="rightArrow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Strelica udesno 12"/>
          <p:cNvSpPr/>
          <p:nvPr/>
        </p:nvSpPr>
        <p:spPr>
          <a:xfrm rot="20735734">
            <a:off x="7733692" y="2556830"/>
            <a:ext cx="370014" cy="336627"/>
          </a:xfrm>
          <a:prstGeom prst="rightArrow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Strelica udesno 13"/>
          <p:cNvSpPr/>
          <p:nvPr/>
        </p:nvSpPr>
        <p:spPr>
          <a:xfrm rot="1819097">
            <a:off x="7773926" y="4542023"/>
            <a:ext cx="370014" cy="336627"/>
          </a:xfrm>
          <a:prstGeom prst="rightArrow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Strelica udesno 14"/>
          <p:cNvSpPr/>
          <p:nvPr/>
        </p:nvSpPr>
        <p:spPr>
          <a:xfrm rot="5400000">
            <a:off x="5906152" y="5684754"/>
            <a:ext cx="370014" cy="336627"/>
          </a:xfrm>
          <a:prstGeom prst="rightArrow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kstniOkvir 15"/>
          <p:cNvSpPr txBox="1"/>
          <p:nvPr/>
        </p:nvSpPr>
        <p:spPr>
          <a:xfrm>
            <a:off x="4741480" y="593115"/>
            <a:ext cx="4522999" cy="5232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rtlCol="0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hr-H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PROJEKTI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lang="hr-HR" sz="1400" b="1" dirty="0">
                <a:solidFill>
                  <a:prstClr val="black"/>
                </a:solidFill>
                <a:latin typeface="Garamond" panose="02020404030301010803" pitchFamily="18" charset="0"/>
              </a:rPr>
              <a:t>EDUKACIJA ZAPOSLENIKA</a:t>
            </a:r>
            <a:endParaRPr kumimoji="0" lang="hr-HR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  <p:sp>
        <p:nvSpPr>
          <p:cNvPr id="17" name="TekstniOkvir 16"/>
          <p:cNvSpPr txBox="1"/>
          <p:nvPr/>
        </p:nvSpPr>
        <p:spPr>
          <a:xfrm>
            <a:off x="8267867" y="2266034"/>
            <a:ext cx="4051667" cy="73866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rtlCol="0">
            <a:spAutoFit/>
          </a:bodyPr>
          <a:lstStyle/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lang="hr-HR" sz="1400" b="1" noProof="0" dirty="0">
                <a:solidFill>
                  <a:prstClr val="black"/>
                </a:solidFill>
                <a:latin typeface="Garamond" panose="02020404030301010803" pitchFamily="18" charset="0"/>
              </a:rPr>
              <a:t>ZAPOŠLJAVANJE OSOBA S INVALIDITETOM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lang="hr-HR" sz="1400" b="1" dirty="0">
                <a:solidFill>
                  <a:prstClr val="black"/>
                </a:solidFill>
                <a:latin typeface="Garamond" panose="02020404030301010803" pitchFamily="18" charset="0"/>
              </a:rPr>
              <a:t>NAGRAĐIVANJE ZAPOSELNIKA</a:t>
            </a:r>
            <a:endParaRPr kumimoji="0" lang="hr-HR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  <p:sp>
        <p:nvSpPr>
          <p:cNvPr id="18" name="TekstniOkvir 17"/>
          <p:cNvSpPr txBox="1"/>
          <p:nvPr/>
        </p:nvSpPr>
        <p:spPr>
          <a:xfrm>
            <a:off x="8417022" y="4780131"/>
            <a:ext cx="3680490" cy="5232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rtlCol="0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hr-H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</a:rPr>
              <a:t>NAKNADA</a:t>
            </a:r>
            <a:r>
              <a:rPr kumimoji="0" lang="hr-HR" sz="1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</a:rPr>
              <a:t> ZA AMBALAŽU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lang="hr-HR" sz="1400" b="1" baseline="0" dirty="0">
                <a:solidFill>
                  <a:prstClr val="black"/>
                </a:solidFill>
                <a:latin typeface="Garamond" panose="02020404030301010803" pitchFamily="18" charset="0"/>
              </a:rPr>
              <a:t>DIGITALIZACIJA</a:t>
            </a:r>
            <a:r>
              <a:rPr lang="hr-HR" sz="1400" b="1" dirty="0">
                <a:solidFill>
                  <a:prstClr val="black"/>
                </a:solidFill>
                <a:latin typeface="Garamond" panose="02020404030301010803" pitchFamily="18" charset="0"/>
              </a:rPr>
              <a:t> TVRTKE</a:t>
            </a:r>
            <a:endParaRPr kumimoji="0" lang="hr-HR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 pitchFamily="18" charset="0"/>
            </a:endParaRPr>
          </a:p>
        </p:txBody>
      </p:sp>
      <p:sp>
        <p:nvSpPr>
          <p:cNvPr id="20" name="TekstniOkvir 19"/>
          <p:cNvSpPr txBox="1"/>
          <p:nvPr/>
        </p:nvSpPr>
        <p:spPr>
          <a:xfrm>
            <a:off x="5192080" y="6244893"/>
            <a:ext cx="2972783" cy="30777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rtlCol="0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lang="hr-HR" sz="1400" b="1" dirty="0">
                <a:solidFill>
                  <a:prstClr val="black"/>
                </a:solidFill>
                <a:latin typeface="Garamond" panose="02020404030301010803" pitchFamily="18" charset="0"/>
              </a:rPr>
              <a:t>LOKALNI OPG</a:t>
            </a:r>
            <a:endParaRPr kumimoji="0" lang="hr-HR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 pitchFamily="18" charset="0"/>
            </a:endParaRPr>
          </a:p>
        </p:txBody>
      </p:sp>
      <p:sp>
        <p:nvSpPr>
          <p:cNvPr id="21" name="TekstniOkvir 20"/>
          <p:cNvSpPr txBox="1"/>
          <p:nvPr/>
        </p:nvSpPr>
        <p:spPr>
          <a:xfrm>
            <a:off x="1535621" y="4765971"/>
            <a:ext cx="2883068" cy="5232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rtlCol="0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lang="hr-HR" sz="1400" b="1" dirty="0">
                <a:solidFill>
                  <a:prstClr val="black"/>
                </a:solidFill>
                <a:latin typeface="Garamond" panose="02020404030301010803" pitchFamily="18" charset="0"/>
              </a:rPr>
              <a:t>STIPENDIRANJE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hr-H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</a:rPr>
              <a:t>DONACIJE</a:t>
            </a:r>
          </a:p>
        </p:txBody>
      </p:sp>
      <p:sp>
        <p:nvSpPr>
          <p:cNvPr id="22" name="TekstniOkvir 21"/>
          <p:cNvSpPr txBox="1"/>
          <p:nvPr/>
        </p:nvSpPr>
        <p:spPr>
          <a:xfrm>
            <a:off x="342668" y="2267591"/>
            <a:ext cx="3696395" cy="5232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rtlCol="0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lang="hr-HR" sz="1400" b="1" dirty="0">
                <a:solidFill>
                  <a:prstClr val="black"/>
                </a:solidFill>
                <a:latin typeface="Garamond" panose="02020404030301010803" pitchFamily="18" charset="0"/>
              </a:rPr>
              <a:t>INTEZIVNA POTROŠNJA ENERGIJE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hr-H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</a:rPr>
              <a:t>SOLARNI</a:t>
            </a:r>
            <a:r>
              <a:rPr kumimoji="0" lang="hr-HR" sz="1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</a:rPr>
              <a:t> PANELI</a:t>
            </a:r>
            <a:endParaRPr kumimoji="0" lang="hr-HR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 pitchFamily="18" charset="0"/>
            </a:endParaRPr>
          </a:p>
        </p:txBody>
      </p:sp>
      <p:sp>
        <p:nvSpPr>
          <p:cNvPr id="8" name="TekstniOkvir 7"/>
          <p:cNvSpPr txBox="1"/>
          <p:nvPr/>
        </p:nvSpPr>
        <p:spPr>
          <a:xfrm>
            <a:off x="11118596" y="63952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5" name="Slika 24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1111" b="89667" l="1444" r="98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2080" y="2721394"/>
            <a:ext cx="1840973" cy="1840973"/>
          </a:xfrm>
          <a:prstGeom prst="rect">
            <a:avLst/>
          </a:prstGeom>
        </p:spPr>
      </p:pic>
      <p:pic>
        <p:nvPicPr>
          <p:cNvPr id="27" name="Slika 26"/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8" b="10639"/>
          <a:stretch/>
        </p:blipFill>
        <p:spPr>
          <a:xfrm>
            <a:off x="4106475" y="5889236"/>
            <a:ext cx="1124240" cy="861167"/>
          </a:xfrm>
          <a:prstGeom prst="rect">
            <a:avLst/>
          </a:prstGeom>
        </p:spPr>
      </p:pic>
      <p:pic>
        <p:nvPicPr>
          <p:cNvPr id="6" name="Audiozapis 5">
            <a:hlinkClick r:id="" action="ppaction://media"/>
            <a:extLst>
              <a:ext uri="{FF2B5EF4-FFF2-40B4-BE49-F238E27FC236}">
                <a16:creationId xmlns:a16="http://schemas.microsoft.com/office/drawing/2014/main" id="{47CCCB59-2CFE-4C2D-87A6-6EB8E814C1D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345930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2758"/>
    </mc:Choice>
    <mc:Fallback>
      <p:transition spd="slow" advTm="1327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Graphic spid="2" grpId="0">
        <p:bldAsOne/>
      </p:bldGraphic>
      <p:bldP spid="5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8873" y="0"/>
            <a:ext cx="3640976" cy="3965514"/>
          </a:xfrm>
          <a:prstGeom prst="rect">
            <a:avLst/>
          </a:prstGeom>
        </p:spPr>
      </p:pic>
      <p:sp>
        <p:nvSpPr>
          <p:cNvPr id="3" name="TekstniOkvir 2"/>
          <p:cNvSpPr txBox="1"/>
          <p:nvPr/>
        </p:nvSpPr>
        <p:spPr>
          <a:xfrm>
            <a:off x="1407534" y="5334857"/>
            <a:ext cx="27390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latin typeface="Garamond" panose="02020404030301010803" pitchFamily="18" charset="0"/>
              </a:rPr>
              <a:t>Matice hrvatske 8</a:t>
            </a:r>
          </a:p>
          <a:p>
            <a:r>
              <a:rPr lang="hr-HR" dirty="0">
                <a:latin typeface="Garamond" panose="02020404030301010803" pitchFamily="18" charset="0"/>
              </a:rPr>
              <a:t>21276 Vrgorac</a:t>
            </a:r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8536" y="4948043"/>
            <a:ext cx="1411156" cy="1411156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36427" y="5257366"/>
            <a:ext cx="792510" cy="792510"/>
          </a:xfrm>
          <a:prstGeom prst="rect">
            <a:avLst/>
          </a:prstGeom>
        </p:spPr>
      </p:pic>
      <p:sp>
        <p:nvSpPr>
          <p:cNvPr id="5" name="TekstniOkvir 4"/>
          <p:cNvSpPr txBox="1"/>
          <p:nvPr/>
        </p:nvSpPr>
        <p:spPr>
          <a:xfrm>
            <a:off x="5623679" y="5428872"/>
            <a:ext cx="2302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hr-HR" dirty="0">
                <a:solidFill>
                  <a:prstClr val="black"/>
                </a:solidFill>
                <a:latin typeface="Garamond"/>
              </a:rPr>
              <a:t>vtvrgorac1@gmail.com</a:t>
            </a:r>
          </a:p>
        </p:txBody>
      </p:sp>
      <p:pic>
        <p:nvPicPr>
          <p:cNvPr id="11" name="Picture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42752" flipH="1">
            <a:off x="9007435" y="5326552"/>
            <a:ext cx="585450" cy="585450"/>
          </a:xfrm>
          <a:prstGeom prst="rect">
            <a:avLst/>
          </a:prstGeom>
        </p:spPr>
      </p:pic>
      <p:sp>
        <p:nvSpPr>
          <p:cNvPr id="9" name="TekstniOkvir 8"/>
          <p:cNvSpPr txBox="1"/>
          <p:nvPr/>
        </p:nvSpPr>
        <p:spPr>
          <a:xfrm>
            <a:off x="9662071" y="5432698"/>
            <a:ext cx="19036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latin typeface="Garamond" panose="02020404030301010803" pitchFamily="18" charset="0"/>
              </a:rPr>
              <a:t>Bio.fruit.hr</a:t>
            </a:r>
          </a:p>
        </p:txBody>
      </p:sp>
      <p:sp>
        <p:nvSpPr>
          <p:cNvPr id="12" name="TekstniOkvir 11"/>
          <p:cNvSpPr txBox="1"/>
          <p:nvPr/>
        </p:nvSpPr>
        <p:spPr>
          <a:xfrm>
            <a:off x="4304563" y="4064022"/>
            <a:ext cx="46082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b="1" dirty="0">
                <a:latin typeface="Garamond" panose="02020404030301010803" pitchFamily="18" charset="0"/>
              </a:rPr>
              <a:t>U SURADNJI S PRIRODOM!</a:t>
            </a:r>
          </a:p>
        </p:txBody>
      </p:sp>
      <p:pic>
        <p:nvPicPr>
          <p:cNvPr id="10" name="Audiozapis 9">
            <a:hlinkClick r:id="" action="ppaction://media"/>
            <a:extLst>
              <a:ext uri="{FF2B5EF4-FFF2-40B4-BE49-F238E27FC236}">
                <a16:creationId xmlns:a16="http://schemas.microsoft.com/office/drawing/2014/main" id="{F68AF10F-FF5F-4AE5-9DBF-B5DB9A05B09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356871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280"/>
    </mc:Choice>
    <mc:Fallback>
      <p:transition spd="slow" advTm="152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8|0.7|9.2|7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0.8|0.9|16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7|1|12.3|6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1.9|4.6|11.2|16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9|0.8|10.4|24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|2.9|13.3|18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3.3|3.9|0.6|8.3|10|1|2.3|11.1|19.7|0.9|1.9|7.7|10.1|1.2|2.4|7|1.7|2.2|6|5.4|1.1|2.2|6|12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0.9|1.1|1|1.2|1|1.3|0.8"/>
</p:tagLst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304</TotalTime>
  <Words>586</Words>
  <Application>Microsoft Office PowerPoint</Application>
  <PresentationFormat>Široki zaslon</PresentationFormat>
  <Paragraphs>73</Paragraphs>
  <Slides>9</Slides>
  <Notes>0</Notes>
  <HiddenSlides>0</HiddenSlides>
  <MMClips>9</MMClips>
  <ScaleCrop>false</ScaleCrop>
  <HeadingPairs>
    <vt:vector size="6" baseType="variant">
      <vt:variant>
        <vt:lpstr>Korišteni fontovi</vt:lpstr>
      </vt:variant>
      <vt:variant>
        <vt:i4>5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9</vt:i4>
      </vt:variant>
    </vt:vector>
  </HeadingPairs>
  <TitlesOfParts>
    <vt:vector size="15" baseType="lpstr">
      <vt:lpstr>Arial</vt:lpstr>
      <vt:lpstr>Calibri</vt:lpstr>
      <vt:lpstr>Calibri Light</vt:lpstr>
      <vt:lpstr>Garamond</vt:lpstr>
      <vt:lpstr>Wingdings</vt:lpstr>
      <vt:lpstr>Tema sustava Office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prezentacija</dc:title>
  <dc:creator>Škola</dc:creator>
  <cp:lastModifiedBy>Slaven Tolić</cp:lastModifiedBy>
  <cp:revision>35</cp:revision>
  <dcterms:created xsi:type="dcterms:W3CDTF">2021-02-18T07:06:28Z</dcterms:created>
  <dcterms:modified xsi:type="dcterms:W3CDTF">2021-03-25T07:41:17Z</dcterms:modified>
</cp:coreProperties>
</file>