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2" r:id="rId13"/>
    <p:sldId id="27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5" d="100"/>
          <a:sy n="65" d="100"/>
        </p:scale>
        <p:origin x="-738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13439520785462E-2"/>
          <c:y val="0.10612744475488951"/>
          <c:w val="0.39792018698392628"/>
          <c:h val="0.66205475579004336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EE-4E33-B727-0C0D76F55D21}"/>
              </c:ext>
            </c:extLst>
          </c:dPt>
          <c:dPt>
            <c:idx val="1"/>
            <c:bubble3D val="0"/>
            <c:explosion val="16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EE-4E33-B727-0C0D76F55D21}"/>
              </c:ext>
            </c:extLst>
          </c:dPt>
          <c:dPt>
            <c:idx val="2"/>
            <c:bubble3D val="0"/>
            <c:explosion val="17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EE-4E33-B727-0C0D76F55D21}"/>
              </c:ext>
            </c:extLst>
          </c:dPt>
          <c:dPt>
            <c:idx val="3"/>
            <c:bubble3D val="0"/>
            <c:explosion val="17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EE-4E33-B727-0C0D76F55D21}"/>
              </c:ext>
            </c:extLst>
          </c:dPt>
          <c:dPt>
            <c:idx val="4"/>
            <c:bubble3D val="0"/>
            <c:explosion val="18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EE-4E33-B727-0C0D76F55D21}"/>
              </c:ext>
            </c:extLst>
          </c:dPt>
          <c:dLbls>
            <c:dLbl>
              <c:idx val="0"/>
              <c:layout>
                <c:manualLayout>
                  <c:x val="0.15816492045667818"/>
                  <c:y val="-0.68250889001778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E-4E33-B727-0C0D76F55D21}"/>
                </c:ext>
              </c:extLst>
            </c:dLbl>
            <c:dLbl>
              <c:idx val="1"/>
              <c:layout>
                <c:manualLayout>
                  <c:x val="0.46664723791518997"/>
                  <c:y val="0.209437071374142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E-4E33-B727-0C0D76F55D21}"/>
                </c:ext>
              </c:extLst>
            </c:dLbl>
            <c:dLbl>
              <c:idx val="2"/>
              <c:layout>
                <c:manualLayout>
                  <c:x val="0.46585205481279385"/>
                  <c:y val="0.356159194818389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EE-4E33-B727-0C0D76F55D21}"/>
                </c:ext>
              </c:extLst>
            </c:dLbl>
            <c:dLbl>
              <c:idx val="3"/>
              <c:layout>
                <c:manualLayout>
                  <c:x val="0.40772717141772513"/>
                  <c:y val="0.496214757429514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EE-4E33-B727-0C0D76F55D21}"/>
                </c:ext>
              </c:extLst>
            </c:dLbl>
            <c:dLbl>
              <c:idx val="4"/>
              <c:layout>
                <c:manualLayout>
                  <c:x val="0.34383054077453279"/>
                  <c:y val="0.648134366268732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E-4E33-B727-0C0D76F55D2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5 zvjezdica </c:v>
                </c:pt>
                <c:pt idx="1">
                  <c:v>4 zvijezdice</c:v>
                </c:pt>
                <c:pt idx="2">
                  <c:v>3 zvijezdice</c:v>
                </c:pt>
                <c:pt idx="3">
                  <c:v>2 zvjezdice</c:v>
                </c:pt>
                <c:pt idx="4">
                  <c:v>1 zvjezdica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0.88</c:v>
                </c:pt>
                <c:pt idx="1">
                  <c:v>0.06</c:v>
                </c:pt>
                <c:pt idx="2">
                  <c:v>0.02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3EE-4E33-B727-0C0D76F55D2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20"/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AF-425F-9D67-CED95ADE110D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AF-425F-9D67-CED95ADE110D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AF-425F-9D67-CED95ADE11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AF-425F-9D67-CED95ADE11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AF-425F-9D67-CED95ADE110D}"/>
              </c:ext>
            </c:extLst>
          </c:dPt>
          <c:dLbls>
            <c:dLbl>
              <c:idx val="0"/>
              <c:layout>
                <c:manualLayout>
                  <c:x val="0.14825171559898351"/>
                  <c:y val="-0.669705968150912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AF-425F-9D67-CED95ADE110D}"/>
                </c:ext>
              </c:extLst>
            </c:dLbl>
            <c:dLbl>
              <c:idx val="1"/>
              <c:layout>
                <c:manualLayout>
                  <c:x val="0.63234351778743003"/>
                  <c:y val="0.398973768260118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F-425F-9D67-CED95ADE110D}"/>
                </c:ext>
              </c:extLst>
            </c:dLbl>
            <c:dLbl>
              <c:idx val="2"/>
              <c:layout>
                <c:manualLayout>
                  <c:x val="0.45314681733897333"/>
                  <c:y val="0.679205343585677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AF-425F-9D67-CED95ADE110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5. zvjezdica</c:v>
                </c:pt>
                <c:pt idx="1">
                  <c:v>4. zvjezdica</c:v>
                </c:pt>
                <c:pt idx="2">
                  <c:v>3. zvjezdica</c:v>
                </c:pt>
                <c:pt idx="3">
                  <c:v>2. zvjezdica</c:v>
                </c:pt>
                <c:pt idx="4">
                  <c:v>1. zvjezdica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0.8</c:v>
                </c:pt>
                <c:pt idx="1">
                  <c:v>0.13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7AF-425F-9D67-CED95ADE110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BE2E7-3125-4D8C-9285-E580F7660D65}" type="datetimeFigureOut">
              <a:rPr lang="hr-HR" smtClean="0"/>
              <a:t>11.4.2021.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8499F-3EA9-44C1-9528-C5B3BAE1D3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4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6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2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7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901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2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0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8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9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9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VT Model d.o.o.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46030" y="3604847"/>
            <a:ext cx="8534400" cy="1752600"/>
          </a:xfrm>
        </p:spPr>
        <p:txBody>
          <a:bodyPr>
            <a:norm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Uz Model je lako jer u modi može biti svatko.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946031" cy="18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1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Proizvodi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54" y="2397472"/>
            <a:ext cx="2200000" cy="176190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15" y="2245092"/>
            <a:ext cx="1628571" cy="206666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978" y="2390801"/>
            <a:ext cx="1990476" cy="20000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896" y="2245036"/>
            <a:ext cx="1713124" cy="206672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1644E13-7CAD-453C-8AB1-5671CCC0F935}"/>
              </a:ext>
            </a:extLst>
          </p:cNvPr>
          <p:cNvSpPr txBox="1"/>
          <p:nvPr/>
        </p:nvSpPr>
        <p:spPr>
          <a:xfrm>
            <a:off x="357761" y="4455456"/>
            <a:ext cx="273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Ruksak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CD8BBB8-9F99-4085-AEE4-10055F07D382}"/>
              </a:ext>
            </a:extLst>
          </p:cNvPr>
          <p:cNvSpPr txBox="1"/>
          <p:nvPr/>
        </p:nvSpPr>
        <p:spPr>
          <a:xfrm>
            <a:off x="6693547" y="4455456"/>
            <a:ext cx="199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Šilterica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807C865-3B44-47D1-BD09-E61486A21955}"/>
              </a:ext>
            </a:extLst>
          </p:cNvPr>
          <p:cNvSpPr txBox="1"/>
          <p:nvPr/>
        </p:nvSpPr>
        <p:spPr>
          <a:xfrm>
            <a:off x="3464377" y="4455456"/>
            <a:ext cx="22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Muške cipele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6CA13E6-4D34-439A-9181-F341A64A103A}"/>
              </a:ext>
            </a:extLst>
          </p:cNvPr>
          <p:cNvSpPr txBox="1"/>
          <p:nvPr/>
        </p:nvSpPr>
        <p:spPr>
          <a:xfrm>
            <a:off x="9000559" y="4457789"/>
            <a:ext cx="242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Ženska kožna torbica</a:t>
            </a:r>
          </a:p>
        </p:txBody>
      </p:sp>
    </p:spTree>
    <p:extLst>
      <p:ext uri="{BB962C8B-B14F-4D97-AF65-F5344CB8AC3E}">
        <p14:creationId xmlns:p14="http://schemas.microsoft.com/office/powerpoint/2010/main" val="107094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Ankete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3385" y="1371600"/>
            <a:ext cx="10445261" cy="4589700"/>
          </a:xfrm>
        </p:spPr>
        <p:txBody>
          <a:bodyPr/>
          <a:lstStyle/>
          <a:p>
            <a:r>
              <a:rPr lang="hr-HR" dirty="0"/>
              <a:t>Prema provedenim anketama, naši kupci rekli su sljedeće: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8" name="Grafikon 7"/>
          <p:cNvGraphicFramePr/>
          <p:nvPr>
            <p:extLst>
              <p:ext uri="{D42A27DB-BD31-4B8C-83A1-F6EECF244321}">
                <p14:modId xmlns:p14="http://schemas.microsoft.com/office/powerpoint/2010/main" val="1668350585"/>
              </p:ext>
            </p:extLst>
          </p:nvPr>
        </p:nvGraphicFramePr>
        <p:xfrm>
          <a:off x="1137139" y="2218959"/>
          <a:ext cx="5397499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ikon 13"/>
          <p:cNvGraphicFramePr/>
          <p:nvPr>
            <p:extLst>
              <p:ext uri="{D42A27DB-BD31-4B8C-83A1-F6EECF244321}">
                <p14:modId xmlns:p14="http://schemas.microsoft.com/office/powerpoint/2010/main" val="349972103"/>
              </p:ext>
            </p:extLst>
          </p:nvPr>
        </p:nvGraphicFramePr>
        <p:xfrm>
          <a:off x="5697416" y="2074985"/>
          <a:ext cx="4923691" cy="3202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kstniOkvir 14"/>
          <p:cNvSpPr txBox="1"/>
          <p:nvPr/>
        </p:nvSpPr>
        <p:spPr>
          <a:xfrm>
            <a:off x="1090246" y="4992700"/>
            <a:ext cx="285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Ocjene rada zaposlenika 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6996724" y="4992700"/>
            <a:ext cx="26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Ocjene proizvoda</a:t>
            </a:r>
          </a:p>
        </p:txBody>
      </p:sp>
    </p:spTree>
    <p:extLst>
      <p:ext uri="{BB962C8B-B14F-4D97-AF65-F5344CB8AC3E}">
        <p14:creationId xmlns:p14="http://schemas.microsoft.com/office/powerpoint/2010/main" val="255324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ksplozija: 8 točaka 1">
            <a:extLst>
              <a:ext uri="{FF2B5EF4-FFF2-40B4-BE49-F238E27FC236}">
                <a16:creationId xmlns:a16="http://schemas.microsoft.com/office/drawing/2014/main" xmlns="" id="{57A43BE6-F207-4561-9947-C75315086B50}"/>
              </a:ext>
            </a:extLst>
          </p:cNvPr>
          <p:cNvSpPr/>
          <p:nvPr/>
        </p:nvSpPr>
        <p:spPr>
          <a:xfrm rot="10153881">
            <a:off x="100873" y="239519"/>
            <a:ext cx="5924282" cy="3992451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228C5-E203-4EA4-B770-01323D095F42}"/>
              </a:ext>
            </a:extLst>
          </p:cNvPr>
          <p:cNvSpPr txBox="1"/>
          <p:nvPr/>
        </p:nvSpPr>
        <p:spPr>
          <a:xfrm rot="20569763">
            <a:off x="1737493" y="1484955"/>
            <a:ext cx="4546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>
                <a:solidFill>
                  <a:schemeClr val="bg1"/>
                </a:solidFill>
              </a:rPr>
              <a:t>AKCIJA!</a:t>
            </a:r>
          </a:p>
        </p:txBody>
      </p:sp>
      <p:sp>
        <p:nvSpPr>
          <p:cNvPr id="4" name="Eksplozija: 8 točaka 3">
            <a:extLst>
              <a:ext uri="{FF2B5EF4-FFF2-40B4-BE49-F238E27FC236}">
                <a16:creationId xmlns:a16="http://schemas.microsoft.com/office/drawing/2014/main" xmlns="" id="{2DC785E2-1228-41B2-ABEE-171823402CD2}"/>
              </a:ext>
            </a:extLst>
          </p:cNvPr>
          <p:cNvSpPr/>
          <p:nvPr/>
        </p:nvSpPr>
        <p:spPr>
          <a:xfrm>
            <a:off x="5628068" y="1906074"/>
            <a:ext cx="6511435" cy="4630860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567CE6B-FCFE-4E9C-A084-E28ECC815238}"/>
              </a:ext>
            </a:extLst>
          </p:cNvPr>
          <p:cNvSpPr txBox="1"/>
          <p:nvPr/>
        </p:nvSpPr>
        <p:spPr>
          <a:xfrm>
            <a:off x="7089328" y="3678235"/>
            <a:ext cx="405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Svakog prvog u mjesecu uz narudžbu  besplatna šilterica gratis!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15F0F374-4334-4F4B-9991-4E381295E3A4}"/>
              </a:ext>
            </a:extLst>
          </p:cNvPr>
          <p:cNvSpPr txBox="1"/>
          <p:nvPr/>
        </p:nvSpPr>
        <p:spPr>
          <a:xfrm>
            <a:off x="1325544" y="5284021"/>
            <a:ext cx="4302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Uz sve naručene proizvode besplatna dostava.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F454617-DA02-4F8F-88D0-C584ED2B2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89939" l="7362" r="8987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8605" y="838579"/>
            <a:ext cx="3552337" cy="35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6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>
            <a:extLst>
              <a:ext uri="{FF2B5EF4-FFF2-40B4-BE49-F238E27FC236}">
                <a16:creationId xmlns:a16="http://schemas.microsoft.com/office/drawing/2014/main" xmlns="" id="{ED3E7B8E-DFFA-42AC-8F75-7EE40D876E0F}"/>
              </a:ext>
            </a:extLst>
          </p:cNvPr>
          <p:cNvGrpSpPr/>
          <p:nvPr/>
        </p:nvGrpSpPr>
        <p:grpSpPr>
          <a:xfrm>
            <a:off x="1236372" y="1010992"/>
            <a:ext cx="7352703" cy="3425780"/>
            <a:chOff x="940159" y="1036751"/>
            <a:chExt cx="7352703" cy="3425780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xmlns="" id="{7E50E371-DF43-46DF-8A3E-AFF1FD94887F}"/>
                </a:ext>
              </a:extLst>
            </p:cNvPr>
            <p:cNvGrpSpPr/>
            <p:nvPr/>
          </p:nvGrpSpPr>
          <p:grpSpPr>
            <a:xfrm>
              <a:off x="1043189" y="1036751"/>
              <a:ext cx="6349285" cy="3425780"/>
              <a:chOff x="3438659" y="1590543"/>
              <a:chExt cx="6349285" cy="3425780"/>
            </a:xfrm>
          </p:grpSpPr>
          <p:sp>
            <p:nvSpPr>
              <p:cNvPr id="2" name="Pravokutnik: zaobljeni kutovi 1">
                <a:extLst>
                  <a:ext uri="{FF2B5EF4-FFF2-40B4-BE49-F238E27FC236}">
                    <a16:creationId xmlns:a16="http://schemas.microsoft.com/office/drawing/2014/main" xmlns="" id="{67CFF9EC-4B63-4280-9030-50A7233A4100}"/>
                  </a:ext>
                </a:extLst>
              </p:cNvPr>
              <p:cNvSpPr/>
              <p:nvPr/>
            </p:nvSpPr>
            <p:spPr>
              <a:xfrm>
                <a:off x="3438659" y="1590543"/>
                <a:ext cx="6349285" cy="342578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  <p:pic>
            <p:nvPicPr>
              <p:cNvPr id="8" name="Slika 7">
                <a:extLst>
                  <a:ext uri="{FF2B5EF4-FFF2-40B4-BE49-F238E27FC236}">
                    <a16:creationId xmlns:a16="http://schemas.microsoft.com/office/drawing/2014/main" xmlns="" id="{383995A8-61D1-4F56-ADD2-C8ED8C099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83932">
                <a:off x="7899761" y="2059849"/>
                <a:ext cx="1452235" cy="1452235"/>
              </a:xfrm>
              <a:prstGeom prst="ellipse">
                <a:avLst/>
              </a:prstGeom>
              <a:ln w="63500" cap="rnd">
                <a:solidFill>
                  <a:schemeClr val="bg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xmlns="" id="{EE091D1A-AE9D-427C-BBA7-2BB9D7FC9420}"/>
                  </a:ext>
                </a:extLst>
              </p:cNvPr>
              <p:cNvSpPr txBox="1"/>
              <p:nvPr/>
            </p:nvSpPr>
            <p:spPr>
              <a:xfrm>
                <a:off x="3822939" y="1889523"/>
                <a:ext cx="45375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 </a:t>
                </a:r>
                <a:r>
                  <a:rPr lang="hr-HR" sz="32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loyality</a:t>
                </a:r>
                <a:endParaRPr lang="hr-H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xmlns="" id="{5CF83DCF-2CC2-4575-82AA-879BD8E7D0E6}"/>
                  </a:ext>
                </a:extLst>
              </p:cNvPr>
              <p:cNvSpPr txBox="1"/>
              <p:nvPr/>
            </p:nvSpPr>
            <p:spPr>
              <a:xfrm>
                <a:off x="3822939" y="2625607"/>
                <a:ext cx="23010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Uz Model je lako jer u modi može biti svatko.</a:t>
                </a:r>
              </a:p>
            </p:txBody>
          </p:sp>
        </p:grpSp>
        <p:sp>
          <p:nvSpPr>
            <p:cNvPr id="18" name="TekstniOkvir 17">
              <a:extLst>
                <a:ext uri="{FF2B5EF4-FFF2-40B4-BE49-F238E27FC236}">
                  <a16:creationId xmlns:a16="http://schemas.microsoft.com/office/drawing/2014/main" xmlns="" id="{961C73D1-4D72-4A29-BB7F-1DF602D9367C}"/>
                </a:ext>
              </a:extLst>
            </p:cNvPr>
            <p:cNvSpPr txBox="1"/>
            <p:nvPr/>
          </p:nvSpPr>
          <p:spPr>
            <a:xfrm>
              <a:off x="940159" y="3442293"/>
              <a:ext cx="735270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sz="3200" b="0" i="0" spc="300" dirty="0">
                  <a:solidFill>
                    <a:srgbClr val="333333"/>
                  </a:solidFill>
                  <a:effectLst/>
                  <a:latin typeface="Segoe UI Emoji" panose="020B0502040204020203" pitchFamily="34" charset="0"/>
                </a:rPr>
                <a:t>👕👖👗🥼👕👖👗🥼👕👖👗🥼</a:t>
              </a:r>
              <a:endParaRPr lang="hr-HR" sz="3200" spc="300" dirty="0"/>
            </a:p>
            <a:p>
              <a:endParaRPr lang="hr-HR" sz="2800" dirty="0"/>
            </a:p>
          </p:txBody>
        </p:sp>
      </p:grp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A67F7259-468B-4EA3-AD66-D1B0D2ED48B7}"/>
              </a:ext>
            </a:extLst>
          </p:cNvPr>
          <p:cNvSpPr txBox="1"/>
          <p:nvPr/>
        </p:nvSpPr>
        <p:spPr>
          <a:xfrm>
            <a:off x="5497317" y="4735752"/>
            <a:ext cx="6774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Modelova kartica vjernosti. </a:t>
            </a:r>
          </a:p>
        </p:txBody>
      </p:sp>
    </p:spTree>
    <p:extLst>
      <p:ext uri="{BB962C8B-B14F-4D97-AF65-F5344CB8AC3E}">
        <p14:creationId xmlns:p14="http://schemas.microsoft.com/office/powerpoint/2010/main" val="58373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0923"/>
            <a:ext cx="12192000" cy="224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2767780" y="127443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VT MODEL D.O.O.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Prodaja odjeće i obuće na veliko i malo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Ekonomska i birotehnička škola Bjelovar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Poljana dr. Franje Tuđmana 9 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43000 Bjelovar</a:t>
            </a:r>
          </a:p>
          <a:p>
            <a:pPr algn="ctr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Društvo je upisano u sudski registar Trgovačkog suda u Bjelovaru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IBAN: 201820172016201520143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Iznos temeljnog kapitala: 1.000.000,00 HRK; iznos uplaćen u cijelosti u Erste banci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Direktor: Stela Dužićan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Tel.: 043/277-029 Fax.: 043/277-028 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E-mail: model.vt1@gmail.com</a:t>
            </a:r>
          </a:p>
        </p:txBody>
      </p:sp>
    </p:spTree>
    <p:extLst>
      <p:ext uri="{BB962C8B-B14F-4D97-AF65-F5344CB8AC3E}">
        <p14:creationId xmlns:p14="http://schemas.microsoft.com/office/powerpoint/2010/main" val="66012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Misija i vizija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MISIJA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– ponuditi visoko kvalitetne proizvode po najboljoj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cijeni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VIZIJA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–  koristeći iskustvo i znanje naših djelatnika te stalnim ulaganjem u kv</a:t>
            </a:r>
            <a:r>
              <a:rPr lang="hr-HR" dirty="0"/>
              <a:t>alitetu naših proizvoda postati konkurentniji na </a:t>
            </a:r>
            <a:r>
              <a:rPr lang="hr-HR" dirty="0" smtClean="0"/>
              <a:t>tržištu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338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Cilj </a:t>
            </a: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VT Modela d.o.o.</a:t>
            </a:r>
            <a:endParaRPr lang="hr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Glavni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ciljevi: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Kvalitetom i dizajnom osigurati modnu prepoznatljivost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Povećati broj kupaca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Obrazovanje zaposlenika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Razvijati timski rad </a:t>
            </a:r>
          </a:p>
        </p:txBody>
      </p:sp>
    </p:spTree>
    <p:extLst>
      <p:ext uri="{BB962C8B-B14F-4D97-AF65-F5344CB8AC3E}">
        <p14:creationId xmlns:p14="http://schemas.microsoft.com/office/powerpoint/2010/main" val="117012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Administracija i tajništvo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Voditelj: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Veronika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Djordjević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Djelatnici odjela: 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Antonio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Banjedvorac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Leonardo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Mihočević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D80D161-3F05-44BA-8DF9-78D9773E8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27" y="2627210"/>
            <a:ext cx="1426229" cy="19016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9C96532-7563-476C-A33F-7C248350D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724" y="2627210"/>
            <a:ext cx="1241246" cy="165499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8E5718F-93E9-452E-8D16-817232024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097" y="4687264"/>
            <a:ext cx="1233873" cy="16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2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Prodaja i marketing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Voditelj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odjela: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Veronika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Čerčić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Djelatnici odjela: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Marko Ćurak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Luka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Cikoja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792B860-4522-4508-B6C7-C0A76A919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39" y="2545826"/>
            <a:ext cx="1430867" cy="190782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7F3CAFF-671A-4BCC-A00D-769617CC9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464" y="2448911"/>
            <a:ext cx="1196663" cy="15955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63829CF-2B29-4126-BDE7-219648E28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465" y="4453649"/>
            <a:ext cx="1231589" cy="164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Skladište i nabava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Voditelj odjela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Ema Bereš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Djelatnici odjela: 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Ivana Knežević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Iva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Didač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855B238-3A81-4C3B-9EC6-EF78DA375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18" y="2687741"/>
            <a:ext cx="1430867" cy="190782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E144FEE-AC69-4B66-A195-82231CBA9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796" y="2448766"/>
            <a:ext cx="1215682" cy="162091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3287735-3250-44FF-8568-848BBACEB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09" y="4645457"/>
            <a:ext cx="1217669" cy="16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Računovodstvo 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financije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Voditelj odjela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Stela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Dužićan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lvl="1" indent="0">
              <a:buNone/>
            </a:pPr>
            <a:endParaRPr lang="hr-HR" dirty="0"/>
          </a:p>
          <a:p>
            <a:pPr marL="502920" lvl="1" indent="0">
              <a:buNone/>
            </a:pPr>
            <a:endParaRPr lang="hr-HR" dirty="0"/>
          </a:p>
          <a:p>
            <a:pPr marL="502920" lvl="1" indent="0">
              <a:buNone/>
            </a:pPr>
            <a:endParaRPr lang="hr-HR" dirty="0"/>
          </a:p>
          <a:p>
            <a:pPr marL="502920" lvl="1" indent="0">
              <a:buNone/>
            </a:pPr>
            <a:endParaRPr lang="hr-HR" dirty="0"/>
          </a:p>
          <a:p>
            <a:pPr marL="502920" lvl="1" indent="0">
              <a:buNone/>
            </a:pPr>
            <a:endParaRPr lang="hr-HR" dirty="0"/>
          </a:p>
          <a:p>
            <a:pPr marL="502920" lvl="1" indent="0">
              <a:buNone/>
            </a:pPr>
            <a:endParaRPr lang="hr-HR" dirty="0"/>
          </a:p>
          <a:p>
            <a:pPr marL="502920" lvl="1" indent="0">
              <a:buNone/>
            </a:pPr>
            <a:endParaRPr lang="hr-HR" dirty="0"/>
          </a:p>
          <a:p>
            <a:pPr marL="502920" lvl="1" indent="0">
              <a:buNone/>
            </a:pPr>
            <a:endParaRPr lang="hr-HR" dirty="0"/>
          </a:p>
          <a:p>
            <a:pPr marL="502920" lvl="1" indent="0">
              <a:buNone/>
            </a:pPr>
            <a:endParaRPr lang="hr-HR" dirty="0"/>
          </a:p>
          <a:p>
            <a:pPr marL="502920" lvl="1" indent="0">
              <a:buNone/>
            </a:pPr>
            <a:endParaRPr lang="hr-HR" dirty="0"/>
          </a:p>
          <a:p>
            <a:pPr marL="502920" lvl="1" indent="0">
              <a:buNone/>
            </a:pPr>
            <a:endParaRPr lang="hr-HR" dirty="0"/>
          </a:p>
          <a:p>
            <a:pPr marL="502920" lvl="1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Djelatnik odjela: 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Viktorija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Dominković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3902E01-ACD7-44EB-9B00-16C84E08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96" y="2573505"/>
            <a:ext cx="1430866" cy="190782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8E871C3-21F7-42E4-87AE-50A7CC808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288" y="2573505"/>
            <a:ext cx="1430866" cy="190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5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Proizvodi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718534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0124" r="9349"/>
          <a:stretch/>
        </p:blipFill>
        <p:spPr>
          <a:xfrm>
            <a:off x="1363209" y="1713534"/>
            <a:ext cx="1587501" cy="20761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12956" r="15607"/>
          <a:stretch/>
        </p:blipFill>
        <p:spPr>
          <a:xfrm>
            <a:off x="5354290" y="1618296"/>
            <a:ext cx="1524000" cy="213333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181" y="1751629"/>
            <a:ext cx="1742857" cy="200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t="8275" r="7482"/>
          <a:stretch/>
        </p:blipFill>
        <p:spPr>
          <a:xfrm>
            <a:off x="1197270" y="4120961"/>
            <a:ext cx="1753440" cy="1913128"/>
          </a:xfrm>
          <a:prstGeom prst="rect">
            <a:avLst/>
          </a:prstGeom>
        </p:spPr>
      </p:pic>
      <p:pic>
        <p:nvPicPr>
          <p:cNvPr id="8" name="Rezervirano mjesto sadržaja 3"/>
          <p:cNvPicPr>
            <a:picLocks noChangeAspect="1"/>
          </p:cNvPicPr>
          <p:nvPr/>
        </p:nvPicPr>
        <p:blipFill rotWithShape="1">
          <a:blip r:embed="rId6"/>
          <a:srcRect l="9557" t="2349" r="11191" b="7164"/>
          <a:stretch/>
        </p:blipFill>
        <p:spPr>
          <a:xfrm>
            <a:off x="5244861" y="4044004"/>
            <a:ext cx="1803400" cy="19304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4296" y="3950822"/>
            <a:ext cx="1880425" cy="2116763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F6791220-C872-483A-98B3-D15A26851AE5}"/>
              </a:ext>
            </a:extLst>
          </p:cNvPr>
          <p:cNvSpPr txBox="1"/>
          <p:nvPr/>
        </p:nvSpPr>
        <p:spPr>
          <a:xfrm>
            <a:off x="1280238" y="3751629"/>
            <a:ext cx="175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Muška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košulja</a:t>
            </a:r>
            <a:r>
              <a:rPr lang="hr-HR" dirty="0"/>
              <a:t>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61FAA079-A678-4775-8F54-49BA4B29AD18}"/>
              </a:ext>
            </a:extLst>
          </p:cNvPr>
          <p:cNvSpPr txBox="1"/>
          <p:nvPr/>
        </p:nvSpPr>
        <p:spPr>
          <a:xfrm>
            <a:off x="5354290" y="3674672"/>
            <a:ext cx="174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Ženska košulja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EB6115BF-5420-426E-A40A-0181096A1FFC}"/>
              </a:ext>
            </a:extLst>
          </p:cNvPr>
          <p:cNvSpPr txBox="1"/>
          <p:nvPr/>
        </p:nvSpPr>
        <p:spPr>
          <a:xfrm>
            <a:off x="8954296" y="3566963"/>
            <a:ext cx="157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Ženska</a:t>
            </a:r>
            <a:r>
              <a:rPr lang="hr-HR" dirty="0"/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jakna</a:t>
            </a:r>
            <a:r>
              <a:rPr lang="hr-HR" dirty="0"/>
              <a:t>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1D47FCD8-FAB8-4AC4-A129-DEAABE260B4E}"/>
              </a:ext>
            </a:extLst>
          </p:cNvPr>
          <p:cNvSpPr txBox="1"/>
          <p:nvPr/>
        </p:nvSpPr>
        <p:spPr>
          <a:xfrm>
            <a:off x="1011958" y="5942705"/>
            <a:ext cx="229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Ženska kožna jakna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EEE29E50-C5A3-499A-AEF8-0DD1501CC1A6}"/>
              </a:ext>
            </a:extLst>
          </p:cNvPr>
          <p:cNvSpPr txBox="1"/>
          <p:nvPr/>
        </p:nvSpPr>
        <p:spPr>
          <a:xfrm>
            <a:off x="4807788" y="6023214"/>
            <a:ext cx="305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Muška majica s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kapuljačom 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3BEE0426-9986-499F-8311-926A67A88A70}"/>
              </a:ext>
            </a:extLst>
          </p:cNvPr>
          <p:cNvSpPr txBox="1"/>
          <p:nvPr/>
        </p:nvSpPr>
        <p:spPr>
          <a:xfrm>
            <a:off x="9058182" y="5979707"/>
            <a:ext cx="188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Muška jakna </a:t>
            </a:r>
          </a:p>
        </p:txBody>
      </p:sp>
    </p:spTree>
    <p:extLst>
      <p:ext uri="{BB962C8B-B14F-4D97-AF65-F5344CB8AC3E}">
        <p14:creationId xmlns:p14="http://schemas.microsoft.com/office/powerpoint/2010/main" val="116885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Proizvodi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483" y="2623557"/>
            <a:ext cx="1276190" cy="17142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1181" r="20693"/>
          <a:stretch/>
        </p:blipFill>
        <p:spPr>
          <a:xfrm>
            <a:off x="1316682" y="1891022"/>
            <a:ext cx="1511300" cy="325714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28860" r="23515"/>
          <a:stretch/>
        </p:blipFill>
        <p:spPr>
          <a:xfrm>
            <a:off x="7026623" y="2325001"/>
            <a:ext cx="1137849" cy="23891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348" y="1891022"/>
            <a:ext cx="2342631" cy="326548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F2CF9C9-9518-419E-86A8-4ED2DBA97675}"/>
              </a:ext>
            </a:extLst>
          </p:cNvPr>
          <p:cNvSpPr txBox="1"/>
          <p:nvPr/>
        </p:nvSpPr>
        <p:spPr>
          <a:xfrm>
            <a:off x="1135073" y="5148165"/>
            <a:ext cx="187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Ženska haljina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3887D4A-0D6F-41D2-A263-51F6A5D74C7E}"/>
              </a:ext>
            </a:extLst>
          </p:cNvPr>
          <p:cNvSpPr txBox="1"/>
          <p:nvPr/>
        </p:nvSpPr>
        <p:spPr>
          <a:xfrm>
            <a:off x="4057342" y="5148165"/>
            <a:ext cx="170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Ženska suknja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98B4981-D239-402F-9B95-33A02A5A8384}"/>
              </a:ext>
            </a:extLst>
          </p:cNvPr>
          <p:cNvSpPr txBox="1"/>
          <p:nvPr/>
        </p:nvSpPr>
        <p:spPr>
          <a:xfrm>
            <a:off x="6226454" y="5123071"/>
            <a:ext cx="273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Ženske traperice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9AB448D-8E3B-47C0-90FB-76DF8A19E609}"/>
              </a:ext>
            </a:extLst>
          </p:cNvPr>
          <p:cNvSpPr txBox="1"/>
          <p:nvPr/>
        </p:nvSpPr>
        <p:spPr>
          <a:xfrm>
            <a:off x="9155201" y="5148165"/>
            <a:ext cx="176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Muška trenirka</a:t>
            </a:r>
          </a:p>
        </p:txBody>
      </p:sp>
    </p:spTree>
    <p:extLst>
      <p:ext uri="{BB962C8B-B14F-4D97-AF65-F5344CB8AC3E}">
        <p14:creationId xmlns:p14="http://schemas.microsoft.com/office/powerpoint/2010/main" val="2553165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296</Words>
  <Application>Microsoft Office PowerPoint</Application>
  <PresentationFormat>Prilagođeno</PresentationFormat>
  <Paragraphs>137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Tema sustava Office</vt:lpstr>
      <vt:lpstr>VT Model d.o.o.</vt:lpstr>
      <vt:lpstr>Misija i vizija </vt:lpstr>
      <vt:lpstr>Cilj VT Modela d.o.o.</vt:lpstr>
      <vt:lpstr>Administracija i tajništvo  </vt:lpstr>
      <vt:lpstr>Prodaja i marketing</vt:lpstr>
      <vt:lpstr>Skladište i nabava </vt:lpstr>
      <vt:lpstr>Računovodstvo i financije </vt:lpstr>
      <vt:lpstr>Proizvodi</vt:lpstr>
      <vt:lpstr>Proizvodi</vt:lpstr>
      <vt:lpstr>Proizvodi</vt:lpstr>
      <vt:lpstr>Ankete 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Model d.o.o.</dc:title>
  <dc:creator>Korisnik8</dc:creator>
  <cp:lastModifiedBy>Windows korisnik</cp:lastModifiedBy>
  <cp:revision>27</cp:revision>
  <dcterms:created xsi:type="dcterms:W3CDTF">2021-02-26T10:39:05Z</dcterms:created>
  <dcterms:modified xsi:type="dcterms:W3CDTF">2021-04-11T20:25:30Z</dcterms:modified>
</cp:coreProperties>
</file>