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75" r:id="rId4"/>
    <p:sldId id="258" r:id="rId5"/>
    <p:sldId id="259" r:id="rId6"/>
    <p:sldId id="260" r:id="rId7"/>
    <p:sldId id="261" r:id="rId8"/>
    <p:sldId id="262" r:id="rId9"/>
    <p:sldId id="265" r:id="rId10"/>
    <p:sldId id="268" r:id="rId11"/>
    <p:sldId id="271" r:id="rId12"/>
    <p:sldId id="272" r:id="rId13"/>
    <p:sldId id="274"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54" autoAdjust="0"/>
    <p:restoredTop sz="93358" autoAdjust="0"/>
  </p:normalViewPr>
  <p:slideViewPr>
    <p:cSldViewPr snapToGrid="0">
      <p:cViewPr varScale="1">
        <p:scale>
          <a:sx n="79" d="100"/>
          <a:sy n="79" d="100"/>
        </p:scale>
        <p:origin x="102"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8B837-13C9-4EB0-8572-0193CC22C905}" type="datetimeFigureOut">
              <a:rPr lang="de-DE" smtClean="0"/>
              <a:t>31.05.2017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E6F92-7C40-4CE3-80EA-37C3795F68E0}" type="slidenum">
              <a:rPr lang="de-DE" smtClean="0"/>
              <a:t>‹Nr.›</a:t>
            </a:fld>
            <a:endParaRPr lang="de-DE"/>
          </a:p>
        </p:txBody>
      </p:sp>
    </p:spTree>
    <p:extLst>
      <p:ext uri="{BB962C8B-B14F-4D97-AF65-F5344CB8AC3E}">
        <p14:creationId xmlns:p14="http://schemas.microsoft.com/office/powerpoint/2010/main" val="302505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3</a:t>
            </a:fld>
            <a:endParaRPr lang="de-DE"/>
          </a:p>
        </p:txBody>
      </p:sp>
    </p:spTree>
    <p:extLst>
      <p:ext uri="{BB962C8B-B14F-4D97-AF65-F5344CB8AC3E}">
        <p14:creationId xmlns:p14="http://schemas.microsoft.com/office/powerpoint/2010/main" val="1745164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70,548 </a:t>
            </a:r>
            <a:r>
              <a:rPr lang="de-DE" dirty="0" err="1"/>
              <a:t>square</a:t>
            </a:r>
            <a:r>
              <a:rPr lang="de-DE" dirty="0"/>
              <a:t> </a:t>
            </a:r>
            <a:r>
              <a:rPr lang="de-DE" dirty="0" err="1"/>
              <a:t>kilometres</a:t>
            </a:r>
            <a:r>
              <a:rPr lang="de-DE" dirty="0"/>
              <a:t>, 12.9 </a:t>
            </a:r>
            <a:r>
              <a:rPr lang="de-DE" dirty="0" err="1"/>
              <a:t>million</a:t>
            </a:r>
            <a:r>
              <a:rPr lang="de-DE" dirty="0"/>
              <a:t> </a:t>
            </a:r>
            <a:r>
              <a:rPr lang="de-DE" dirty="0" err="1"/>
              <a:t>inhabitants</a:t>
            </a:r>
            <a:endParaRPr lang="de-DE" dirty="0"/>
          </a:p>
          <a:p>
            <a:endParaRPr lang="de-DE" dirty="0"/>
          </a:p>
          <a:p>
            <a:r>
              <a:rPr lang="de-DE" dirty="0" err="1"/>
              <a:t>Conservative</a:t>
            </a:r>
            <a:r>
              <a:rPr lang="de-DE" dirty="0"/>
              <a:t> </a:t>
            </a:r>
            <a:r>
              <a:rPr lang="de-DE" dirty="0" err="1"/>
              <a:t>tradition</a:t>
            </a:r>
            <a:r>
              <a:rPr lang="de-DE" dirty="0"/>
              <a:t>,</a:t>
            </a:r>
            <a:r>
              <a:rPr lang="de-DE" baseline="0" dirty="0"/>
              <a:t> </a:t>
            </a:r>
            <a:r>
              <a:rPr lang="de-DE" baseline="0" dirty="0" err="1"/>
              <a:t>catholic</a:t>
            </a:r>
            <a:r>
              <a:rPr lang="de-DE" baseline="0" dirty="0"/>
              <a:t> </a:t>
            </a:r>
            <a:r>
              <a:rPr lang="de-DE" baseline="0" dirty="0" err="1"/>
              <a:t>majority</a:t>
            </a:r>
            <a:r>
              <a:rPr lang="de-DE" baseline="0" dirty="0"/>
              <a:t> (52%)</a:t>
            </a:r>
          </a:p>
          <a:p>
            <a:r>
              <a:rPr lang="de-DE" baseline="0" dirty="0" err="1"/>
              <a:t>Preconceptions</a:t>
            </a:r>
            <a:r>
              <a:rPr lang="de-DE" baseline="0" dirty="0"/>
              <a:t> </a:t>
            </a: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4</a:t>
            </a:fld>
            <a:endParaRPr lang="de-DE"/>
          </a:p>
        </p:txBody>
      </p:sp>
    </p:spTree>
    <p:extLst>
      <p:ext uri="{BB962C8B-B14F-4D97-AF65-F5344CB8AC3E}">
        <p14:creationId xmlns:p14="http://schemas.microsoft.com/office/powerpoint/2010/main" val="110950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a:t>
            </a:r>
            <a:r>
              <a:rPr lang="de-DE" dirty="0" err="1"/>
              <a:t>Tourism</a:t>
            </a:r>
            <a:r>
              <a:rPr lang="de-DE" dirty="0"/>
              <a:t>:</a:t>
            </a:r>
            <a:r>
              <a:rPr lang="de-DE" baseline="0" dirty="0"/>
              <a:t> </a:t>
            </a:r>
          </a:p>
          <a:p>
            <a:r>
              <a:rPr lang="de-DE" baseline="0" dirty="0"/>
              <a:t>Environment – </a:t>
            </a:r>
            <a:r>
              <a:rPr lang="de-DE" baseline="0" dirty="0" err="1"/>
              <a:t>Preserve</a:t>
            </a:r>
            <a:r>
              <a:rPr lang="de-DE" baseline="0" dirty="0"/>
              <a:t> Nature. </a:t>
            </a:r>
            <a:r>
              <a:rPr lang="de-DE" baseline="0" dirty="0" err="1"/>
              <a:t>no</a:t>
            </a:r>
            <a:r>
              <a:rPr lang="de-DE" baseline="0" dirty="0"/>
              <a:t> zero-impact </a:t>
            </a:r>
            <a:r>
              <a:rPr lang="de-DE" baseline="0" dirty="0" err="1"/>
              <a:t>tourism</a:t>
            </a:r>
            <a:r>
              <a:rPr lang="de-DE" baseline="0" dirty="0"/>
              <a:t> (</a:t>
            </a:r>
            <a:r>
              <a:rPr lang="de-DE" baseline="0" dirty="0" err="1"/>
              <a:t>how</a:t>
            </a:r>
            <a:r>
              <a:rPr lang="de-DE" baseline="0" dirty="0"/>
              <a:t> do </a:t>
            </a:r>
            <a:r>
              <a:rPr lang="de-DE" baseline="0" dirty="0" err="1"/>
              <a:t>people</a:t>
            </a:r>
            <a:r>
              <a:rPr lang="de-DE" baseline="0" dirty="0"/>
              <a:t> </a:t>
            </a:r>
            <a:r>
              <a:rPr lang="de-DE" baseline="0" dirty="0" err="1"/>
              <a:t>get</a:t>
            </a:r>
            <a:r>
              <a:rPr lang="de-DE" baseline="0" dirty="0"/>
              <a:t> </a:t>
            </a:r>
            <a:r>
              <a:rPr lang="de-DE" baseline="0" dirty="0" err="1"/>
              <a:t>there</a:t>
            </a:r>
            <a:r>
              <a:rPr lang="de-DE" baseline="0" dirty="0"/>
              <a:t>?) but </a:t>
            </a:r>
            <a:r>
              <a:rPr lang="de-DE" baseline="0" dirty="0" err="1"/>
              <a:t>no</a:t>
            </a:r>
            <a:r>
              <a:rPr lang="de-DE" baseline="0" dirty="0"/>
              <a:t> permanent </a:t>
            </a:r>
            <a:r>
              <a:rPr lang="de-DE" baseline="0" dirty="0" err="1"/>
              <a:t>damage</a:t>
            </a:r>
            <a:r>
              <a:rPr lang="de-DE" baseline="0" dirty="0"/>
              <a:t>.</a:t>
            </a:r>
          </a:p>
          <a:p>
            <a:r>
              <a:rPr lang="de-DE" baseline="0" dirty="0" err="1"/>
              <a:t>Bearable</a:t>
            </a:r>
            <a:r>
              <a:rPr lang="de-DE" baseline="0" dirty="0"/>
              <a:t> – so </a:t>
            </a:r>
            <a:r>
              <a:rPr lang="de-DE" baseline="0" dirty="0" err="1"/>
              <a:t>nature</a:t>
            </a:r>
            <a:r>
              <a:rPr lang="de-DE" baseline="0" dirty="0"/>
              <a:t> </a:t>
            </a:r>
            <a:r>
              <a:rPr lang="de-DE" baseline="0" dirty="0" err="1"/>
              <a:t>can</a:t>
            </a:r>
            <a:r>
              <a:rPr lang="de-DE" baseline="0" dirty="0"/>
              <a:t> still </a:t>
            </a:r>
            <a:r>
              <a:rPr lang="de-DE" baseline="0" dirty="0" err="1"/>
              <a:t>recover</a:t>
            </a:r>
            <a:r>
              <a:rPr lang="de-DE" baseline="0" dirty="0"/>
              <a:t> (</a:t>
            </a:r>
            <a:r>
              <a:rPr lang="de-DE" baseline="0" dirty="0" err="1"/>
              <a:t>overuse</a:t>
            </a:r>
            <a:r>
              <a:rPr lang="de-DE" baseline="0" dirty="0"/>
              <a:t>/</a:t>
            </a:r>
            <a:r>
              <a:rPr lang="de-DE" baseline="0" dirty="0" err="1"/>
              <a:t>pollution</a:t>
            </a:r>
            <a:r>
              <a:rPr lang="de-DE" baseline="0" dirty="0"/>
              <a:t> – </a:t>
            </a:r>
            <a:r>
              <a:rPr lang="de-DE" baseline="0" dirty="0" err="1"/>
              <a:t>conservation</a:t>
            </a:r>
            <a:r>
              <a:rPr lang="de-DE" baseline="0" dirty="0"/>
              <a:t>)</a:t>
            </a:r>
          </a:p>
          <a:p>
            <a:endParaRPr lang="de-DE" baseline="0" dirty="0"/>
          </a:p>
          <a:p>
            <a:r>
              <a:rPr lang="de-DE" baseline="0" dirty="0" err="1"/>
              <a:t>Socio</a:t>
            </a:r>
            <a:r>
              <a:rPr lang="de-DE" baseline="0" dirty="0"/>
              <a:t>-Cultural: The </a:t>
            </a:r>
            <a:r>
              <a:rPr lang="de-DE" baseline="0" dirty="0" err="1"/>
              <a:t>people</a:t>
            </a:r>
            <a:r>
              <a:rPr lang="de-DE" baseline="0" dirty="0"/>
              <a:t>. </a:t>
            </a:r>
            <a:r>
              <a:rPr lang="de-DE" baseline="0" dirty="0" err="1"/>
              <a:t>Many</a:t>
            </a:r>
            <a:r>
              <a:rPr lang="de-DE" baseline="0" dirty="0"/>
              <a:t> </a:t>
            </a:r>
            <a:r>
              <a:rPr lang="de-DE" baseline="0" dirty="0" err="1"/>
              <a:t>levels</a:t>
            </a:r>
            <a:r>
              <a:rPr lang="de-DE" baseline="0" dirty="0"/>
              <a:t>: Society, Communities, </a:t>
            </a:r>
            <a:r>
              <a:rPr lang="de-DE" baseline="0" dirty="0" err="1"/>
              <a:t>Locals</a:t>
            </a:r>
            <a:r>
              <a:rPr lang="de-DE" baseline="0" dirty="0"/>
              <a:t> </a:t>
            </a:r>
            <a:r>
              <a:rPr lang="de-DE" baseline="0" dirty="0" err="1"/>
              <a:t>and</a:t>
            </a:r>
            <a:r>
              <a:rPr lang="de-DE" baseline="0" dirty="0"/>
              <a:t> </a:t>
            </a:r>
            <a:r>
              <a:rPr lang="de-DE" baseline="0" dirty="0" err="1"/>
              <a:t>Tourists</a:t>
            </a:r>
            <a:r>
              <a:rPr lang="de-DE" baseline="0" dirty="0"/>
              <a:t> (T.I. </a:t>
            </a:r>
            <a:r>
              <a:rPr lang="de-DE" baseline="0" dirty="0" err="1"/>
              <a:t>for</a:t>
            </a:r>
            <a:r>
              <a:rPr lang="de-DE" baseline="0" dirty="0"/>
              <a:t> </a:t>
            </a:r>
            <a:r>
              <a:rPr lang="de-DE" baseline="0" dirty="0" err="1"/>
              <a:t>both</a:t>
            </a:r>
            <a:r>
              <a:rPr lang="de-DE" baseline="0" dirty="0"/>
              <a:t> </a:t>
            </a:r>
            <a:r>
              <a:rPr lang="de-DE" baseline="0" dirty="0" err="1"/>
              <a:t>tourists</a:t>
            </a:r>
            <a:r>
              <a:rPr lang="de-DE" baseline="0" dirty="0"/>
              <a:t>/</a:t>
            </a:r>
            <a:r>
              <a:rPr lang="de-DE" baseline="0" dirty="0" err="1"/>
              <a:t>locals</a:t>
            </a:r>
            <a:r>
              <a:rPr lang="de-DE" baseline="0" dirty="0"/>
              <a:t>)</a:t>
            </a:r>
          </a:p>
          <a:p>
            <a:r>
              <a:rPr lang="de-DE" dirty="0"/>
              <a:t>(</a:t>
            </a:r>
            <a:r>
              <a:rPr lang="de-DE" dirty="0" err="1"/>
              <a:t>Crowding</a:t>
            </a:r>
            <a:r>
              <a:rPr lang="de-DE" dirty="0"/>
              <a:t>/</a:t>
            </a:r>
            <a:r>
              <a:rPr lang="de-DE" dirty="0" err="1"/>
              <a:t>congestion</a:t>
            </a:r>
            <a:r>
              <a:rPr lang="de-DE" dirty="0"/>
              <a:t>,</a:t>
            </a:r>
            <a:r>
              <a:rPr lang="de-DE" baseline="0" dirty="0"/>
              <a:t> </a:t>
            </a:r>
            <a:r>
              <a:rPr lang="de-DE" baseline="0" dirty="0" err="1"/>
              <a:t>drugs+alcohol</a:t>
            </a:r>
            <a:r>
              <a:rPr lang="de-DE" baseline="0" dirty="0"/>
              <a:t>, </a:t>
            </a:r>
            <a:r>
              <a:rPr lang="de-DE" baseline="0" dirty="0" err="1"/>
              <a:t>prostitution</a:t>
            </a:r>
            <a:r>
              <a:rPr lang="de-DE" baseline="0" dirty="0"/>
              <a:t>, </a:t>
            </a:r>
            <a:r>
              <a:rPr lang="de-DE" baseline="0" dirty="0" err="1"/>
              <a:t>erosion</a:t>
            </a:r>
            <a:r>
              <a:rPr lang="de-DE" baseline="0" dirty="0"/>
              <a:t> </a:t>
            </a:r>
            <a:r>
              <a:rPr lang="de-DE" baseline="0" dirty="0" err="1"/>
              <a:t>of</a:t>
            </a:r>
            <a:r>
              <a:rPr lang="de-DE" baseline="0" dirty="0"/>
              <a:t> traditional </a:t>
            </a:r>
            <a:r>
              <a:rPr lang="de-DE" baseline="0" dirty="0" err="1"/>
              <a:t>cuture</a:t>
            </a:r>
            <a:r>
              <a:rPr lang="de-DE" baseline="0" dirty="0"/>
              <a:t>/</a:t>
            </a:r>
            <a:r>
              <a:rPr lang="de-DE" baseline="0" dirty="0" err="1"/>
              <a:t>values</a:t>
            </a:r>
            <a:r>
              <a:rPr lang="de-DE" baseline="0" dirty="0"/>
              <a:t>)</a:t>
            </a:r>
          </a:p>
          <a:p>
            <a:endParaRPr lang="de-DE" baseline="0" dirty="0"/>
          </a:p>
          <a:p>
            <a:r>
              <a:rPr lang="de-DE" baseline="0" dirty="0" err="1"/>
              <a:t>Economic</a:t>
            </a:r>
            <a:r>
              <a:rPr lang="de-DE" baseline="0" dirty="0"/>
              <a:t> (</a:t>
            </a:r>
            <a:r>
              <a:rPr lang="de-DE" baseline="0" dirty="0" err="1"/>
              <a:t>generate</a:t>
            </a:r>
            <a:r>
              <a:rPr lang="de-DE" baseline="0" dirty="0"/>
              <a:t> </a:t>
            </a:r>
            <a:r>
              <a:rPr lang="de-DE" baseline="0" dirty="0" err="1"/>
              <a:t>jobs</a:t>
            </a:r>
            <a:r>
              <a:rPr lang="de-DE" baseline="0" dirty="0"/>
              <a:t>/</a:t>
            </a:r>
            <a:r>
              <a:rPr lang="de-DE" baseline="0" dirty="0" err="1"/>
              <a:t>income</a:t>
            </a:r>
            <a:r>
              <a:rPr lang="de-DE" baseline="0" dirty="0"/>
              <a:t>, </a:t>
            </a:r>
            <a:r>
              <a:rPr lang="de-DE" baseline="0" dirty="0" err="1"/>
              <a:t>especially</a:t>
            </a:r>
            <a:r>
              <a:rPr lang="de-DE" baseline="0" dirty="0"/>
              <a:t> in rural </a:t>
            </a:r>
            <a:r>
              <a:rPr lang="de-DE" baseline="0" dirty="0" err="1"/>
              <a:t>areas</a:t>
            </a:r>
            <a:r>
              <a:rPr lang="de-DE" baseline="0" dirty="0"/>
              <a:t> </a:t>
            </a:r>
            <a:r>
              <a:rPr lang="de-DE" baseline="0" dirty="0" err="1"/>
              <a:t>and</a:t>
            </a:r>
            <a:r>
              <a:rPr lang="de-DE" baseline="0" dirty="0"/>
              <a:t> </a:t>
            </a:r>
            <a:r>
              <a:rPr lang="de-DE" baseline="0" dirty="0" err="1"/>
              <a:t>for</a:t>
            </a:r>
            <a:r>
              <a:rPr lang="de-DE" baseline="0" dirty="0"/>
              <a:t> </a:t>
            </a:r>
            <a:r>
              <a:rPr lang="de-DE" baseline="0" dirty="0" err="1"/>
              <a:t>small</a:t>
            </a:r>
            <a:r>
              <a:rPr lang="de-DE" baseline="0" dirty="0"/>
              <a:t> </a:t>
            </a:r>
            <a:r>
              <a:rPr lang="de-DE" baseline="0" dirty="0" err="1"/>
              <a:t>businesses</a:t>
            </a:r>
            <a:r>
              <a:rPr lang="de-DE" baseline="0" dirty="0"/>
              <a:t>) – (</a:t>
            </a:r>
            <a:r>
              <a:rPr lang="de-DE" baseline="0" dirty="0" err="1"/>
              <a:t>dependency</a:t>
            </a:r>
            <a:r>
              <a:rPr lang="de-DE" baseline="0" dirty="0"/>
              <a:t>, </a:t>
            </a:r>
            <a:r>
              <a:rPr lang="de-DE" baseline="0" dirty="0" err="1"/>
              <a:t>leaking</a:t>
            </a:r>
            <a:r>
              <a:rPr lang="de-DE" baseline="0" dirty="0"/>
              <a:t>, </a:t>
            </a:r>
            <a:r>
              <a:rPr lang="de-DE" baseline="0" dirty="0" err="1"/>
              <a:t>seasonal</a:t>
            </a:r>
            <a:r>
              <a:rPr lang="de-DE" baseline="0" dirty="0"/>
              <a:t> </a:t>
            </a:r>
            <a:r>
              <a:rPr lang="de-DE" baseline="0" dirty="0" err="1"/>
              <a:t>jobs</a:t>
            </a:r>
            <a:r>
              <a:rPr lang="de-DE" baseline="0" dirty="0"/>
              <a:t>, </a:t>
            </a:r>
            <a:r>
              <a:rPr lang="de-DE" baseline="0" dirty="0" err="1"/>
              <a:t>low</a:t>
            </a:r>
            <a:r>
              <a:rPr lang="de-DE" baseline="0" dirty="0"/>
              <a:t> </a:t>
            </a:r>
            <a:r>
              <a:rPr lang="de-DE" baseline="0" dirty="0" err="1"/>
              <a:t>wages</a:t>
            </a:r>
            <a:r>
              <a:rPr lang="de-DE" baseline="0" dirty="0"/>
              <a:t>, </a:t>
            </a:r>
            <a:r>
              <a:rPr lang="de-DE" baseline="0" dirty="0" err="1"/>
              <a:t>property</a:t>
            </a:r>
            <a:r>
              <a:rPr lang="de-DE" baseline="0" dirty="0"/>
              <a:t> </a:t>
            </a:r>
            <a:r>
              <a:rPr lang="de-DE" baseline="0" dirty="0" err="1"/>
              <a:t>prices</a:t>
            </a:r>
            <a:r>
              <a:rPr lang="de-DE" baseline="0" dirty="0"/>
              <a:t> </a:t>
            </a:r>
            <a:r>
              <a:rPr lang="de-DE" baseline="0" dirty="0" err="1"/>
              <a:t>and</a:t>
            </a:r>
            <a:r>
              <a:rPr lang="de-DE" baseline="0" dirty="0"/>
              <a:t> </a:t>
            </a:r>
            <a:r>
              <a:rPr lang="de-DE" baseline="0" dirty="0" err="1"/>
              <a:t>cost</a:t>
            </a:r>
            <a:r>
              <a:rPr lang="de-DE" baseline="0" dirty="0"/>
              <a:t> </a:t>
            </a:r>
            <a:r>
              <a:rPr lang="de-DE" baseline="0" dirty="0" err="1"/>
              <a:t>of</a:t>
            </a:r>
            <a:r>
              <a:rPr lang="de-DE" baseline="0" dirty="0"/>
              <a:t> </a:t>
            </a:r>
            <a:r>
              <a:rPr lang="de-DE" baseline="0" dirty="0" err="1"/>
              <a:t>living</a:t>
            </a:r>
            <a:r>
              <a:rPr lang="de-DE" baseline="0" dirty="0"/>
              <a:t>, </a:t>
            </a:r>
            <a:r>
              <a:rPr lang="de-DE" baseline="0" dirty="0" err="1"/>
              <a:t>tax</a:t>
            </a:r>
            <a:r>
              <a:rPr lang="de-DE" baseline="0" dirty="0"/>
              <a:t> </a:t>
            </a:r>
            <a:r>
              <a:rPr lang="de-DE" baseline="0" dirty="0" err="1"/>
              <a:t>money</a:t>
            </a:r>
            <a:r>
              <a:rPr lang="de-DE" baseline="0" dirty="0"/>
              <a:t> </a:t>
            </a:r>
            <a:r>
              <a:rPr lang="de-DE" baseline="0" dirty="0" err="1"/>
              <a:t>finances</a:t>
            </a:r>
            <a:r>
              <a:rPr lang="de-DE" baseline="0" dirty="0"/>
              <a:t> </a:t>
            </a:r>
            <a:r>
              <a:rPr lang="de-DE" baseline="0" dirty="0" err="1"/>
              <a:t>infr</a:t>
            </a:r>
            <a:r>
              <a:rPr lang="de-DE" baseline="0" dirty="0"/>
              <a:t>.,) </a:t>
            </a:r>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5</a:t>
            </a:fld>
            <a:endParaRPr lang="de-DE"/>
          </a:p>
        </p:txBody>
      </p:sp>
    </p:spTree>
    <p:extLst>
      <p:ext uri="{BB962C8B-B14F-4D97-AF65-F5344CB8AC3E}">
        <p14:creationId xmlns:p14="http://schemas.microsoft.com/office/powerpoint/2010/main" val="319290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549 </a:t>
            </a:r>
            <a:r>
              <a:rPr lang="de-DE" dirty="0" err="1"/>
              <a:t>bn</a:t>
            </a:r>
            <a:r>
              <a:rPr lang="de-DE" dirty="0"/>
              <a:t>. In 2015</a:t>
            </a:r>
            <a:r>
              <a:rPr lang="de-DE" baseline="0" dirty="0"/>
              <a:t> – 5% GDP</a:t>
            </a:r>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6</a:t>
            </a:fld>
            <a:endParaRPr lang="de-DE"/>
          </a:p>
        </p:txBody>
      </p:sp>
    </p:spTree>
    <p:extLst>
      <p:ext uri="{BB962C8B-B14F-4D97-AF65-F5344CB8AC3E}">
        <p14:creationId xmlns:p14="http://schemas.microsoft.com/office/powerpoint/2010/main" val="1194740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Lots </a:t>
            </a:r>
            <a:r>
              <a:rPr lang="de-DE" dirty="0" err="1"/>
              <a:t>of</a:t>
            </a:r>
            <a:r>
              <a:rPr lang="de-DE" dirty="0"/>
              <a:t> </a:t>
            </a:r>
            <a:r>
              <a:rPr lang="de-DE" dirty="0" err="1"/>
              <a:t>activities</a:t>
            </a:r>
            <a:r>
              <a:rPr lang="de-DE" dirty="0"/>
              <a:t>: </a:t>
            </a:r>
            <a:r>
              <a:rPr lang="de-DE" dirty="0" err="1"/>
              <a:t>Hiking</a:t>
            </a:r>
            <a:r>
              <a:rPr lang="de-DE" dirty="0"/>
              <a:t>, Mountainbiking, Climbing, </a:t>
            </a:r>
            <a:r>
              <a:rPr lang="de-DE" dirty="0" err="1"/>
              <a:t>Kayaking</a:t>
            </a:r>
            <a:endParaRPr lang="de-DE" dirty="0"/>
          </a:p>
          <a:p>
            <a:r>
              <a:rPr lang="de-DE" dirty="0" err="1"/>
              <a:t>Good</a:t>
            </a:r>
            <a:r>
              <a:rPr lang="de-DE" dirty="0"/>
              <a:t> </a:t>
            </a:r>
            <a:r>
              <a:rPr lang="de-DE" dirty="0" err="1"/>
              <a:t>touristic</a:t>
            </a:r>
            <a:r>
              <a:rPr lang="de-DE" baseline="0" dirty="0"/>
              <a:t> </a:t>
            </a:r>
            <a:r>
              <a:rPr lang="de-DE" baseline="0" dirty="0" err="1"/>
              <a:t>infrastructure</a:t>
            </a:r>
            <a:r>
              <a:rPr lang="de-DE" baseline="0" dirty="0"/>
              <a:t>, </a:t>
            </a:r>
            <a:r>
              <a:rPr lang="de-DE" baseline="0" dirty="0" err="1"/>
              <a:t>information</a:t>
            </a:r>
            <a:r>
              <a:rPr lang="de-DE" baseline="0" dirty="0"/>
              <a:t> </a:t>
            </a:r>
            <a:r>
              <a:rPr lang="de-DE" baseline="0" dirty="0" err="1"/>
              <a:t>about</a:t>
            </a:r>
            <a:r>
              <a:rPr lang="de-DE" baseline="0" dirty="0"/>
              <a:t> </a:t>
            </a:r>
            <a:r>
              <a:rPr lang="de-DE" baseline="0" dirty="0" err="1"/>
              <a:t>local</a:t>
            </a:r>
            <a:r>
              <a:rPr lang="de-DE" baseline="0" dirty="0"/>
              <a:t> </a:t>
            </a:r>
            <a:r>
              <a:rPr lang="de-DE" baseline="0" dirty="0" err="1"/>
              <a:t>plants</a:t>
            </a:r>
            <a:r>
              <a:rPr lang="de-DE" baseline="0" dirty="0"/>
              <a:t> </a:t>
            </a:r>
            <a:r>
              <a:rPr lang="de-DE" baseline="0" dirty="0" err="1"/>
              <a:t>and</a:t>
            </a:r>
            <a:r>
              <a:rPr lang="de-DE" baseline="0" dirty="0"/>
              <a:t> </a:t>
            </a:r>
            <a:r>
              <a:rPr lang="de-DE" baseline="0" dirty="0" err="1"/>
              <a:t>wildlife</a:t>
            </a:r>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8</a:t>
            </a:fld>
            <a:endParaRPr lang="de-DE"/>
          </a:p>
        </p:txBody>
      </p:sp>
    </p:spTree>
    <p:extLst>
      <p:ext uri="{BB962C8B-B14F-4D97-AF65-F5344CB8AC3E}">
        <p14:creationId xmlns:p14="http://schemas.microsoft.com/office/powerpoint/2010/main" val="12118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Actually</a:t>
            </a:r>
            <a:r>
              <a:rPr lang="de-DE" baseline="0" dirty="0"/>
              <a:t> </a:t>
            </a:r>
            <a:r>
              <a:rPr lang="de-DE" baseline="0" dirty="0" err="1"/>
              <a:t>good</a:t>
            </a:r>
            <a:r>
              <a:rPr lang="de-DE" baseline="0" dirty="0"/>
              <a:t> </a:t>
            </a:r>
            <a:r>
              <a:rPr lang="de-DE" baseline="0" dirty="0" err="1"/>
              <a:t>apps</a:t>
            </a:r>
            <a:r>
              <a:rPr lang="de-DE" baseline="0" dirty="0"/>
              <a:t>: </a:t>
            </a:r>
            <a:r>
              <a:rPr lang="de-DE" baseline="0" dirty="0" err="1"/>
              <a:t>you</a:t>
            </a:r>
            <a:r>
              <a:rPr lang="de-DE" baseline="0" dirty="0"/>
              <a:t> </a:t>
            </a:r>
            <a:r>
              <a:rPr lang="de-DE" baseline="0" dirty="0" err="1"/>
              <a:t>can</a:t>
            </a:r>
            <a:r>
              <a:rPr lang="de-DE" baseline="0" dirty="0"/>
              <a:t> </a:t>
            </a:r>
            <a:r>
              <a:rPr lang="de-DE" baseline="0" dirty="0" err="1"/>
              <a:t>download</a:t>
            </a:r>
            <a:r>
              <a:rPr lang="de-DE" baseline="0" dirty="0"/>
              <a:t> </a:t>
            </a:r>
            <a:r>
              <a:rPr lang="de-DE" baseline="0" dirty="0" err="1"/>
              <a:t>gps</a:t>
            </a:r>
            <a:r>
              <a:rPr lang="de-DE" baseline="0" dirty="0"/>
              <a:t> </a:t>
            </a:r>
            <a:r>
              <a:rPr lang="de-DE" baseline="0" dirty="0" err="1"/>
              <a:t>data</a:t>
            </a:r>
            <a:r>
              <a:rPr lang="de-DE" baseline="0" dirty="0"/>
              <a:t> </a:t>
            </a:r>
            <a:r>
              <a:rPr lang="de-DE" baseline="0" dirty="0" err="1"/>
              <a:t>and</a:t>
            </a:r>
            <a:r>
              <a:rPr lang="de-DE" baseline="0" dirty="0"/>
              <a:t> </a:t>
            </a:r>
            <a:r>
              <a:rPr lang="de-DE" baseline="0" dirty="0" err="1"/>
              <a:t>use</a:t>
            </a:r>
            <a:r>
              <a:rPr lang="de-DE" baseline="0" dirty="0"/>
              <a:t> </a:t>
            </a:r>
            <a:r>
              <a:rPr lang="de-DE" baseline="0" dirty="0" err="1"/>
              <a:t>it</a:t>
            </a:r>
            <a:r>
              <a:rPr lang="de-DE" baseline="0" dirty="0"/>
              <a:t> offline, (</a:t>
            </a:r>
            <a:r>
              <a:rPr lang="de-DE" baseline="0" dirty="0" err="1"/>
              <a:t>or</a:t>
            </a:r>
            <a:r>
              <a:rPr lang="de-DE" baseline="0" dirty="0"/>
              <a:t> </a:t>
            </a:r>
            <a:r>
              <a:rPr lang="de-DE" baseline="0" dirty="0" err="1"/>
              <a:t>papermaps</a:t>
            </a:r>
            <a:r>
              <a:rPr lang="de-DE" baseline="0" dirty="0"/>
              <a:t>), also </a:t>
            </a:r>
            <a:r>
              <a:rPr lang="de-DE" baseline="0" dirty="0" err="1"/>
              <a:t>helps</a:t>
            </a:r>
            <a:r>
              <a:rPr lang="de-DE" baseline="0" dirty="0"/>
              <a:t> </a:t>
            </a:r>
            <a:r>
              <a:rPr lang="de-DE" baseline="0" dirty="0" err="1"/>
              <a:t>to</a:t>
            </a:r>
            <a:r>
              <a:rPr lang="de-DE" baseline="0" dirty="0"/>
              <a:t> find </a:t>
            </a:r>
            <a:r>
              <a:rPr lang="de-DE" baseline="0" dirty="0" err="1"/>
              <a:t>trains</a:t>
            </a:r>
            <a:r>
              <a:rPr lang="de-DE" baseline="0" dirty="0"/>
              <a:t>/</a:t>
            </a:r>
            <a:r>
              <a:rPr lang="de-DE" baseline="0" dirty="0" err="1"/>
              <a:t>public</a:t>
            </a:r>
            <a:r>
              <a:rPr lang="de-DE" baseline="0" dirty="0"/>
              <a:t> </a:t>
            </a:r>
            <a:r>
              <a:rPr lang="de-DE" baseline="0" dirty="0" err="1"/>
              <a:t>transport</a:t>
            </a:r>
            <a:r>
              <a:rPr lang="de-DE" baseline="0" dirty="0"/>
              <a:t> </a:t>
            </a:r>
            <a:r>
              <a:rPr lang="de-DE" baseline="0" dirty="0" err="1"/>
              <a:t>for</a:t>
            </a:r>
            <a:r>
              <a:rPr lang="de-DE" baseline="0" dirty="0"/>
              <a:t> </a:t>
            </a:r>
            <a:r>
              <a:rPr lang="de-DE" baseline="0" dirty="0" err="1"/>
              <a:t>you</a:t>
            </a:r>
            <a:r>
              <a:rPr lang="de-DE" baseline="0" dirty="0"/>
              <a:t> </a:t>
            </a:r>
            <a:r>
              <a:rPr lang="de-DE" baseline="0" dirty="0" err="1"/>
              <a:t>and</a:t>
            </a:r>
            <a:r>
              <a:rPr lang="de-DE" baseline="0" dirty="0"/>
              <a:t> </a:t>
            </a:r>
            <a:r>
              <a:rPr lang="de-DE" baseline="0" dirty="0" err="1"/>
              <a:t>your</a:t>
            </a:r>
            <a:r>
              <a:rPr lang="de-DE" baseline="0" dirty="0"/>
              <a:t> bike</a:t>
            </a:r>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9</a:t>
            </a:fld>
            <a:endParaRPr lang="de-DE"/>
          </a:p>
        </p:txBody>
      </p:sp>
    </p:spTree>
    <p:extLst>
      <p:ext uri="{BB962C8B-B14F-4D97-AF65-F5344CB8AC3E}">
        <p14:creationId xmlns:p14="http://schemas.microsoft.com/office/powerpoint/2010/main" val="189565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mountaineering village fully dedicates itself to soft tourism, the promotion of nature conservation, agriculture and sustainable development, in order to preserve the culture and traditions of the Alpine region. On September 16th 2015,</a:t>
            </a:r>
          </a:p>
          <a:p>
            <a:endParaRPr lang="en-US" dirty="0"/>
          </a:p>
          <a:p>
            <a:r>
              <a:rPr lang="de-DE" dirty="0"/>
              <a:t>Ein Bergsteigerdorf darf höchstens 2500 Einwohner haben und ein Fünftel seiner Fläche muss als Schutzgebiet ausgewiesen sein. Der dörfliche Charakter muss im Ortsbild, aber auch in der Gemeinschaft der Einheimischen intakt sein. Hotelbunker, neue Lifte und Kanonen sind ebenso verboten wie zum Beispiel ein Wasserkraftwerk in einem Naturschutzgebiet. </a:t>
            </a:r>
          </a:p>
        </p:txBody>
      </p:sp>
      <p:sp>
        <p:nvSpPr>
          <p:cNvPr id="4" name="Foliennummernplatzhalter 3"/>
          <p:cNvSpPr>
            <a:spLocks noGrp="1"/>
          </p:cNvSpPr>
          <p:nvPr>
            <p:ph type="sldNum" sz="quarter" idx="10"/>
          </p:nvPr>
        </p:nvSpPr>
        <p:spPr/>
        <p:txBody>
          <a:bodyPr/>
          <a:lstStyle/>
          <a:p>
            <a:fld id="{B5BE6F92-7C40-4CE3-80EA-37C3795F68E0}" type="slidenum">
              <a:rPr lang="de-DE" smtClean="0"/>
              <a:t>11</a:t>
            </a:fld>
            <a:endParaRPr lang="de-DE"/>
          </a:p>
        </p:txBody>
      </p:sp>
    </p:spTree>
    <p:extLst>
      <p:ext uri="{BB962C8B-B14F-4D97-AF65-F5344CB8AC3E}">
        <p14:creationId xmlns:p14="http://schemas.microsoft.com/office/powerpoint/2010/main" val="1280509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Relax -  </a:t>
            </a:r>
            <a:r>
              <a:rPr lang="de-DE" dirty="0" err="1"/>
              <a:t>if</a:t>
            </a:r>
            <a:r>
              <a:rPr lang="de-DE" dirty="0"/>
              <a:t> </a:t>
            </a:r>
            <a:r>
              <a:rPr lang="de-DE" dirty="0" err="1"/>
              <a:t>you</a:t>
            </a:r>
            <a:r>
              <a:rPr lang="de-DE" dirty="0"/>
              <a:t> </a:t>
            </a:r>
            <a:r>
              <a:rPr lang="de-DE" dirty="0" err="1"/>
              <a:t>can</a:t>
            </a:r>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12</a:t>
            </a:fld>
            <a:endParaRPr lang="de-DE"/>
          </a:p>
        </p:txBody>
      </p:sp>
    </p:spTree>
    <p:extLst>
      <p:ext uri="{BB962C8B-B14F-4D97-AF65-F5344CB8AC3E}">
        <p14:creationId xmlns:p14="http://schemas.microsoft.com/office/powerpoint/2010/main" val="3563790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Def</a:t>
            </a:r>
            <a:r>
              <a:rPr lang="de-DE" dirty="0"/>
              <a:t>. </a:t>
            </a:r>
            <a:r>
              <a:rPr lang="de-DE" dirty="0" err="1"/>
              <a:t>By</a:t>
            </a:r>
            <a:r>
              <a:rPr lang="de-DE" dirty="0"/>
              <a:t> World</a:t>
            </a:r>
            <a:r>
              <a:rPr lang="de-DE" baseline="0" dirty="0"/>
              <a:t> </a:t>
            </a:r>
            <a:r>
              <a:rPr lang="de-DE" baseline="0" dirty="0" err="1"/>
              <a:t>Tourism</a:t>
            </a:r>
            <a:r>
              <a:rPr lang="de-DE" baseline="0" dirty="0"/>
              <a:t> Organisation UNWTO</a:t>
            </a:r>
            <a:endParaRPr lang="de-DE" dirty="0"/>
          </a:p>
        </p:txBody>
      </p:sp>
      <p:sp>
        <p:nvSpPr>
          <p:cNvPr id="4" name="Foliennummernplatzhalter 3"/>
          <p:cNvSpPr>
            <a:spLocks noGrp="1"/>
          </p:cNvSpPr>
          <p:nvPr>
            <p:ph type="sldNum" sz="quarter" idx="10"/>
          </p:nvPr>
        </p:nvSpPr>
        <p:spPr/>
        <p:txBody>
          <a:bodyPr/>
          <a:lstStyle/>
          <a:p>
            <a:fld id="{B5BE6F92-7C40-4CE3-80EA-37C3795F68E0}" type="slidenum">
              <a:rPr lang="de-DE" smtClean="0"/>
              <a:t>13</a:t>
            </a:fld>
            <a:endParaRPr lang="de-DE"/>
          </a:p>
        </p:txBody>
      </p:sp>
    </p:spTree>
    <p:extLst>
      <p:ext uri="{BB962C8B-B14F-4D97-AF65-F5344CB8AC3E}">
        <p14:creationId xmlns:p14="http://schemas.microsoft.com/office/powerpoint/2010/main" val="3291549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Sustainable Tourism in Bavaria	</a:t>
            </a:r>
          </a:p>
        </p:txBody>
      </p:sp>
      <p:sp>
        <p:nvSpPr>
          <p:cNvPr id="3" name="Untertitel 2"/>
          <p:cNvSpPr>
            <a:spLocks noGrp="1"/>
          </p:cNvSpPr>
          <p:nvPr>
            <p:ph type="subTitle" idx="1"/>
          </p:nvPr>
        </p:nvSpPr>
        <p:spPr/>
        <p:txBody>
          <a:bodyPr>
            <a:normAutofit lnSpcReduction="10000"/>
          </a:bodyPr>
          <a:lstStyle/>
          <a:p>
            <a:r>
              <a:rPr lang="de-DE" dirty="0"/>
              <a:t>Florian Ortanderl,</a:t>
            </a:r>
          </a:p>
          <a:p>
            <a:r>
              <a:rPr lang="en-US" dirty="0"/>
              <a:t>Department Of Tourism, University Of Applied Sciences, Munich</a:t>
            </a:r>
          </a:p>
          <a:p>
            <a:r>
              <a:rPr lang="de-DE" dirty="0"/>
              <a:t>26.01.2017</a:t>
            </a:r>
          </a:p>
        </p:txBody>
      </p:sp>
    </p:spTree>
    <p:extLst>
      <p:ext uri="{BB962C8B-B14F-4D97-AF65-F5344CB8AC3E}">
        <p14:creationId xmlns:p14="http://schemas.microsoft.com/office/powerpoint/2010/main" val="53005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3"/>
          <p:cNvPicPr>
            <a:picLocks noChangeAspect="1"/>
          </p:cNvPicPr>
          <p:nvPr/>
        </p:nvPicPr>
        <p:blipFill>
          <a:blip r:embed="rId2"/>
          <a:stretch>
            <a:fillRect/>
          </a:stretch>
        </p:blipFill>
        <p:spPr>
          <a:xfrm>
            <a:off x="7840738" y="645106"/>
            <a:ext cx="3424154" cy="5247747"/>
          </a:xfrm>
          <a:prstGeom prst="rect">
            <a:avLst/>
          </a:prstGeom>
        </p:spPr>
      </p:pic>
      <p:sp>
        <p:nvSpPr>
          <p:cNvPr id="2" name="Titel 1"/>
          <p:cNvSpPr>
            <a:spLocks noGrp="1"/>
          </p:cNvSpPr>
          <p:nvPr>
            <p:ph type="title"/>
          </p:nvPr>
        </p:nvSpPr>
        <p:spPr>
          <a:xfrm>
            <a:off x="649224" y="645106"/>
            <a:ext cx="6574536" cy="1259894"/>
          </a:xfrm>
        </p:spPr>
        <p:txBody>
          <a:bodyPr>
            <a:normAutofit/>
          </a:bodyPr>
          <a:lstStyle/>
          <a:p>
            <a:r>
              <a:rPr lang="de-DE" dirty="0"/>
              <a:t>Farm Holidays</a:t>
            </a:r>
          </a:p>
        </p:txBody>
      </p:sp>
      <p:sp>
        <p:nvSpPr>
          <p:cNvPr id="8" name="Content Placeholder 7"/>
          <p:cNvSpPr>
            <a:spLocks noGrp="1"/>
          </p:cNvSpPr>
          <p:nvPr>
            <p:ph idx="1"/>
          </p:nvPr>
        </p:nvSpPr>
        <p:spPr>
          <a:xfrm>
            <a:off x="799858" y="1389352"/>
            <a:ext cx="6574535" cy="3759253"/>
          </a:xfrm>
        </p:spPr>
        <p:txBody>
          <a:bodyPr>
            <a:noAutofit/>
          </a:bodyPr>
          <a:lstStyle/>
          <a:p>
            <a:r>
              <a:rPr lang="en-US" sz="2400" dirty="0"/>
              <a:t>The </a:t>
            </a:r>
            <a:r>
              <a:rPr lang="en-US" sz="2400" b="1" dirty="0"/>
              <a:t>National Association for Farm Holidays in Bavaria </a:t>
            </a:r>
            <a:r>
              <a:rPr lang="en-US" sz="2400" dirty="0"/>
              <a:t>represents around 1700 holiday farms and helps with distribution over the website </a:t>
            </a:r>
            <a:r>
              <a:rPr lang="en-US" sz="2400" b="1" dirty="0"/>
              <a:t>www.farmholidays.de</a:t>
            </a:r>
            <a:r>
              <a:rPr lang="en-US" sz="2400" dirty="0"/>
              <a:t> </a:t>
            </a:r>
          </a:p>
          <a:p>
            <a:endParaRPr lang="en-US" sz="2400" dirty="0"/>
          </a:p>
          <a:p>
            <a:r>
              <a:rPr lang="en-US" sz="2400" dirty="0"/>
              <a:t>Authentic holiday experience, close contact to the local host family, regional products, active participation with everyday chores</a:t>
            </a:r>
          </a:p>
          <a:p>
            <a:endParaRPr lang="en-US" sz="2400" dirty="0"/>
          </a:p>
          <a:p>
            <a:r>
              <a:rPr lang="en-US" sz="2400" dirty="0"/>
              <a:t>Main target group: Families</a:t>
            </a:r>
          </a:p>
        </p:txBody>
      </p:sp>
    </p:spTree>
    <p:extLst>
      <p:ext uri="{BB962C8B-B14F-4D97-AF65-F5344CB8AC3E}">
        <p14:creationId xmlns:p14="http://schemas.microsoft.com/office/powerpoint/2010/main" val="217781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3"/>
          <p:cNvPicPr>
            <a:picLocks noChangeAspect="1"/>
          </p:cNvPicPr>
          <p:nvPr/>
        </p:nvPicPr>
        <p:blipFill>
          <a:blip r:embed="rId3"/>
          <a:stretch>
            <a:fillRect/>
          </a:stretch>
        </p:blipFill>
        <p:spPr>
          <a:xfrm>
            <a:off x="7000542" y="867685"/>
            <a:ext cx="4654882" cy="3836441"/>
          </a:xfrm>
          <a:prstGeom prst="rect">
            <a:avLst/>
          </a:prstGeom>
        </p:spPr>
      </p:pic>
      <p:sp>
        <p:nvSpPr>
          <p:cNvPr id="2" name="Titel 1"/>
          <p:cNvSpPr>
            <a:spLocks noGrp="1"/>
          </p:cNvSpPr>
          <p:nvPr>
            <p:ph type="title"/>
          </p:nvPr>
        </p:nvSpPr>
        <p:spPr>
          <a:xfrm>
            <a:off x="649224" y="645106"/>
            <a:ext cx="5470222" cy="1488493"/>
          </a:xfrm>
        </p:spPr>
        <p:txBody>
          <a:bodyPr>
            <a:normAutofit fontScale="90000"/>
          </a:bodyPr>
          <a:lstStyle/>
          <a:p>
            <a:r>
              <a:rPr lang="de-DE" dirty="0"/>
              <a:t>Ramsau – </a:t>
            </a:r>
            <a:r>
              <a:rPr lang="de-DE" dirty="0" err="1"/>
              <a:t>Germany‘s</a:t>
            </a:r>
            <a:r>
              <a:rPr lang="de-DE" dirty="0"/>
              <a:t> First </a:t>
            </a:r>
            <a:r>
              <a:rPr lang="de-DE" dirty="0" err="1"/>
              <a:t>Mountaineering</a:t>
            </a:r>
            <a:r>
              <a:rPr lang="de-DE" dirty="0"/>
              <a:t> </a:t>
            </a:r>
            <a:r>
              <a:rPr lang="de-DE" dirty="0" err="1"/>
              <a:t>Village</a:t>
            </a:r>
            <a:endParaRPr lang="de-DE" dirty="0"/>
          </a:p>
        </p:txBody>
      </p:sp>
      <p:sp>
        <p:nvSpPr>
          <p:cNvPr id="8" name="Content Placeholder 7"/>
          <p:cNvSpPr>
            <a:spLocks noGrp="1"/>
          </p:cNvSpPr>
          <p:nvPr>
            <p:ph idx="1"/>
          </p:nvPr>
        </p:nvSpPr>
        <p:spPr>
          <a:xfrm>
            <a:off x="823009" y="2133599"/>
            <a:ext cx="5122652" cy="3759253"/>
          </a:xfrm>
        </p:spPr>
        <p:txBody>
          <a:bodyPr>
            <a:noAutofit/>
          </a:bodyPr>
          <a:lstStyle/>
          <a:p>
            <a:r>
              <a:rPr lang="en-US" sz="2400" dirty="0"/>
              <a:t>Invented in Austria: Quality seal of the Alpine Association with very strict conditions/obligations</a:t>
            </a:r>
          </a:p>
          <a:p>
            <a:r>
              <a:rPr lang="en-US" sz="2400" dirty="0"/>
              <a:t>Main focus on authentic nature and mountain experience</a:t>
            </a:r>
          </a:p>
          <a:p>
            <a:r>
              <a:rPr lang="en-US" sz="2400" dirty="0"/>
              <a:t>Alternative tourism option for Alpine Villages that cannot compete with the “Ski-Madness”</a:t>
            </a:r>
          </a:p>
        </p:txBody>
      </p:sp>
    </p:spTree>
    <p:extLst>
      <p:ext uri="{BB962C8B-B14F-4D97-AF65-F5344CB8AC3E}">
        <p14:creationId xmlns:p14="http://schemas.microsoft.com/office/powerpoint/2010/main" val="133635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5" name="Inhaltsplatzhalter 4"/>
          <p:cNvPicPr>
            <a:picLocks noGrp="1" noChangeAspect="1"/>
          </p:cNvPicPr>
          <p:nvPr>
            <p:ph idx="1"/>
          </p:nvPr>
        </p:nvPicPr>
        <p:blipFill>
          <a:blip r:embed="rId3"/>
          <a:stretch>
            <a:fillRect/>
          </a:stretch>
        </p:blipFill>
        <p:spPr>
          <a:xfrm>
            <a:off x="0" y="-1"/>
            <a:ext cx="12192000" cy="9144001"/>
          </a:xfrm>
        </p:spPr>
      </p:pic>
    </p:spTree>
    <p:extLst>
      <p:ext uri="{BB962C8B-B14F-4D97-AF65-F5344CB8AC3E}">
        <p14:creationId xmlns:p14="http://schemas.microsoft.com/office/powerpoint/2010/main" val="239589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Challenges</a:t>
            </a:r>
            <a:endParaRPr lang="de-DE" dirty="0"/>
          </a:p>
        </p:txBody>
      </p:sp>
      <p:sp>
        <p:nvSpPr>
          <p:cNvPr id="3" name="Inhaltsplatzhalter 2"/>
          <p:cNvSpPr>
            <a:spLocks noGrp="1"/>
          </p:cNvSpPr>
          <p:nvPr>
            <p:ph idx="1"/>
          </p:nvPr>
        </p:nvSpPr>
        <p:spPr/>
        <p:txBody>
          <a:bodyPr>
            <a:normAutofit/>
          </a:bodyPr>
          <a:lstStyle/>
          <a:p>
            <a:r>
              <a:rPr lang="en-US" sz="2400" dirty="0"/>
              <a:t>Understanding sustainability</a:t>
            </a:r>
          </a:p>
          <a:p>
            <a:endParaRPr lang="en-US" sz="2400" dirty="0"/>
          </a:p>
          <a:p>
            <a:r>
              <a:rPr lang="en-US" sz="2400" dirty="0"/>
              <a:t>The awareness-action gap</a:t>
            </a:r>
          </a:p>
          <a:p>
            <a:endParaRPr lang="en-US" sz="2400" dirty="0"/>
          </a:p>
          <a:p>
            <a:r>
              <a:rPr lang="en-US" sz="2400" dirty="0"/>
              <a:t>Omnipresence &amp; Green washing – how to tell the difference?</a:t>
            </a:r>
          </a:p>
        </p:txBody>
      </p:sp>
      <p:pic>
        <p:nvPicPr>
          <p:cNvPr id="5122" name="Picture 2" descr="https://s-media-cache-ak0.pinimg.com/originals/b6/f7/c7/b6f7c7b9421feb5747371bd6d07bd6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643" y="1337090"/>
            <a:ext cx="7992891" cy="532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90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1685365" y="19825"/>
            <a:ext cx="9117567" cy="6838175"/>
          </a:xfrm>
          <a:prstGeom prst="rect">
            <a:avLst/>
          </a:prstGeom>
        </p:spPr>
      </p:pic>
      <p:sp>
        <p:nvSpPr>
          <p:cNvPr id="2" name="Titel 1"/>
          <p:cNvSpPr>
            <a:spLocks noGrp="1"/>
          </p:cNvSpPr>
          <p:nvPr>
            <p:ph type="title"/>
          </p:nvPr>
        </p:nvSpPr>
        <p:spPr/>
        <p:txBody>
          <a:bodyPr/>
          <a:lstStyle/>
          <a:p>
            <a:r>
              <a:rPr lang="de-DE" dirty="0" err="1">
                <a:solidFill>
                  <a:schemeClr val="bg1"/>
                </a:solidFill>
              </a:rPr>
              <a:t>Thank</a:t>
            </a:r>
            <a:r>
              <a:rPr lang="de-DE" dirty="0">
                <a:solidFill>
                  <a:schemeClr val="bg1"/>
                </a:solidFill>
              </a:rPr>
              <a:t> </a:t>
            </a:r>
            <a:r>
              <a:rPr lang="de-DE" dirty="0" err="1">
                <a:solidFill>
                  <a:schemeClr val="bg1"/>
                </a:solidFill>
              </a:rPr>
              <a:t>you</a:t>
            </a:r>
            <a:r>
              <a:rPr lang="de-DE" dirty="0">
                <a:solidFill>
                  <a:schemeClr val="bg1"/>
                </a:solidFill>
              </a:rPr>
              <a:t> </a:t>
            </a:r>
            <a:r>
              <a:rPr lang="de-DE" dirty="0" err="1">
                <a:solidFill>
                  <a:schemeClr val="bg1"/>
                </a:solidFill>
              </a:rPr>
              <a:t>for</a:t>
            </a:r>
            <a:r>
              <a:rPr lang="de-DE" dirty="0">
                <a:solidFill>
                  <a:schemeClr val="bg1"/>
                </a:solidFill>
              </a:rPr>
              <a:t> </a:t>
            </a:r>
            <a:r>
              <a:rPr lang="de-DE" dirty="0" err="1">
                <a:solidFill>
                  <a:schemeClr val="bg1"/>
                </a:solidFill>
              </a:rPr>
              <a:t>your</a:t>
            </a:r>
            <a:r>
              <a:rPr lang="de-DE" dirty="0">
                <a:solidFill>
                  <a:schemeClr val="bg1"/>
                </a:solidFill>
              </a:rPr>
              <a:t> </a:t>
            </a:r>
            <a:r>
              <a:rPr lang="de-DE" dirty="0" err="1">
                <a:solidFill>
                  <a:schemeClr val="bg1"/>
                </a:solidFill>
              </a:rPr>
              <a:t>attention</a:t>
            </a:r>
            <a:r>
              <a:rPr lang="de-DE" dirty="0">
                <a:solidFill>
                  <a:schemeClr val="bg1"/>
                </a:solidFill>
              </a:rPr>
              <a:t>!</a:t>
            </a:r>
          </a:p>
        </p:txBody>
      </p:sp>
    </p:spTree>
    <p:extLst>
      <p:ext uri="{BB962C8B-B14F-4D97-AF65-F5344CB8AC3E}">
        <p14:creationId xmlns:p14="http://schemas.microsoft.com/office/powerpoint/2010/main" val="492418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Introducing Myself</a:t>
            </a:r>
          </a:p>
        </p:txBody>
      </p:sp>
      <p:sp>
        <p:nvSpPr>
          <p:cNvPr id="3" name="Inhaltsplatzhalter 2"/>
          <p:cNvSpPr>
            <a:spLocks noGrp="1"/>
          </p:cNvSpPr>
          <p:nvPr>
            <p:ph idx="1"/>
          </p:nvPr>
        </p:nvSpPr>
        <p:spPr/>
        <p:txBody>
          <a:bodyPr>
            <a:normAutofit/>
          </a:bodyPr>
          <a:lstStyle/>
          <a:p>
            <a:r>
              <a:rPr lang="de-DE" sz="2400" dirty="0" err="1"/>
              <a:t>Grew</a:t>
            </a:r>
            <a:r>
              <a:rPr lang="de-DE" sz="2400" dirty="0"/>
              <a:t> </a:t>
            </a:r>
            <a:r>
              <a:rPr lang="de-DE" sz="2400" dirty="0" err="1"/>
              <a:t>up</a:t>
            </a:r>
            <a:r>
              <a:rPr lang="de-DE" sz="2400" dirty="0"/>
              <a:t> (</a:t>
            </a:r>
            <a:r>
              <a:rPr lang="de-DE" sz="2400" dirty="0" err="1"/>
              <a:t>and</a:t>
            </a:r>
            <a:r>
              <a:rPr lang="de-DE" sz="2400" dirty="0"/>
              <a:t> </a:t>
            </a:r>
            <a:r>
              <a:rPr lang="de-DE" sz="2400" dirty="0" err="1"/>
              <a:t>went</a:t>
            </a:r>
            <a:r>
              <a:rPr lang="de-DE" sz="2400" dirty="0"/>
              <a:t> </a:t>
            </a:r>
            <a:r>
              <a:rPr lang="de-DE" sz="2400" dirty="0" err="1"/>
              <a:t>to</a:t>
            </a:r>
            <a:r>
              <a:rPr lang="de-DE" sz="2400" dirty="0"/>
              <a:t> </a:t>
            </a:r>
            <a:r>
              <a:rPr lang="de-DE" sz="2400" dirty="0" err="1"/>
              <a:t>school</a:t>
            </a:r>
            <a:r>
              <a:rPr lang="de-DE" sz="2400" dirty="0"/>
              <a:t>) in Bavaria</a:t>
            </a:r>
          </a:p>
          <a:p>
            <a:endParaRPr lang="de-DE" sz="2400" dirty="0"/>
          </a:p>
          <a:p>
            <a:r>
              <a:rPr lang="de-DE" sz="2400" dirty="0" err="1"/>
              <a:t>Traveled</a:t>
            </a:r>
            <a:r>
              <a:rPr lang="de-DE" sz="2400" dirty="0"/>
              <a:t> </a:t>
            </a:r>
            <a:r>
              <a:rPr lang="de-DE" sz="2400" dirty="0" err="1"/>
              <a:t>and</a:t>
            </a:r>
            <a:r>
              <a:rPr lang="de-DE" sz="2400" dirty="0"/>
              <a:t> </a:t>
            </a:r>
            <a:r>
              <a:rPr lang="de-DE" sz="2400" dirty="0" err="1"/>
              <a:t>started</a:t>
            </a:r>
            <a:r>
              <a:rPr lang="de-DE" sz="2400" dirty="0"/>
              <a:t> </a:t>
            </a:r>
            <a:r>
              <a:rPr lang="de-DE" sz="2400" dirty="0" err="1"/>
              <a:t>working</a:t>
            </a:r>
            <a:r>
              <a:rPr lang="de-DE" sz="2400" dirty="0"/>
              <a:t> in </a:t>
            </a:r>
            <a:r>
              <a:rPr lang="de-DE" sz="2400" dirty="0" err="1"/>
              <a:t>Tourism</a:t>
            </a:r>
            <a:endParaRPr lang="de-DE" sz="2400" dirty="0"/>
          </a:p>
          <a:p>
            <a:endParaRPr lang="de-DE" sz="2400" dirty="0"/>
          </a:p>
          <a:p>
            <a:r>
              <a:rPr lang="de-DE" sz="2400" dirty="0"/>
              <a:t>Back </a:t>
            </a:r>
            <a:r>
              <a:rPr lang="de-DE" sz="2400" dirty="0" err="1"/>
              <a:t>to</a:t>
            </a:r>
            <a:r>
              <a:rPr lang="de-DE" sz="2400" dirty="0"/>
              <a:t> </a:t>
            </a:r>
            <a:r>
              <a:rPr lang="de-DE" sz="2400" dirty="0" err="1"/>
              <a:t>Munich</a:t>
            </a:r>
            <a:r>
              <a:rPr lang="de-DE" sz="2400" dirty="0"/>
              <a:t>: </a:t>
            </a:r>
            <a:r>
              <a:rPr lang="de-DE" sz="2400" dirty="0" err="1"/>
              <a:t>Studying</a:t>
            </a:r>
            <a:r>
              <a:rPr lang="de-DE" sz="2400" dirty="0"/>
              <a:t> </a:t>
            </a:r>
            <a:r>
              <a:rPr lang="de-DE" sz="2400" dirty="0" err="1"/>
              <a:t>Tourism</a:t>
            </a:r>
            <a:endParaRPr lang="de-DE" sz="2400" dirty="0"/>
          </a:p>
          <a:p>
            <a:endParaRPr lang="de-DE" sz="2400" dirty="0"/>
          </a:p>
          <a:p>
            <a:r>
              <a:rPr lang="de-DE" sz="2400" dirty="0" err="1"/>
              <a:t>Currently</a:t>
            </a:r>
            <a:r>
              <a:rPr lang="de-DE" sz="2400" dirty="0"/>
              <a:t>: Writing Master Thesis</a:t>
            </a:r>
          </a:p>
        </p:txBody>
      </p:sp>
    </p:spTree>
    <p:extLst>
      <p:ext uri="{BB962C8B-B14F-4D97-AF65-F5344CB8AC3E}">
        <p14:creationId xmlns:p14="http://schemas.microsoft.com/office/powerpoint/2010/main" val="33802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Agenda</a:t>
            </a:r>
          </a:p>
        </p:txBody>
      </p:sp>
      <p:sp>
        <p:nvSpPr>
          <p:cNvPr id="3" name="Inhaltsplatzhalter 2"/>
          <p:cNvSpPr>
            <a:spLocks noGrp="1"/>
          </p:cNvSpPr>
          <p:nvPr>
            <p:ph idx="1"/>
          </p:nvPr>
        </p:nvSpPr>
        <p:spPr>
          <a:xfrm>
            <a:off x="2589212" y="1905000"/>
            <a:ext cx="8915400" cy="3777622"/>
          </a:xfrm>
        </p:spPr>
        <p:txBody>
          <a:bodyPr>
            <a:noAutofit/>
          </a:bodyPr>
          <a:lstStyle/>
          <a:p>
            <a:r>
              <a:rPr lang="de-DE" sz="2400" dirty="0"/>
              <a:t>Bavaria</a:t>
            </a:r>
          </a:p>
          <a:p>
            <a:endParaRPr lang="de-DE" sz="2400" dirty="0"/>
          </a:p>
          <a:p>
            <a:r>
              <a:rPr lang="de-DE" sz="2400" dirty="0" err="1"/>
              <a:t>Sustainability</a:t>
            </a:r>
            <a:endParaRPr lang="de-DE" sz="2400" dirty="0"/>
          </a:p>
          <a:p>
            <a:endParaRPr lang="de-DE" sz="2400" dirty="0"/>
          </a:p>
          <a:p>
            <a:r>
              <a:rPr lang="de-DE" sz="2400" dirty="0" err="1"/>
              <a:t>Tourism</a:t>
            </a:r>
            <a:r>
              <a:rPr lang="de-DE" sz="2400" dirty="0"/>
              <a:t> in Bavaria</a:t>
            </a:r>
          </a:p>
          <a:p>
            <a:endParaRPr lang="de-DE" sz="2400" dirty="0"/>
          </a:p>
          <a:p>
            <a:r>
              <a:rPr lang="de-DE" sz="2400" dirty="0" err="1"/>
              <a:t>Some</a:t>
            </a:r>
            <a:r>
              <a:rPr lang="de-DE" sz="2400" dirty="0"/>
              <a:t> </a:t>
            </a:r>
            <a:r>
              <a:rPr lang="de-DE" sz="2400" dirty="0" err="1"/>
              <a:t>good</a:t>
            </a:r>
            <a:r>
              <a:rPr lang="de-DE" sz="2400" dirty="0"/>
              <a:t> </a:t>
            </a:r>
            <a:r>
              <a:rPr lang="de-DE" sz="2400" dirty="0" err="1"/>
              <a:t>examples</a:t>
            </a:r>
            <a:r>
              <a:rPr lang="de-DE" sz="2400" dirty="0"/>
              <a:t> </a:t>
            </a:r>
            <a:r>
              <a:rPr lang="de-DE" sz="2400" dirty="0" err="1"/>
              <a:t>of</a:t>
            </a:r>
            <a:r>
              <a:rPr lang="de-DE" sz="2400" dirty="0"/>
              <a:t> </a:t>
            </a:r>
            <a:r>
              <a:rPr lang="de-DE" sz="2400" dirty="0" err="1"/>
              <a:t>sustainable</a:t>
            </a:r>
            <a:r>
              <a:rPr lang="de-DE" sz="2400" dirty="0"/>
              <a:t> </a:t>
            </a:r>
            <a:r>
              <a:rPr lang="de-DE" sz="2400" dirty="0" err="1"/>
              <a:t>tourism</a:t>
            </a:r>
            <a:endParaRPr lang="de-DE" sz="2400" dirty="0"/>
          </a:p>
          <a:p>
            <a:endParaRPr lang="de-DE" sz="2400" dirty="0"/>
          </a:p>
          <a:p>
            <a:r>
              <a:rPr lang="de-DE" sz="2400" dirty="0" err="1"/>
              <a:t>Challenges</a:t>
            </a:r>
            <a:r>
              <a:rPr lang="de-DE" sz="2400" dirty="0"/>
              <a:t> (</a:t>
            </a:r>
            <a:r>
              <a:rPr lang="de-DE" sz="2400" dirty="0" err="1"/>
              <a:t>and</a:t>
            </a:r>
            <a:r>
              <a:rPr lang="de-DE" sz="2400" dirty="0"/>
              <a:t> </a:t>
            </a:r>
            <a:r>
              <a:rPr lang="de-DE" sz="2400" dirty="0" err="1"/>
              <a:t>maybe</a:t>
            </a:r>
            <a:r>
              <a:rPr lang="de-DE" sz="2400" dirty="0"/>
              <a:t> </a:t>
            </a:r>
            <a:r>
              <a:rPr lang="de-DE" sz="2400" dirty="0" err="1"/>
              <a:t>discussion</a:t>
            </a:r>
            <a:r>
              <a:rPr lang="de-DE" sz="2400" dirty="0"/>
              <a:t>)</a:t>
            </a:r>
          </a:p>
        </p:txBody>
      </p:sp>
    </p:spTree>
    <p:extLst>
      <p:ext uri="{BB962C8B-B14F-4D97-AF65-F5344CB8AC3E}">
        <p14:creationId xmlns:p14="http://schemas.microsoft.com/office/powerpoint/2010/main" val="354712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p:cNvPicPr>
            <a:picLocks noChangeAspect="1"/>
          </p:cNvPicPr>
          <p:nvPr/>
        </p:nvPicPr>
        <p:blipFill>
          <a:blip r:embed="rId3"/>
          <a:stretch>
            <a:fillRect/>
          </a:stretch>
        </p:blipFill>
        <p:spPr>
          <a:xfrm>
            <a:off x="7606745" y="640081"/>
            <a:ext cx="3900644" cy="5271141"/>
          </a:xfrm>
          <a:prstGeom prst="rect">
            <a:avLst/>
          </a:prstGeom>
        </p:spPr>
      </p:pic>
      <p:sp>
        <p:nvSpPr>
          <p:cNvPr id="2" name="Titel 1"/>
          <p:cNvSpPr>
            <a:spLocks noGrp="1"/>
          </p:cNvSpPr>
          <p:nvPr>
            <p:ph type="title"/>
          </p:nvPr>
        </p:nvSpPr>
        <p:spPr>
          <a:xfrm>
            <a:off x="2592926" y="624110"/>
            <a:ext cx="4633466" cy="1280890"/>
          </a:xfrm>
        </p:spPr>
        <p:txBody>
          <a:bodyPr>
            <a:normAutofit/>
          </a:bodyPr>
          <a:lstStyle/>
          <a:p>
            <a:r>
              <a:rPr lang="en-US" dirty="0"/>
              <a:t>Welcome to Bavaria!</a:t>
            </a:r>
          </a:p>
        </p:txBody>
      </p:sp>
      <p:sp>
        <p:nvSpPr>
          <p:cNvPr id="9" name="Content Placeholder 7"/>
          <p:cNvSpPr>
            <a:spLocks noGrp="1"/>
          </p:cNvSpPr>
          <p:nvPr>
            <p:ph idx="1"/>
          </p:nvPr>
        </p:nvSpPr>
        <p:spPr>
          <a:xfrm>
            <a:off x="2589213" y="2040467"/>
            <a:ext cx="4637179" cy="3870755"/>
          </a:xfrm>
        </p:spPr>
        <p:txBody>
          <a:bodyPr>
            <a:normAutofit/>
          </a:bodyPr>
          <a:lstStyle/>
          <a:p>
            <a:r>
              <a:rPr lang="en-US" sz="2400" dirty="0"/>
              <a:t>The largest federal state of Germany</a:t>
            </a:r>
          </a:p>
          <a:p>
            <a:endParaRPr lang="en-US" sz="2400" dirty="0"/>
          </a:p>
          <a:p>
            <a:r>
              <a:rPr lang="en-US" sz="2400" dirty="0"/>
              <a:t>Tradition and cultural pride</a:t>
            </a:r>
          </a:p>
          <a:p>
            <a:pPr marL="0" indent="0">
              <a:buNone/>
            </a:pPr>
            <a:endParaRPr lang="en-US" sz="2400" dirty="0"/>
          </a:p>
          <a:p>
            <a:r>
              <a:rPr lang="en-US" sz="2400" dirty="0"/>
              <a:t>“Typical German”?</a:t>
            </a:r>
          </a:p>
        </p:txBody>
      </p:sp>
      <p:pic>
        <p:nvPicPr>
          <p:cNvPr id="4" name="Grafik 3"/>
          <p:cNvPicPr>
            <a:picLocks noChangeAspect="1"/>
          </p:cNvPicPr>
          <p:nvPr/>
        </p:nvPicPr>
        <p:blipFill>
          <a:blip r:embed="rId4"/>
          <a:stretch>
            <a:fillRect/>
          </a:stretch>
        </p:blipFill>
        <p:spPr>
          <a:xfrm>
            <a:off x="2067951" y="1775144"/>
            <a:ext cx="9027151" cy="5082855"/>
          </a:xfrm>
          <a:prstGeom prst="rect">
            <a:avLst/>
          </a:prstGeom>
        </p:spPr>
      </p:pic>
      <p:pic>
        <p:nvPicPr>
          <p:cNvPr id="5" name="Grafik 4"/>
          <p:cNvPicPr>
            <a:picLocks noChangeAspect="1"/>
          </p:cNvPicPr>
          <p:nvPr/>
        </p:nvPicPr>
        <p:blipFill>
          <a:blip r:embed="rId5"/>
          <a:stretch>
            <a:fillRect/>
          </a:stretch>
        </p:blipFill>
        <p:spPr>
          <a:xfrm>
            <a:off x="2067950" y="1775144"/>
            <a:ext cx="9027151" cy="6767760"/>
          </a:xfrm>
          <a:prstGeom prst="rect">
            <a:avLst/>
          </a:prstGeom>
        </p:spPr>
      </p:pic>
      <p:pic>
        <p:nvPicPr>
          <p:cNvPr id="14" name="Grafik 13"/>
          <p:cNvPicPr>
            <a:picLocks noChangeAspect="1"/>
          </p:cNvPicPr>
          <p:nvPr/>
        </p:nvPicPr>
        <p:blipFill>
          <a:blip r:embed="rId6"/>
          <a:stretch>
            <a:fillRect/>
          </a:stretch>
        </p:blipFill>
        <p:spPr>
          <a:xfrm>
            <a:off x="2067948" y="1775144"/>
            <a:ext cx="9027537" cy="6018358"/>
          </a:xfrm>
          <a:prstGeom prst="rect">
            <a:avLst/>
          </a:prstGeom>
        </p:spPr>
      </p:pic>
      <p:pic>
        <p:nvPicPr>
          <p:cNvPr id="15" name="Grafik 14"/>
          <p:cNvPicPr>
            <a:picLocks noChangeAspect="1"/>
          </p:cNvPicPr>
          <p:nvPr/>
        </p:nvPicPr>
        <p:blipFill>
          <a:blip r:embed="rId7"/>
          <a:stretch>
            <a:fillRect/>
          </a:stretch>
        </p:blipFill>
        <p:spPr>
          <a:xfrm>
            <a:off x="2067566" y="1758599"/>
            <a:ext cx="9070361" cy="5099400"/>
          </a:xfrm>
          <a:prstGeom prst="rect">
            <a:avLst/>
          </a:prstGeom>
        </p:spPr>
      </p:pic>
    </p:spTree>
    <p:extLst>
      <p:ext uri="{BB962C8B-B14F-4D97-AF65-F5344CB8AC3E}">
        <p14:creationId xmlns:p14="http://schemas.microsoft.com/office/powerpoint/2010/main" val="5556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Sustainability – a concept of balance</a:t>
            </a:r>
          </a:p>
        </p:txBody>
      </p:sp>
      <p:pic>
        <p:nvPicPr>
          <p:cNvPr id="4" name="Inhaltsplatzhalter 3"/>
          <p:cNvPicPr>
            <a:picLocks noGrp="1" noChangeAspect="1"/>
          </p:cNvPicPr>
          <p:nvPr>
            <p:ph idx="1"/>
          </p:nvPr>
        </p:nvPicPr>
        <p:blipFill>
          <a:blip r:embed="rId3"/>
          <a:stretch>
            <a:fillRect/>
          </a:stretch>
        </p:blipFill>
        <p:spPr>
          <a:xfrm>
            <a:off x="3066756" y="1264555"/>
            <a:ext cx="7174238" cy="5380679"/>
          </a:xfrm>
          <a:prstGeom prst="rect">
            <a:avLst/>
          </a:prstGeom>
        </p:spPr>
      </p:pic>
    </p:spTree>
    <p:extLst>
      <p:ext uri="{BB962C8B-B14F-4D97-AF65-F5344CB8AC3E}">
        <p14:creationId xmlns:p14="http://schemas.microsoft.com/office/powerpoint/2010/main" val="244693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nhaltsplatzhalter 3"/>
          <p:cNvPicPr>
            <a:picLocks noChangeAspect="1"/>
          </p:cNvPicPr>
          <p:nvPr/>
        </p:nvPicPr>
        <p:blipFill rotWithShape="1">
          <a:blip r:embed="rId3"/>
          <a:srcRect l="10874" r="24717" b="-1"/>
          <a:stretch/>
        </p:blipFill>
        <p:spPr>
          <a:xfrm>
            <a:off x="6366604" y="645106"/>
            <a:ext cx="5451627" cy="5247747"/>
          </a:xfrm>
          <a:prstGeom prst="rect">
            <a:avLst/>
          </a:prstGeom>
        </p:spPr>
      </p:pic>
      <p:sp>
        <p:nvSpPr>
          <p:cNvPr id="2" name="Titel 1"/>
          <p:cNvSpPr>
            <a:spLocks noGrp="1"/>
          </p:cNvSpPr>
          <p:nvPr>
            <p:ph type="title"/>
          </p:nvPr>
        </p:nvSpPr>
        <p:spPr>
          <a:xfrm>
            <a:off x="649224" y="645106"/>
            <a:ext cx="5122652" cy="1259894"/>
          </a:xfrm>
        </p:spPr>
        <p:txBody>
          <a:bodyPr>
            <a:normAutofit/>
          </a:bodyPr>
          <a:lstStyle/>
          <a:p>
            <a:r>
              <a:rPr lang="de-DE" dirty="0" err="1"/>
              <a:t>Tourism</a:t>
            </a:r>
            <a:r>
              <a:rPr lang="de-DE" dirty="0"/>
              <a:t> in Bavaria</a:t>
            </a:r>
          </a:p>
        </p:txBody>
      </p:sp>
      <p:sp>
        <p:nvSpPr>
          <p:cNvPr id="17" name="Content Placeholder 7"/>
          <p:cNvSpPr>
            <a:spLocks noGrp="1"/>
          </p:cNvSpPr>
          <p:nvPr>
            <p:ph idx="1"/>
          </p:nvPr>
        </p:nvSpPr>
        <p:spPr>
          <a:xfrm>
            <a:off x="576071" y="1546606"/>
            <a:ext cx="5195805" cy="3759253"/>
          </a:xfrm>
        </p:spPr>
        <p:txBody>
          <a:bodyPr>
            <a:normAutofit fontScale="92500" lnSpcReduction="20000"/>
          </a:bodyPr>
          <a:lstStyle/>
          <a:p>
            <a:r>
              <a:rPr lang="en-US" sz="2600" dirty="0"/>
              <a:t>Every year tourists spend about € 31 bn. in Bavaria. </a:t>
            </a:r>
          </a:p>
          <a:p>
            <a:endParaRPr lang="en-US" sz="2600" dirty="0"/>
          </a:p>
          <a:p>
            <a:r>
              <a:rPr lang="en-US" sz="2600" dirty="0"/>
              <a:t>The income of more than 560.000 people in Bavaria depends solely on tourism.</a:t>
            </a:r>
          </a:p>
          <a:p>
            <a:pPr marL="0" indent="0">
              <a:buNone/>
            </a:pPr>
            <a:r>
              <a:rPr lang="en-US" sz="2600" dirty="0"/>
              <a:t>	(Bavarian Ministry of Economy)</a:t>
            </a:r>
          </a:p>
          <a:p>
            <a:pPr marL="0" indent="0">
              <a:buNone/>
            </a:pPr>
            <a:endParaRPr lang="en-US" sz="2600" dirty="0"/>
          </a:p>
          <a:p>
            <a:pPr marL="0" indent="0">
              <a:buNone/>
            </a:pPr>
            <a:r>
              <a:rPr lang="en-US" sz="2600" dirty="0"/>
              <a:t>		</a:t>
            </a:r>
            <a:r>
              <a:rPr lang="en-US" sz="2600" b="1" dirty="0"/>
              <a:t>Tourism is an important 			economic factor.</a:t>
            </a:r>
          </a:p>
          <a:p>
            <a:pPr marL="0" indent="0">
              <a:buNone/>
            </a:pPr>
            <a:endParaRPr lang="en-US" dirty="0"/>
          </a:p>
        </p:txBody>
      </p:sp>
      <p:sp>
        <p:nvSpPr>
          <p:cNvPr id="4" name="Pfeil nach rechts 3"/>
          <p:cNvSpPr/>
          <p:nvPr/>
        </p:nvSpPr>
        <p:spPr>
          <a:xfrm>
            <a:off x="1038035" y="4572000"/>
            <a:ext cx="388811" cy="25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052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6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2050" name="Picture 2" descr="http://images.portal.muenchen.de/upload/media/000/000/220/591/resized/0640x0264/neuschwanstein-detail.pn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238423" y="0"/>
            <a:ext cx="6953577" cy="2868352"/>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9224" y="645106"/>
            <a:ext cx="4586151" cy="1259894"/>
          </a:xfrm>
        </p:spPr>
        <p:txBody>
          <a:bodyPr>
            <a:normAutofit/>
          </a:bodyPr>
          <a:lstStyle/>
          <a:p>
            <a:r>
              <a:rPr lang="de-DE" dirty="0" err="1"/>
              <a:t>Tourism</a:t>
            </a:r>
            <a:r>
              <a:rPr lang="de-DE" dirty="0"/>
              <a:t> in Bavaria</a:t>
            </a:r>
          </a:p>
        </p:txBody>
      </p:sp>
      <p:sp>
        <p:nvSpPr>
          <p:cNvPr id="3" name="Inhaltsplatzhalter 2"/>
          <p:cNvSpPr>
            <a:spLocks noGrp="1"/>
          </p:cNvSpPr>
          <p:nvPr>
            <p:ph idx="1"/>
          </p:nvPr>
        </p:nvSpPr>
        <p:spPr>
          <a:xfrm>
            <a:off x="649225" y="3052688"/>
            <a:ext cx="10830012" cy="3643533"/>
          </a:xfrm>
        </p:spPr>
        <p:txBody>
          <a:bodyPr>
            <a:normAutofit fontScale="55000" lnSpcReduction="20000"/>
          </a:bodyPr>
          <a:lstStyle/>
          <a:p>
            <a:pPr>
              <a:lnSpc>
                <a:spcPct val="80000"/>
              </a:lnSpc>
            </a:pPr>
            <a:r>
              <a:rPr lang="en-US" sz="4400" dirty="0"/>
              <a:t>35,7 m. guests in 2015, most important reason for holidays in Bavaria:</a:t>
            </a:r>
          </a:p>
          <a:p>
            <a:pPr marL="0" indent="0">
              <a:lnSpc>
                <a:spcPct val="80000"/>
              </a:lnSpc>
              <a:buNone/>
            </a:pPr>
            <a:r>
              <a:rPr lang="en-US" sz="4400" dirty="0"/>
              <a:t>				</a:t>
            </a:r>
            <a:r>
              <a:rPr lang="en-US" sz="4400" b="1" dirty="0"/>
              <a:t>„Spending time in nature“</a:t>
            </a:r>
            <a:r>
              <a:rPr lang="en-US" sz="4400" dirty="0"/>
              <a:t>	(Bavarian Ministry of Ecology)</a:t>
            </a:r>
          </a:p>
          <a:p>
            <a:pPr marL="0" indent="0">
              <a:lnSpc>
                <a:spcPct val="80000"/>
              </a:lnSpc>
              <a:buNone/>
            </a:pPr>
            <a:endParaRPr lang="en-US" sz="4400" dirty="0"/>
          </a:p>
          <a:p>
            <a:pPr>
              <a:lnSpc>
                <a:spcPct val="80000"/>
              </a:lnSpc>
            </a:pPr>
            <a:r>
              <a:rPr lang="en-US" sz="4400" dirty="0"/>
              <a:t>Cultural heritage: 	Historic cities and buildings, churches</a:t>
            </a:r>
          </a:p>
          <a:p>
            <a:pPr marL="0" indent="0">
              <a:lnSpc>
                <a:spcPct val="80000"/>
              </a:lnSpc>
              <a:buNone/>
            </a:pPr>
            <a:r>
              <a:rPr lang="en-US" sz="4400" dirty="0"/>
              <a:t>					 	46 castles and royal residences: &gt; </a:t>
            </a:r>
            <a:r>
              <a:rPr lang="en-US" sz="4400" b="1" dirty="0"/>
              <a:t>5 m. visitors </a:t>
            </a:r>
            <a:r>
              <a:rPr lang="en-US" sz="4400" dirty="0"/>
              <a:t>(2015)</a:t>
            </a:r>
          </a:p>
          <a:p>
            <a:pPr marL="0" indent="0">
              <a:lnSpc>
                <a:spcPct val="80000"/>
              </a:lnSpc>
              <a:buNone/>
            </a:pPr>
            <a:r>
              <a:rPr lang="en-US" sz="4400" b="1" dirty="0"/>
              <a:t>						</a:t>
            </a:r>
            <a:r>
              <a:rPr lang="en-US" sz="4400" dirty="0"/>
              <a:t>Lots of theaters, operas, art collections, museums:	</a:t>
            </a:r>
          </a:p>
          <a:p>
            <a:pPr marL="0" indent="0">
              <a:lnSpc>
                <a:spcPct val="80000"/>
              </a:lnSpc>
              <a:buNone/>
            </a:pPr>
            <a:r>
              <a:rPr lang="en-US" sz="4400" dirty="0"/>
              <a:t>						&gt; </a:t>
            </a:r>
            <a:r>
              <a:rPr lang="en-US" sz="4400" b="1" dirty="0"/>
              <a:t>20 m. visitors </a:t>
            </a:r>
            <a:r>
              <a:rPr lang="en-US" sz="4400" dirty="0"/>
              <a:t>(2015) (Bavarian Ministry of Economy)</a:t>
            </a:r>
          </a:p>
          <a:p>
            <a:pPr marL="0" indent="0">
              <a:lnSpc>
                <a:spcPct val="80000"/>
              </a:lnSpc>
              <a:buNone/>
            </a:pPr>
            <a:endParaRPr lang="en-US" sz="4400" dirty="0"/>
          </a:p>
          <a:p>
            <a:pPr marL="0" indent="0">
              <a:lnSpc>
                <a:spcPct val="80000"/>
              </a:lnSpc>
              <a:buNone/>
            </a:pPr>
            <a:r>
              <a:rPr lang="en-US" sz="4400" dirty="0"/>
              <a:t>				</a:t>
            </a:r>
            <a:r>
              <a:rPr lang="en-US" sz="4400" b="1" dirty="0"/>
              <a:t>Nature and culture are Bavaria’s most important assets.  </a:t>
            </a:r>
          </a:p>
          <a:p>
            <a:pPr marL="0" indent="0">
              <a:lnSpc>
                <a:spcPct val="80000"/>
              </a:lnSpc>
              <a:buNone/>
            </a:pPr>
            <a:endParaRPr lang="de-DE" sz="1400" dirty="0"/>
          </a:p>
        </p:txBody>
      </p:sp>
      <p:sp>
        <p:nvSpPr>
          <p:cNvPr id="67" name="Pfeil nach rechts 66"/>
          <p:cNvSpPr/>
          <p:nvPr/>
        </p:nvSpPr>
        <p:spPr>
          <a:xfrm>
            <a:off x="2022773" y="5808005"/>
            <a:ext cx="388811" cy="25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52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nhaltsplatzhalter 3"/>
          <p:cNvPicPr>
            <a:picLocks noChangeAspect="1"/>
          </p:cNvPicPr>
          <p:nvPr/>
        </p:nvPicPr>
        <p:blipFill>
          <a:blip r:embed="rId3"/>
          <a:stretch>
            <a:fillRect/>
          </a:stretch>
        </p:blipFill>
        <p:spPr>
          <a:xfrm>
            <a:off x="5771876" y="2648"/>
            <a:ext cx="6392614" cy="6855352"/>
          </a:xfrm>
          <a:prstGeom prst="rect">
            <a:avLst/>
          </a:prstGeom>
        </p:spPr>
      </p:pic>
      <p:sp>
        <p:nvSpPr>
          <p:cNvPr id="2" name="Titel 1"/>
          <p:cNvSpPr>
            <a:spLocks noGrp="1"/>
          </p:cNvSpPr>
          <p:nvPr>
            <p:ph type="title"/>
          </p:nvPr>
        </p:nvSpPr>
        <p:spPr>
          <a:xfrm>
            <a:off x="649224" y="645106"/>
            <a:ext cx="5122652" cy="1259894"/>
          </a:xfrm>
        </p:spPr>
        <p:txBody>
          <a:bodyPr>
            <a:normAutofit/>
          </a:bodyPr>
          <a:lstStyle/>
          <a:p>
            <a:r>
              <a:rPr lang="en-US" dirty="0"/>
              <a:t>National Parks and Nature Parks</a:t>
            </a:r>
          </a:p>
        </p:txBody>
      </p:sp>
      <p:sp>
        <p:nvSpPr>
          <p:cNvPr id="17" name="Content Placeholder 7"/>
          <p:cNvSpPr>
            <a:spLocks noGrp="1"/>
          </p:cNvSpPr>
          <p:nvPr>
            <p:ph idx="1"/>
          </p:nvPr>
        </p:nvSpPr>
        <p:spPr>
          <a:xfrm>
            <a:off x="649225" y="2133600"/>
            <a:ext cx="5122652" cy="4267200"/>
          </a:xfrm>
        </p:spPr>
        <p:txBody>
          <a:bodyPr>
            <a:noAutofit/>
          </a:bodyPr>
          <a:lstStyle/>
          <a:p>
            <a:r>
              <a:rPr lang="en-US" sz="2000" dirty="0"/>
              <a:t>2 National Parks and 18 Nature Parks</a:t>
            </a:r>
          </a:p>
          <a:p>
            <a:pPr marL="0" indent="0">
              <a:buNone/>
            </a:pPr>
            <a:r>
              <a:rPr lang="en-US" sz="2000" dirty="0"/>
              <a:t>	(different grades of protection)</a:t>
            </a:r>
          </a:p>
          <a:p>
            <a:endParaRPr lang="en-US" sz="2000" dirty="0"/>
          </a:p>
          <a:p>
            <a:r>
              <a:rPr lang="en-US" sz="2000" dirty="0"/>
              <a:t>In total: 22.900 km² (= 32,5 % of Bavarian state territory) </a:t>
            </a:r>
          </a:p>
          <a:p>
            <a:endParaRPr lang="en-US" sz="2000" dirty="0"/>
          </a:p>
          <a:p>
            <a:r>
              <a:rPr lang="en-US" sz="2000" dirty="0"/>
              <a:t>Areas designated for Nature-Tourism:</a:t>
            </a:r>
          </a:p>
          <a:p>
            <a:pPr marL="0" indent="0">
              <a:buNone/>
            </a:pPr>
            <a:r>
              <a:rPr lang="en-US" sz="2000" dirty="0"/>
              <a:t>	Lots of possibilities to experience 	nature 	and high-quality nature 	education</a:t>
            </a:r>
          </a:p>
        </p:txBody>
      </p:sp>
    </p:spTree>
    <p:extLst>
      <p:ext uri="{BB962C8B-B14F-4D97-AF65-F5344CB8AC3E}">
        <p14:creationId xmlns:p14="http://schemas.microsoft.com/office/powerpoint/2010/main" val="909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nhaltsplatzhalter 3"/>
          <p:cNvPicPr>
            <a:picLocks noChangeAspect="1"/>
          </p:cNvPicPr>
          <p:nvPr/>
        </p:nvPicPr>
        <p:blipFill rotWithShape="1">
          <a:blip r:embed="rId3"/>
          <a:srcRect t="1748" r="3" b="2476"/>
          <a:stretch/>
        </p:blipFill>
        <p:spPr>
          <a:xfrm>
            <a:off x="5754802" y="319786"/>
            <a:ext cx="6454271" cy="6212894"/>
          </a:xfrm>
          <a:prstGeom prst="rect">
            <a:avLst/>
          </a:prstGeom>
        </p:spPr>
      </p:pic>
      <p:sp>
        <p:nvSpPr>
          <p:cNvPr id="2" name="Titel 1"/>
          <p:cNvSpPr>
            <a:spLocks noGrp="1"/>
          </p:cNvSpPr>
          <p:nvPr>
            <p:ph type="title"/>
          </p:nvPr>
        </p:nvSpPr>
        <p:spPr>
          <a:xfrm>
            <a:off x="649224" y="645106"/>
            <a:ext cx="5122652" cy="1259894"/>
          </a:xfrm>
        </p:spPr>
        <p:txBody>
          <a:bodyPr>
            <a:normAutofit/>
          </a:bodyPr>
          <a:lstStyle/>
          <a:p>
            <a:r>
              <a:rPr lang="de-DE" dirty="0" err="1"/>
              <a:t>Explore</a:t>
            </a:r>
            <a:r>
              <a:rPr lang="de-DE" dirty="0"/>
              <a:t> Bavaria on </a:t>
            </a:r>
            <a:r>
              <a:rPr lang="de-DE" dirty="0" err="1"/>
              <a:t>your</a:t>
            </a:r>
            <a:r>
              <a:rPr lang="de-DE" dirty="0"/>
              <a:t> </a:t>
            </a:r>
            <a:r>
              <a:rPr lang="de-DE" dirty="0" err="1"/>
              <a:t>Bicycle</a:t>
            </a:r>
            <a:endParaRPr lang="de-DE" dirty="0"/>
          </a:p>
        </p:txBody>
      </p:sp>
      <p:sp>
        <p:nvSpPr>
          <p:cNvPr id="8" name="Content Placeholder 7"/>
          <p:cNvSpPr>
            <a:spLocks noGrp="1"/>
          </p:cNvSpPr>
          <p:nvPr>
            <p:ph idx="1"/>
          </p:nvPr>
        </p:nvSpPr>
        <p:spPr>
          <a:xfrm>
            <a:off x="649225" y="2133600"/>
            <a:ext cx="5122652" cy="3759253"/>
          </a:xfrm>
        </p:spPr>
        <p:txBody>
          <a:bodyPr>
            <a:noAutofit/>
          </a:bodyPr>
          <a:lstStyle/>
          <a:p>
            <a:r>
              <a:rPr lang="en-US" sz="2400" dirty="0"/>
              <a:t>123 cycle routes comprising 9,000 km </a:t>
            </a:r>
          </a:p>
          <a:p>
            <a:endParaRPr lang="en-US" sz="2400" dirty="0"/>
          </a:p>
          <a:p>
            <a:r>
              <a:rPr lang="en-US" sz="2400" dirty="0"/>
              <a:t>Web- &amp; mobile applications to plan your tour</a:t>
            </a:r>
          </a:p>
          <a:p>
            <a:endParaRPr lang="en-US" sz="2400" dirty="0"/>
          </a:p>
          <a:p>
            <a:r>
              <a:rPr lang="en-US" sz="2400" dirty="0"/>
              <a:t>Finds point-to-point connections on designated cycle routes</a:t>
            </a:r>
          </a:p>
        </p:txBody>
      </p:sp>
    </p:spTree>
    <p:extLst>
      <p:ext uri="{BB962C8B-B14F-4D97-AF65-F5344CB8AC3E}">
        <p14:creationId xmlns:p14="http://schemas.microsoft.com/office/powerpoint/2010/main" val="335578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582</Words>
  <Application>Microsoft Office PowerPoint</Application>
  <PresentationFormat>Breitbild</PresentationFormat>
  <Paragraphs>107</Paragraphs>
  <Slides>14</Slides>
  <Notes>9</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Century Gothic</vt:lpstr>
      <vt:lpstr>Wingdings 3</vt:lpstr>
      <vt:lpstr>Fetzen</vt:lpstr>
      <vt:lpstr>Sustainable Tourism in Bavaria </vt:lpstr>
      <vt:lpstr>Introducing Myself</vt:lpstr>
      <vt:lpstr>Agenda</vt:lpstr>
      <vt:lpstr>Welcome to Bavaria!</vt:lpstr>
      <vt:lpstr>Sustainability – a concept of balance</vt:lpstr>
      <vt:lpstr>Tourism in Bavaria</vt:lpstr>
      <vt:lpstr>Tourism in Bavaria</vt:lpstr>
      <vt:lpstr>National Parks and Nature Parks</vt:lpstr>
      <vt:lpstr>Explore Bavaria on your Bicycle</vt:lpstr>
      <vt:lpstr>Farm Holidays</vt:lpstr>
      <vt:lpstr>Ramsau – Germany‘s First Mountaineering Village</vt:lpstr>
      <vt:lpstr>PowerPoint-Präsentation</vt:lpstr>
      <vt:lpstr>Challenges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Tourism in Bavaria</dc:title>
  <dc:creator>Florian Ortanderl</dc:creator>
  <cp:lastModifiedBy>AProfLehrer</cp:lastModifiedBy>
  <cp:revision>43</cp:revision>
  <dcterms:created xsi:type="dcterms:W3CDTF">2017-01-23T16:58:48Z</dcterms:created>
  <dcterms:modified xsi:type="dcterms:W3CDTF">2017-05-31T10:13:59Z</dcterms:modified>
</cp:coreProperties>
</file>