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75" r:id="rId3"/>
    <p:sldId id="257" r:id="rId4"/>
    <p:sldId id="276" r:id="rId5"/>
    <p:sldId id="277" r:id="rId6"/>
    <p:sldId id="274" r:id="rId7"/>
    <p:sldId id="280" r:id="rId8"/>
    <p:sldId id="282" r:id="rId9"/>
    <p:sldId id="262" r:id="rId10"/>
    <p:sldId id="265" r:id="rId11"/>
    <p:sldId id="279" r:id="rId12"/>
    <p:sldId id="281" r:id="rId13"/>
    <p:sldId id="263" r:id="rId14"/>
    <p:sldId id="264" r:id="rId15"/>
    <p:sldId id="269" r:id="rId16"/>
    <p:sldId id="268" r:id="rId17"/>
    <p:sldId id="273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3" autoAdjust="0"/>
    <p:restoredTop sz="94660" autoAdjust="0"/>
  </p:normalViewPr>
  <p:slideViewPr>
    <p:cSldViewPr snapToGrid="0">
      <p:cViewPr varScale="1">
        <p:scale>
          <a:sx n="106" d="100"/>
          <a:sy n="106" d="100"/>
        </p:scale>
        <p:origin x="126" y="1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9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69620207317692"/>
          <c:y val="4.8109965635738834E-2"/>
          <c:w val="0.77369069436697602"/>
          <c:h val="0.828213058419243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%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Tabelle1!$A$2:$A$5</c:f>
              <c:strCache>
                <c:ptCount val="4"/>
                <c:pt idx="0">
                  <c:v>catholic</c:v>
                </c:pt>
                <c:pt idx="1">
                  <c:v>evangelic</c:v>
                </c:pt>
                <c:pt idx="2">
                  <c:v>islamic</c:v>
                </c:pt>
                <c:pt idx="3">
                  <c:v>non-religious</c:v>
                </c:pt>
              </c:strCache>
            </c:strRef>
          </c:cat>
          <c:val>
            <c:numRef>
              <c:f>Tabelle1!$B$2:$B$5</c:f>
              <c:numCache>
                <c:formatCode>0%</c:formatCode>
                <c:ptCount val="4"/>
                <c:pt idx="0">
                  <c:v>0.55000000000000004</c:v>
                </c:pt>
                <c:pt idx="1">
                  <c:v>0.17</c:v>
                </c:pt>
                <c:pt idx="2">
                  <c:v>0.12</c:v>
                </c:pt>
                <c:pt idx="3">
                  <c:v>0.16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33247896"/>
        <c:axId val="233247504"/>
      </c:barChart>
      <c:valAx>
        <c:axId val="233247504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233247896"/>
        <c:crosses val="autoZero"/>
        <c:crossBetween val="between"/>
      </c:valAx>
      <c:catAx>
        <c:axId val="2332478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33247504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800">
          <a:latin typeface="Arial" panose="020B0604020202020204" pitchFamily="34" charset="0"/>
          <a:cs typeface="Arial" panose="020B0604020202020204" pitchFamily="34" charset="0"/>
        </a:defRPr>
      </a:pPr>
      <a:endParaRPr lang="de-DE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AD8E42-50C1-4451-B0A2-7C6F64165AFF}" type="datetimeFigureOut">
              <a:rPr lang="de-DE" smtClean="0"/>
              <a:t>03.05.2016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364374-BD1B-4A66-B730-715DD93C41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4577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64374-BD1B-4A66-B730-715DD93C4111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6262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Oberammergau Passion Play is the world's most famous Passion Play, in an hour-long performance make the villagers of Oberammergau the latest five days after the life of Jesus.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64374-BD1B-4A66-B730-715DD93C4111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8292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64374-BD1B-4A66-B730-715DD93C4111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194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is a symbol of the Bavarian capital, Munich</a:t>
            </a:r>
          </a:p>
          <a:p>
            <a:r>
              <a:rPr lang="en-US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Church has seating about 20,000 people place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64374-BD1B-4A66-B730-715DD93C4111}" type="slidenum">
              <a:rPr lang="de-DE" smtClean="0"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99246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64374-BD1B-4A66-B730-715DD93C4111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6732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64374-BD1B-4A66-B730-715DD93C4111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96600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64374-BD1B-4A66-B730-715DD93C4111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8234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64374-BD1B-4A66-B730-715DD93C4111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010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64374-BD1B-4A66-B730-715DD93C4111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6358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it is common that crosses in classrooms or in front of schools suspended as a sign of faith in religion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64374-BD1B-4A66-B730-715DD93C4111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3978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it is common that crosses in classrooms or in front of schools suspended as a sign of faith in religion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64374-BD1B-4A66-B730-715DD93C4111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3978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he was April 19, 2005 until his resignation on 28 February 2013, the head of the Catholic Church at the Vatican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roem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64374-BD1B-4A66-B730-715DD93C4111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8905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64374-BD1B-4A66-B730-715DD93C4111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3680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64374-BD1B-4A66-B730-715DD93C4111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8361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64374-BD1B-4A66-B730-715DD93C4111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7469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Oberammergau is a municipality in the Upper Bavarian district of Garmisch-Partenkirchen. It is located in the river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Ammer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Ammer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valley.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Oberammergau is known mainly by every ten-yearly Passion Plays, which were listed last year of 2010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64374-BD1B-4A66-B730-715DD93C4111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6687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6581E-82A0-49B2-9EDC-BBF6DEB8F0E0}" type="datetimeFigureOut">
              <a:rPr lang="de-DE" smtClean="0"/>
              <a:t>03.05.2016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8F56-C022-4E0F-AE80-DF94659018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691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6581E-82A0-49B2-9EDC-BBF6DEB8F0E0}" type="datetimeFigureOut">
              <a:rPr lang="de-DE" smtClean="0"/>
              <a:t>03.05.2016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8F56-C022-4E0F-AE80-DF94659018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148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6581E-82A0-49B2-9EDC-BBF6DEB8F0E0}" type="datetimeFigureOut">
              <a:rPr lang="de-DE" smtClean="0"/>
              <a:t>03.05.2016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8F56-C022-4E0F-AE80-DF94659018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512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6581E-82A0-49B2-9EDC-BBF6DEB8F0E0}" type="datetimeFigureOut">
              <a:rPr lang="de-DE" smtClean="0"/>
              <a:t>03.05.2016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8F56-C022-4E0F-AE80-DF94659018AC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0771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6581E-82A0-49B2-9EDC-BBF6DEB8F0E0}" type="datetimeFigureOut">
              <a:rPr lang="de-DE" smtClean="0"/>
              <a:t>03.05.2016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8F56-C022-4E0F-AE80-DF94659018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506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6581E-82A0-49B2-9EDC-BBF6DEB8F0E0}" type="datetimeFigureOut">
              <a:rPr lang="de-DE" smtClean="0"/>
              <a:t>03.05.2016</a:t>
            </a:fld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8F56-C022-4E0F-AE80-DF94659018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136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dirty="0" smtClean="0"/>
              <a:t>Bild durch Klicken auf Symbol hinzufügen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dirty="0" smtClean="0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dirty="0" smtClean="0"/>
              <a:t>Bild durch Klicken auf Symbol hinzufügen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6581E-82A0-49B2-9EDC-BBF6DEB8F0E0}" type="datetimeFigureOut">
              <a:rPr lang="de-DE" smtClean="0"/>
              <a:t>03.05.2016</a:t>
            </a:fld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8F56-C022-4E0F-AE80-DF94659018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7565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6581E-82A0-49B2-9EDC-BBF6DEB8F0E0}" type="datetimeFigureOut">
              <a:rPr lang="de-DE" smtClean="0"/>
              <a:t>03.05.2016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8F56-C022-4E0F-AE80-DF94659018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964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6581E-82A0-49B2-9EDC-BBF6DEB8F0E0}" type="datetimeFigureOut">
              <a:rPr lang="de-DE" smtClean="0"/>
              <a:t>03.05.2016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8F56-C022-4E0F-AE80-DF94659018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988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6581E-82A0-49B2-9EDC-BBF6DEB8F0E0}" type="datetimeFigureOut">
              <a:rPr lang="de-DE" smtClean="0"/>
              <a:t>03.05.2016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8F56-C022-4E0F-AE80-DF94659018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535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6581E-82A0-49B2-9EDC-BBF6DEB8F0E0}" type="datetimeFigureOut">
              <a:rPr lang="de-DE" smtClean="0"/>
              <a:t>03.05.2016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8F56-C022-4E0F-AE80-DF94659018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585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6581E-82A0-49B2-9EDC-BBF6DEB8F0E0}" type="datetimeFigureOut">
              <a:rPr lang="de-DE" smtClean="0"/>
              <a:t>03.05.2016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8F56-C022-4E0F-AE80-DF94659018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223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6581E-82A0-49B2-9EDC-BBF6DEB8F0E0}" type="datetimeFigureOut">
              <a:rPr lang="de-DE" smtClean="0"/>
              <a:t>03.05.2016</a:t>
            </a:fld>
            <a:endParaRPr lang="de-D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8F56-C022-4E0F-AE80-DF94659018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958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6581E-82A0-49B2-9EDC-BBF6DEB8F0E0}" type="datetimeFigureOut">
              <a:rPr lang="de-DE" smtClean="0"/>
              <a:t>03.05.2016</a:t>
            </a:fld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8F56-C022-4E0F-AE80-DF94659018AC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6" name="Picture 2" descr="http://www.decorado-shop.com/out/pictures/master/product/1/bayern-rauten-folie-1034300010030.jpg"/>
          <p:cNvPicPr preferRelativeResize="0"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06000"/>
            <a:ext cx="12240000" cy="143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89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6581E-82A0-49B2-9EDC-BBF6DEB8F0E0}" type="datetimeFigureOut">
              <a:rPr lang="de-DE" smtClean="0"/>
              <a:t>03.05.2016</a:t>
            </a:fld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8F56-C022-4E0F-AE80-DF94659018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058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6581E-82A0-49B2-9EDC-BBF6DEB8F0E0}" type="datetimeFigureOut">
              <a:rPr lang="de-DE" smtClean="0"/>
              <a:t>03.05.2016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8F56-C022-4E0F-AE80-DF94659018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245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6581E-82A0-49B2-9EDC-BBF6DEB8F0E0}" type="datetimeFigureOut">
              <a:rPr lang="de-DE" smtClean="0"/>
              <a:t>03.05.2016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F8F56-C022-4E0F-AE80-DF94659018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65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6581E-82A0-49B2-9EDC-BBF6DEB8F0E0}" type="datetimeFigureOut">
              <a:rPr lang="de-DE" smtClean="0"/>
              <a:t>03.05.2016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F8F56-C022-4E0F-AE80-DF94659018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94947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357269" y="1627188"/>
            <a:ext cx="9001462" cy="23876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de-DE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Religious</a:t>
            </a:r>
            <a:r>
              <a:rPr lang="de-DE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Tourism</a:t>
            </a:r>
            <a:r>
              <a:rPr lang="de-DE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5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5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in Bavaria</a:t>
            </a:r>
            <a:endParaRPr lang="de-DE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27" y="309093"/>
            <a:ext cx="1966053" cy="1946023"/>
          </a:xfrm>
          <a:prstGeom prst="rect">
            <a:avLst/>
          </a:prstGeom>
        </p:spPr>
      </p:pic>
      <p:pic>
        <p:nvPicPr>
          <p:cNvPr id="5" name="Picture 2" descr="Signet für Michorl SW +10%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55" y="2654208"/>
            <a:ext cx="2057400" cy="2212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3355" y="4867037"/>
            <a:ext cx="2057400" cy="1611036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96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de-DE" altLang="de-DE" sz="1300" b="1" i="0" u="none" strike="noStrike" cap="none" normalizeH="0" baseline="0" dirty="0" smtClean="0">
                <a:ln>
                  <a:noFill/>
                </a:ln>
                <a:solidFill>
                  <a:srgbClr val="353535"/>
                </a:solidFill>
                <a:effectLst/>
                <a:latin typeface="BasicCommercial LT Com Roman" charset="0"/>
              </a:rPr>
              <a:t>Staatliche Wirtschaftsschule an der Bayerischen Landesschule für Körperbehinderte in München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de-DE" altLang="de-DE" sz="1300" b="1" i="0" u="none" strike="noStrike" cap="none" normalizeH="0" baseline="0" dirty="0" smtClean="0">
                <a:ln>
                  <a:noFill/>
                </a:ln>
                <a:solidFill>
                  <a:srgbClr val="353535"/>
                </a:solidFill>
                <a:effectLst/>
                <a:latin typeface="BasicCommercial LT Com Roman" charset="0"/>
              </a:rPr>
              <a:t>seit 1832</a:t>
            </a:r>
            <a:endParaRPr kumimoji="0" lang="de-DE" altLang="de-DE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Bild 2" descr="http://www.bildung.erasmusplus.at/fileadmin/lll_erasmus/dateien/Downloads_und_Dokumente/Logos/EU_flag-Erasmus__vect_POS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690" y="5674544"/>
            <a:ext cx="3850784" cy="9218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416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2830" y="0"/>
            <a:ext cx="10353761" cy="1326321"/>
          </a:xfrm>
        </p:spPr>
        <p:txBody>
          <a:bodyPr>
            <a:normAutofit/>
          </a:bodyPr>
          <a:lstStyle/>
          <a:p>
            <a: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Oberammergau</a:t>
            </a:r>
            <a:endParaRPr lang="de-DE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http://www.postleitzahl.org/bayern/images/karte_oberammergau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771650"/>
            <a:ext cx="285750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p199665.typo3server.info/uploads/tx_dmfgalleria/oberammergau_detail_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172" y="1771650"/>
            <a:ext cx="6977402" cy="446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img.fremdenverkehrsbuero.info/staedte-wappen/o/wappen_oberammergau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401" y="262731"/>
            <a:ext cx="2669947" cy="280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99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0389" y="160421"/>
            <a:ext cx="10353761" cy="1326321"/>
          </a:xfrm>
        </p:spPr>
        <p:txBody>
          <a:bodyPr>
            <a:normAutofit/>
          </a:bodyPr>
          <a:lstStyle/>
          <a:p>
            <a:r>
              <a:rPr lang="de-DE" sz="4000" smtClean="0">
                <a:latin typeface="Arial" panose="020B0604020202020204" pitchFamily="34" charset="0"/>
                <a:cs typeface="Arial" panose="020B0604020202020204" pitchFamily="34" charset="0"/>
              </a:rPr>
              <a:t>PassionsPLAY</a:t>
            </a:r>
            <a:endParaRPr lang="de-DE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 descr="http://www.gemeinde-oberammergau.de/medien/comp_Kreuzigung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864" y="1746928"/>
            <a:ext cx="5497886" cy="439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bayern.by/data/mediadb/cms_pictures/%7B0ffcc454-e2e3-2142-5a82-302f8fd05eea%7D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541" y="1185695"/>
            <a:ext cx="8054975" cy="487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nmz.de/files/Oberammergau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081" y="1114426"/>
            <a:ext cx="9299294" cy="502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80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7753" y="112295"/>
            <a:ext cx="10353761" cy="1326321"/>
          </a:xfrm>
        </p:spPr>
        <p:txBody>
          <a:bodyPr>
            <a:normAutofit/>
          </a:bodyPr>
          <a:lstStyle/>
          <a:p>
            <a:r>
              <a:rPr lang="de-DE" sz="4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Processions</a:t>
            </a:r>
            <a: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7963" y="1197706"/>
            <a:ext cx="10353762" cy="4447240"/>
          </a:xfrm>
        </p:spPr>
        <p:txBody>
          <a:bodyPr/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processions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to famous places of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pilgrimage</a:t>
            </a:r>
          </a:p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Bavarian people have special costumes for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various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days of celebration</a:t>
            </a:r>
          </a:p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e.g. </a:t>
            </a:r>
            <a:r>
              <a:rPr lang="de-DE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Leonhardiritt</a:t>
            </a:r>
            <a:r>
              <a:rPr lang="de-D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61" y="2723289"/>
            <a:ext cx="5735133" cy="395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741" y="2723289"/>
            <a:ext cx="5305771" cy="391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218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766957" y="333375"/>
            <a:ext cx="10353761" cy="1375961"/>
          </a:xfrm>
        </p:spPr>
        <p:txBody>
          <a:bodyPr>
            <a:normAutofit fontScale="90000"/>
          </a:bodyPr>
          <a:lstStyle/>
          <a:p>
            <a:r>
              <a:rPr lang="de-DE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5. TOURISTIC </a:t>
            </a:r>
            <a:r>
              <a:rPr lang="de-DE" sz="4400" dirty="0">
                <a:latin typeface="Arial" panose="020B0604020202020204" pitchFamily="34" charset="0"/>
                <a:cs typeface="Arial" panose="020B0604020202020204" pitchFamily="34" charset="0"/>
              </a:rPr>
              <a:t>PLACES OF RELIGION</a:t>
            </a:r>
            <a:br>
              <a:rPr lang="de-DE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4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Frauenkirche </a:t>
            </a:r>
            <a:r>
              <a:rPr lang="de-DE" sz="31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Munich)</a:t>
            </a:r>
            <a:endParaRPr lang="de-DE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234" y="2113046"/>
            <a:ext cx="5192774" cy="431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https://upload.wikimedia.org/wikipedia/commons/2/26/Frauenkirche_Munich_-_View_from_Peterskirche_Tow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13046"/>
            <a:ext cx="6324600" cy="394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62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3958" y="0"/>
            <a:ext cx="10353761" cy="1326321"/>
          </a:xfrm>
        </p:spPr>
        <p:txBody>
          <a:bodyPr>
            <a:normAutofit/>
          </a:bodyPr>
          <a:lstStyle/>
          <a:p>
            <a:r>
              <a:rPr lang="de-DE" sz="4000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chapels</a:t>
            </a:r>
            <a:endParaRPr lang="de-DE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15" y="1223573"/>
            <a:ext cx="6513095" cy="483566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7530" y="1223574"/>
            <a:ext cx="5055923" cy="483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44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2579" y="144379"/>
            <a:ext cx="10353761" cy="1326321"/>
          </a:xfrm>
        </p:spPr>
        <p:txBody>
          <a:bodyPr>
            <a:normAutofit/>
          </a:bodyPr>
          <a:lstStyle/>
          <a:p>
            <a:r>
              <a:rPr lang="de-DE" sz="4000" dirty="0">
                <a:latin typeface="Arial" panose="020B0604020202020204" pitchFamily="34" charset="0"/>
                <a:cs typeface="Arial" panose="020B0604020202020204" pitchFamily="34" charset="0"/>
              </a:rPr>
              <a:t>wayside </a:t>
            </a:r>
            <a: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crosses</a:t>
            </a:r>
            <a:r>
              <a:rPr lang="de-DE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crucifix</a:t>
            </a:r>
            <a: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31" y="1796716"/>
            <a:ext cx="5170260" cy="455954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1764" y="1796716"/>
            <a:ext cx="6079394" cy="4559546"/>
          </a:xfrm>
          <a:prstGeom prst="rect">
            <a:avLst/>
          </a:prstGeom>
        </p:spPr>
      </p:pic>
      <p:pic>
        <p:nvPicPr>
          <p:cNvPr id="1026" name="Picture 2" descr="http://img.fotocommunity.com/das-neue-gipfelkreuz-auf-dem-3146-m-hohen-flueela-schwarzhorn-9b0c5af0-ece0-4267-a4c4-a5b607f1b38e.jpg?width=10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795750"/>
            <a:ext cx="6930867" cy="456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agen.at/fotos/data/547/medium/Hochlantsch_Gipfelbuc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030" y="1796716"/>
            <a:ext cx="4918431" cy="455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30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8904" y="230486"/>
            <a:ext cx="10353761" cy="1326321"/>
          </a:xfrm>
        </p:spPr>
        <p:txBody>
          <a:bodyPr>
            <a:normAutofit/>
          </a:bodyPr>
          <a:lstStyle/>
          <a:p>
            <a:r>
              <a:rPr lang="de-DE" sz="4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major</a:t>
            </a:r>
            <a: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000" dirty="0" err="1">
                <a:latin typeface="Arial" panose="020B0604020202020204" pitchFamily="34" charset="0"/>
                <a:cs typeface="Arial" panose="020B0604020202020204" pitchFamily="34" charset="0"/>
              </a:rPr>
              <a:t>religious</a:t>
            </a:r>
            <a:r>
              <a:rPr lang="de-DE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festivals</a:t>
            </a:r>
            <a:endParaRPr lang="de-DE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64227" y="1400009"/>
            <a:ext cx="10353762" cy="3695136"/>
          </a:xfrm>
        </p:spPr>
        <p:txBody>
          <a:bodyPr>
            <a:norm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80" y="1722087"/>
            <a:ext cx="4128025" cy="274513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2372" y="1722087"/>
            <a:ext cx="3747477" cy="274513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70093" y="4787718"/>
            <a:ext cx="3458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Christmas</a:t>
            </a:r>
            <a:endParaRPr lang="de-DE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727132" y="6177358"/>
            <a:ext cx="3123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Easter</a:t>
            </a:r>
            <a:endParaRPr lang="de-DE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8349912" y="4770673"/>
            <a:ext cx="3152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Pentecost</a:t>
            </a:r>
            <a:endParaRPr lang="de-DE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https://vitajesu.files.wordpress.com/2010/01/carl-bloch-resurrection-of-jesus-chris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136" y="1729250"/>
            <a:ext cx="3235577" cy="431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01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614319" y="1912938"/>
            <a:ext cx="9001462" cy="2387600"/>
          </a:xfrm>
        </p:spPr>
        <p:txBody>
          <a:bodyPr>
            <a:normAutofit fontScale="90000"/>
          </a:bodyPr>
          <a:lstStyle/>
          <a:p>
            <a:r>
              <a:rPr lang="de-DE" sz="6000" dirty="0" err="1" smtClean="0"/>
              <a:t>Thank</a:t>
            </a:r>
            <a:r>
              <a:rPr lang="de-DE" sz="6000" dirty="0" smtClean="0"/>
              <a:t> </a:t>
            </a:r>
            <a:r>
              <a:rPr lang="de-DE" sz="6000" dirty="0" err="1" smtClean="0"/>
              <a:t>you</a:t>
            </a:r>
            <a:r>
              <a:rPr lang="de-DE" sz="6000" dirty="0" smtClean="0"/>
              <a:t> </a:t>
            </a:r>
            <a:r>
              <a:rPr lang="de-DE" sz="6000" dirty="0" err="1" smtClean="0"/>
              <a:t>for</a:t>
            </a:r>
            <a:r>
              <a:rPr lang="de-DE" sz="6000" dirty="0" smtClean="0"/>
              <a:t> </a:t>
            </a:r>
            <a:br>
              <a:rPr lang="de-DE" sz="6000" dirty="0" smtClean="0"/>
            </a:br>
            <a:r>
              <a:rPr lang="de-DE" sz="6000" dirty="0"/>
              <a:t/>
            </a:r>
            <a:br>
              <a:rPr lang="de-DE" sz="6000" dirty="0"/>
            </a:br>
            <a:r>
              <a:rPr lang="de-DE" sz="6000" dirty="0" err="1" smtClean="0"/>
              <a:t>your</a:t>
            </a:r>
            <a:r>
              <a:rPr lang="de-DE" sz="6000" dirty="0" smtClean="0"/>
              <a:t> Attention!</a:t>
            </a:r>
            <a:endParaRPr lang="de-DE" sz="6000" dirty="0"/>
          </a:p>
        </p:txBody>
      </p:sp>
    </p:spTree>
    <p:extLst>
      <p:ext uri="{BB962C8B-B14F-4D97-AF65-F5344CB8AC3E}">
        <p14:creationId xmlns:p14="http://schemas.microsoft.com/office/powerpoint/2010/main" val="318093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Table </a:t>
            </a:r>
            <a:r>
              <a:rPr lang="de-DE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Contents</a:t>
            </a:r>
            <a:endParaRPr lang="de-DE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RELIOUS FACTS ABOUT OUR SCHOOL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BAVARIAN POPE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PILGRIMAGES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PROCESSIONS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TOURISTIC PLACES OF RELIGION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MAJOR RELIGOUS FESTIVALS</a:t>
            </a:r>
          </a:p>
          <a:p>
            <a:pPr marL="457200" indent="-457200">
              <a:buFont typeface="+mj-lt"/>
              <a:buAutoNum type="arabicPeriod"/>
            </a:pP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1505" y="3114675"/>
            <a:ext cx="3835400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7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1. RELIOUS </a:t>
            </a:r>
            <a:r>
              <a:rPr lang="de-DE" sz="4400" dirty="0">
                <a:latin typeface="Arial" panose="020B0604020202020204" pitchFamily="34" charset="0"/>
                <a:cs typeface="Arial" panose="020B0604020202020204" pitchFamily="34" charset="0"/>
              </a:rPr>
              <a:t>FACTS ABOUT OUR SCHOOL</a:t>
            </a:r>
            <a:br>
              <a:rPr lang="de-DE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student Survey AT our school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6041942"/>
              </p:ext>
            </p:extLst>
          </p:nvPr>
        </p:nvGraphicFramePr>
        <p:xfrm>
          <a:off x="914400" y="2095500"/>
          <a:ext cx="10353675" cy="3695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233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18453" y="247650"/>
            <a:ext cx="10353761" cy="1326321"/>
          </a:xfrm>
        </p:spPr>
        <p:txBody>
          <a:bodyPr>
            <a:normAutofit/>
          </a:bodyPr>
          <a:lstStyle/>
          <a:p>
            <a:r>
              <a:rPr lang="de-DE" sz="4000" dirty="0" err="1">
                <a:latin typeface="Arial" panose="020B0604020202020204" pitchFamily="34" charset="0"/>
                <a:cs typeface="Arial" panose="020B0604020202020204" pitchFamily="34" charset="0"/>
              </a:rPr>
              <a:t>crosses</a:t>
            </a:r>
            <a:r>
              <a:rPr lang="de-DE" sz="4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classrooms</a:t>
            </a:r>
            <a:endParaRPr lang="de-DE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cdn1.spiegel.de/images/image-82918-panoV9free-wrwq-829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048" y="2409825"/>
            <a:ext cx="5537453" cy="266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ais.badische-zeitung.de/piece/01/5c/e8/00/228659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1709737"/>
            <a:ext cx="5492750" cy="411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09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18453" y="142875"/>
            <a:ext cx="10353761" cy="1326321"/>
          </a:xfrm>
        </p:spPr>
        <p:txBody>
          <a:bodyPr>
            <a:normAutofit/>
          </a:bodyPr>
          <a:lstStyle/>
          <a:p>
            <a:r>
              <a:rPr lang="de-DE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own</a:t>
            </a:r>
            <a: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Church</a:t>
            </a:r>
            <a:endParaRPr lang="de-DE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070" y="1469196"/>
            <a:ext cx="2803570" cy="373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461" y="2228045"/>
            <a:ext cx="3972326" cy="297924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24" y="2269297"/>
            <a:ext cx="3917324" cy="293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9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-12972" y="38100"/>
            <a:ext cx="10572750" cy="1566863"/>
          </a:xfrm>
        </p:spPr>
        <p:txBody>
          <a:bodyPr>
            <a:normAutofit/>
          </a:bodyPr>
          <a:lstStyle/>
          <a:p>
            <a: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2. The </a:t>
            </a:r>
            <a:r>
              <a:rPr lang="de-DE" sz="4000" dirty="0" err="1">
                <a:latin typeface="Arial" panose="020B0604020202020204" pitchFamily="34" charset="0"/>
                <a:cs typeface="Arial" panose="020B0604020202020204" pitchFamily="34" charset="0"/>
              </a:rPr>
              <a:t>Bavarian</a:t>
            </a:r>
            <a:r>
              <a:rPr lang="de-DE" sz="4000" dirty="0">
                <a:latin typeface="Arial" panose="020B0604020202020204" pitchFamily="34" charset="0"/>
                <a:cs typeface="Arial" panose="020B0604020202020204" pitchFamily="34" charset="0"/>
              </a:rPr>
              <a:t> Pope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650205" y="1409700"/>
            <a:ext cx="9008145" cy="4038600"/>
          </a:xfrm>
        </p:spPr>
        <p:txBody>
          <a:bodyPr>
            <a:normAutofit/>
          </a:bodyPr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Pope Benedict (Joseph Ratzinger) was born on 16/04/1927 in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Marktl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am Inn, a small Bavarian town</a:t>
            </a:r>
          </a:p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he was the first German Pope since Adrian VI (1523)</a:t>
            </a:r>
          </a:p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since 28/02/2013 he is still Pope, but you call him now Emeritus Pope or Holy Father</a:t>
            </a:r>
          </a:p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many tourists visit                                                                    nowadays his birth place 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327" y="184666"/>
            <a:ext cx="228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5273403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722" y="3795163"/>
            <a:ext cx="4549071" cy="2683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0768" y="3795163"/>
            <a:ext cx="2934559" cy="293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6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10047" y="208548"/>
            <a:ext cx="10353761" cy="1326321"/>
          </a:xfrm>
        </p:spPr>
        <p:txBody>
          <a:bodyPr>
            <a:normAutofit/>
          </a:bodyPr>
          <a:lstStyle/>
          <a:p>
            <a: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e-DE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Pilgrimages</a:t>
            </a:r>
            <a:endParaRPr lang="de-DE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54903" y="1385700"/>
            <a:ext cx="10353762" cy="3695136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raditional hiking for one or several days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 the group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e.g. with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parish church to legally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recognize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places of pilgrimage</a:t>
            </a:r>
            <a:endParaRPr lang="de-DE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880" y="2574958"/>
            <a:ext cx="5179218" cy="3429000"/>
          </a:xfrm>
          <a:prstGeom prst="rect">
            <a:avLst/>
          </a:prstGeom>
        </p:spPr>
      </p:pic>
      <p:pic>
        <p:nvPicPr>
          <p:cNvPr id="10242" name="Picture 2" descr="http://www.mittelbayerische.de/imgserver/_thumbnails/images/34/2847300/2847393/779x46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2574958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98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 idx="4294967295"/>
          </p:nvPr>
        </p:nvSpPr>
        <p:spPr>
          <a:xfrm>
            <a:off x="881480" y="1"/>
            <a:ext cx="10353675" cy="1390650"/>
          </a:xfrm>
        </p:spPr>
        <p:txBody>
          <a:bodyPr>
            <a:normAutofit/>
          </a:bodyPr>
          <a:lstStyle/>
          <a:p>
            <a: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Altötting</a:t>
            </a:r>
            <a:endParaRPr lang="de-DE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1522533"/>
            <a:ext cx="4281905" cy="4841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www.altoetting.de/cms/content/images/03aae89d1d73f636fc4a389843ca08f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48" y="1522533"/>
            <a:ext cx="5980721" cy="432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32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http://www.innregionen.com/uploads/tx_innregionenpois/sie-schwarze-madonna-in_der-altoettinger-gnadenkapel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056" y="1216026"/>
            <a:ext cx="6565277" cy="492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0133" y="125627"/>
            <a:ext cx="10353761" cy="1326321"/>
          </a:xfrm>
        </p:spPr>
        <p:txBody>
          <a:bodyPr>
            <a:normAutofit/>
          </a:bodyPr>
          <a:lstStyle/>
          <a:p>
            <a:pPr algn="ctr"/>
            <a: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Altötting</a:t>
            </a:r>
            <a:endParaRPr lang="de-DE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8" name="Picture 6" descr="https://upload.wikimedia.org/wikipedia/commons/b/b7/Gnadenkapelle_Votivbild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93" y="1216026"/>
            <a:ext cx="10546241" cy="515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csu.de/common/csu/content/csu/hauptnavigation/verbaende/bundeswahlkreise/altoetting/Altoettinger_Kapellplatz__H._Hein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202" y="1216026"/>
            <a:ext cx="8138984" cy="500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altoetting.de/cms/content/images/736e3f4309682ea78524d53f4c2d717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898" y="1216026"/>
            <a:ext cx="7441412" cy="520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83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thruBlk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TM04033921[[fn=Damast]]</Template>
  <TotalTime>0</TotalTime>
  <Words>351</Words>
  <Application>Microsoft Office PowerPoint</Application>
  <PresentationFormat>Breitbild</PresentationFormat>
  <Paragraphs>80</Paragraphs>
  <Slides>17</Slides>
  <Notes>16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3" baseType="lpstr">
      <vt:lpstr>Arial</vt:lpstr>
      <vt:lpstr>BasicCommercial LT Com Roman</vt:lpstr>
      <vt:lpstr>Bookman Old Style</vt:lpstr>
      <vt:lpstr>Calibri</vt:lpstr>
      <vt:lpstr>Rockwell</vt:lpstr>
      <vt:lpstr>Damask</vt:lpstr>
      <vt:lpstr>Religious Tourism   in Bavaria</vt:lpstr>
      <vt:lpstr>Table of Contents</vt:lpstr>
      <vt:lpstr>1. RELIOUS FACTS ABOUT OUR SCHOOL  student Survey AT our school</vt:lpstr>
      <vt:lpstr>crosses in classrooms</vt:lpstr>
      <vt:lpstr>Our own school Church</vt:lpstr>
      <vt:lpstr>2. The Bavarian Pope</vt:lpstr>
      <vt:lpstr>3. Pilgrimages</vt:lpstr>
      <vt:lpstr>Altötting</vt:lpstr>
      <vt:lpstr>Altötting</vt:lpstr>
      <vt:lpstr>Oberammergau</vt:lpstr>
      <vt:lpstr>PassionsPLAY</vt:lpstr>
      <vt:lpstr>4. Processions </vt:lpstr>
      <vt:lpstr>5. TOURISTIC PLACES OF RELIGION  Frauenkirche (Munich)</vt:lpstr>
      <vt:lpstr>chapels</vt:lpstr>
      <vt:lpstr>wayside crosses (crucifix)</vt:lpstr>
      <vt:lpstr>6. major religious festivals</vt:lpstr>
      <vt:lpstr>Thank you for   your Attention!</vt:lpstr>
    </vt:vector>
  </TitlesOfParts>
  <Company>Musterschule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Religious Tourism</dc:title>
  <dc:creator>Matthias Wachter</dc:creator>
  <cp:lastModifiedBy>AProfLehrer</cp:lastModifiedBy>
  <cp:revision>158</cp:revision>
  <dcterms:created xsi:type="dcterms:W3CDTF">2015-11-23T14:22:19Z</dcterms:created>
  <dcterms:modified xsi:type="dcterms:W3CDTF">2016-05-03T09:06:08Z</dcterms:modified>
</cp:coreProperties>
</file>