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6" r:id="rId2"/>
    <p:sldId id="257" r:id="rId3"/>
    <p:sldId id="261" r:id="rId4"/>
    <p:sldId id="264" r:id="rId5"/>
    <p:sldId id="262" r:id="rId6"/>
    <p:sldId id="265" r:id="rId7"/>
    <p:sldId id="270" r:id="rId8"/>
    <p:sldId id="268" r:id="rId9"/>
    <p:sldId id="267" r:id="rId10"/>
    <p:sldId id="269" r:id="rId11"/>
    <p:sldId id="271" r:id="rId12"/>
    <p:sldId id="275" r:id="rId13"/>
    <p:sldId id="276" r:id="rId14"/>
    <p:sldId id="278" r:id="rId15"/>
    <p:sldId id="272" r:id="rId16"/>
    <p:sldId id="277" r:id="rId17"/>
    <p:sldId id="279" r:id="rId18"/>
    <p:sldId id="273" r:id="rId19"/>
    <p:sldId id="274" r:id="rId20"/>
  </p:sldIdLst>
  <p:sldSz cx="12192000" cy="6858000"/>
  <p:notesSz cx="6797675" cy="9928225"/>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66" autoAdjust="0"/>
    <p:restoredTop sz="78229" autoAdjust="0"/>
  </p:normalViewPr>
  <p:slideViewPr>
    <p:cSldViewPr snapToGrid="0">
      <p:cViewPr varScale="1">
        <p:scale>
          <a:sx n="91" d="100"/>
          <a:sy n="91" d="100"/>
        </p:scale>
        <p:origin x="-1458" y="-9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86"/>
    </p:cViewPr>
  </p:sorterViewPr>
  <p:notesViewPr>
    <p:cSldViewPr snapToGrid="0">
      <p:cViewPr varScale="1">
        <p:scale>
          <a:sx n="65" d="100"/>
          <a:sy n="65" d="100"/>
        </p:scale>
        <p:origin x="2886" y="6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49688" y="0"/>
            <a:ext cx="2946400" cy="498475"/>
          </a:xfrm>
          <a:prstGeom prst="rect">
            <a:avLst/>
          </a:prstGeom>
        </p:spPr>
        <p:txBody>
          <a:bodyPr vert="horz" lIns="91440" tIns="45720" rIns="91440" bIns="45720" rtlCol="0"/>
          <a:lstStyle>
            <a:lvl1pPr algn="r">
              <a:defRPr sz="1200"/>
            </a:lvl1pPr>
          </a:lstStyle>
          <a:p>
            <a:fld id="{4E48E1D5-8F0C-4E3E-8D08-6BEB5EE246AE}" type="datetimeFigureOut">
              <a:rPr lang="de-DE" smtClean="0"/>
              <a:t>05.12.2016</a:t>
            </a:fld>
            <a:endParaRPr lang="de-DE"/>
          </a:p>
        </p:txBody>
      </p:sp>
      <p:sp>
        <p:nvSpPr>
          <p:cNvPr id="4" name="Folienbildplatzhalt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450" y="4778375"/>
            <a:ext cx="5438775" cy="3908425"/>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9429750"/>
            <a:ext cx="2946400" cy="498475"/>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49688" y="9429750"/>
            <a:ext cx="2946400" cy="498475"/>
          </a:xfrm>
          <a:prstGeom prst="rect">
            <a:avLst/>
          </a:prstGeom>
        </p:spPr>
        <p:txBody>
          <a:bodyPr vert="horz" lIns="91440" tIns="45720" rIns="91440" bIns="45720" rtlCol="0" anchor="b"/>
          <a:lstStyle>
            <a:lvl1pPr algn="r">
              <a:defRPr sz="1200"/>
            </a:lvl1pPr>
          </a:lstStyle>
          <a:p>
            <a:fld id="{FC66BD8A-253A-45E1-AAA1-7F714F82E312}" type="slidenum">
              <a:rPr lang="de-DE" smtClean="0"/>
              <a:t>‹Nr.›</a:t>
            </a:fld>
            <a:endParaRPr lang="de-DE"/>
          </a:p>
        </p:txBody>
      </p:sp>
    </p:spTree>
    <p:extLst>
      <p:ext uri="{BB962C8B-B14F-4D97-AF65-F5344CB8AC3E}">
        <p14:creationId xmlns:p14="http://schemas.microsoft.com/office/powerpoint/2010/main" val="41223882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en.wikipedia.org/wiki/Bavaria"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s://en.wikipedia.org/wiki/Czech_Republic" TargetMode="External"/><Relationship Id="rId4" Type="http://schemas.openxmlformats.org/officeDocument/2006/relationships/hyperlink" Target="https://en.wikipedia.org/wiki/Germany"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FC66BD8A-253A-45E1-AAA1-7F714F82E312}" type="slidenum">
              <a:rPr lang="de-DE" smtClean="0"/>
              <a:t>1</a:t>
            </a:fld>
            <a:endParaRPr lang="de-DE"/>
          </a:p>
        </p:txBody>
      </p:sp>
    </p:spTree>
    <p:extLst>
      <p:ext uri="{BB962C8B-B14F-4D97-AF65-F5344CB8AC3E}">
        <p14:creationId xmlns:p14="http://schemas.microsoft.com/office/powerpoint/2010/main" val="12127175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noProof="0" dirty="0" smtClean="0"/>
              <a:t>Instead of two ski´s a </a:t>
            </a:r>
            <a:r>
              <a:rPr lang="en-US" noProof="0" dirty="0" err="1" smtClean="0"/>
              <a:t>monoskibob</a:t>
            </a:r>
            <a:r>
              <a:rPr lang="en-US" noProof="0" dirty="0" smtClean="0"/>
              <a:t> uses one ski (</a:t>
            </a:r>
            <a:r>
              <a:rPr lang="en-US" noProof="0" dirty="0" err="1" smtClean="0"/>
              <a:t>Bild</a:t>
            </a:r>
            <a:r>
              <a:rPr lang="en-US" noProof="0" dirty="0" smtClean="0"/>
              <a:t> 1)</a:t>
            </a:r>
            <a:r>
              <a:rPr lang="en-US" baseline="0" noProof="0" dirty="0" smtClean="0"/>
              <a:t> and special </a:t>
            </a:r>
            <a:r>
              <a:rPr lang="en-US" baseline="0" noProof="0" dirty="0" err="1" smtClean="0"/>
              <a:t>armresets</a:t>
            </a:r>
            <a:r>
              <a:rPr lang="en-US" baseline="0" noProof="0" dirty="0" smtClean="0"/>
              <a:t> (</a:t>
            </a:r>
            <a:r>
              <a:rPr lang="en-US" baseline="0" noProof="0" dirty="0" err="1" smtClean="0"/>
              <a:t>Bild</a:t>
            </a:r>
            <a:r>
              <a:rPr lang="en-US" baseline="0" noProof="0" dirty="0" smtClean="0"/>
              <a:t> 2)</a:t>
            </a:r>
            <a:endParaRPr lang="en-US" noProof="0" dirty="0"/>
          </a:p>
        </p:txBody>
      </p:sp>
      <p:sp>
        <p:nvSpPr>
          <p:cNvPr id="4" name="Foliennummernplatzhalter 3"/>
          <p:cNvSpPr>
            <a:spLocks noGrp="1"/>
          </p:cNvSpPr>
          <p:nvPr>
            <p:ph type="sldNum" sz="quarter" idx="10"/>
          </p:nvPr>
        </p:nvSpPr>
        <p:spPr/>
        <p:txBody>
          <a:bodyPr/>
          <a:lstStyle/>
          <a:p>
            <a:fld id="{FC66BD8A-253A-45E1-AAA1-7F714F82E312}" type="slidenum">
              <a:rPr lang="de-DE" smtClean="0"/>
              <a:t>14</a:t>
            </a:fld>
            <a:endParaRPr lang="de-DE"/>
          </a:p>
        </p:txBody>
      </p:sp>
    </p:spTree>
    <p:extLst>
      <p:ext uri="{BB962C8B-B14F-4D97-AF65-F5344CB8AC3E}">
        <p14:creationId xmlns:p14="http://schemas.microsoft.com/office/powerpoint/2010/main" val="12137351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noProof="0" dirty="0" smtClean="0">
                <a:latin typeface="Times New Roman" panose="02020603050405020304" pitchFamily="18" charset="0"/>
                <a:cs typeface="Times New Roman" panose="02020603050405020304" pitchFamily="18" charset="0"/>
              </a:rPr>
              <a:t>Skiing on a ski slope doesn’t damage the nature much BUT creating a ski slope is really bad for nature. To create a ski slope the floor need to get bulldozed and many trees and stones need to get removed. Also the amount of tourists and buildings are bad for wildlife.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noProof="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noProof="0" dirty="0" smtClean="0">
                <a:latin typeface="Times New Roman" panose="02020603050405020304" pitchFamily="18" charset="0"/>
                <a:cs typeface="Times New Roman" panose="02020603050405020304" pitchFamily="18" charset="0"/>
              </a:rPr>
              <a:t>Also a big problems is skiing on non-prepared floor. The sharp blades of ski and snowboards together with the speed is very badly for the hillsides. These places are far more exposed to avalanches than normal places because the grass on the floor is getting cut and some people damage also trees which should protect us. Also all the Ski lifts and cars and the tourists at their own are also not the very best because it pumps Co² in the air and the houses producing heat what also causes more avalanches. And Exposing people to avalanches, damaging plants and damaging our environment is definitely not ‘sustainable’. </a:t>
            </a:r>
            <a:endParaRPr lang="en-US" noProof="0" dirty="0" smtClean="0">
              <a:latin typeface="Times New Roman" panose="02020603050405020304" pitchFamily="18" charset="0"/>
              <a:cs typeface="Times New Roman" panose="02020603050405020304" pitchFamily="18" charset="0"/>
            </a:endParaRPr>
          </a:p>
          <a:p>
            <a:endParaRPr lang="de-DE" dirty="0"/>
          </a:p>
        </p:txBody>
      </p:sp>
      <p:sp>
        <p:nvSpPr>
          <p:cNvPr id="4" name="Foliennummernplatzhalter 3"/>
          <p:cNvSpPr>
            <a:spLocks noGrp="1"/>
          </p:cNvSpPr>
          <p:nvPr>
            <p:ph type="sldNum" sz="quarter" idx="10"/>
          </p:nvPr>
        </p:nvSpPr>
        <p:spPr/>
        <p:txBody>
          <a:bodyPr/>
          <a:lstStyle/>
          <a:p>
            <a:fld id="{FC66BD8A-253A-45E1-AAA1-7F714F82E312}" type="slidenum">
              <a:rPr lang="de-DE" smtClean="0">
                <a:solidFill>
                  <a:prstClr val="black"/>
                </a:solidFill>
              </a:rPr>
              <a:pPr/>
              <a:t>15</a:t>
            </a:fld>
            <a:endParaRPr lang="de-DE">
              <a:solidFill>
                <a:prstClr val="black"/>
              </a:solidFill>
            </a:endParaRPr>
          </a:p>
        </p:txBody>
      </p:sp>
    </p:spTree>
    <p:extLst>
      <p:ext uri="{BB962C8B-B14F-4D97-AF65-F5344CB8AC3E}">
        <p14:creationId xmlns:p14="http://schemas.microsoft.com/office/powerpoint/2010/main" val="38965734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FC66BD8A-253A-45E1-AAA1-7F714F82E312}" type="slidenum">
              <a:rPr lang="de-DE" smtClean="0"/>
              <a:t>16</a:t>
            </a:fld>
            <a:endParaRPr lang="de-DE"/>
          </a:p>
        </p:txBody>
      </p:sp>
    </p:spTree>
    <p:extLst>
      <p:ext uri="{BB962C8B-B14F-4D97-AF65-F5344CB8AC3E}">
        <p14:creationId xmlns:p14="http://schemas.microsoft.com/office/powerpoint/2010/main" val="27772964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FC66BD8A-253A-45E1-AAA1-7F714F82E312}" type="slidenum">
              <a:rPr lang="de-DE" smtClean="0"/>
              <a:t>17</a:t>
            </a:fld>
            <a:endParaRPr lang="de-DE"/>
          </a:p>
        </p:txBody>
      </p:sp>
    </p:spTree>
    <p:extLst>
      <p:ext uri="{BB962C8B-B14F-4D97-AF65-F5344CB8AC3E}">
        <p14:creationId xmlns:p14="http://schemas.microsoft.com/office/powerpoint/2010/main" val="27772964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FC66BD8A-253A-45E1-AAA1-7F714F82E312}" type="slidenum">
              <a:rPr lang="de-DE" smtClean="0"/>
              <a:t>18</a:t>
            </a:fld>
            <a:endParaRPr lang="de-DE"/>
          </a:p>
        </p:txBody>
      </p:sp>
    </p:spTree>
    <p:extLst>
      <p:ext uri="{BB962C8B-B14F-4D97-AF65-F5344CB8AC3E}">
        <p14:creationId xmlns:p14="http://schemas.microsoft.com/office/powerpoint/2010/main" val="34853385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FC66BD8A-253A-45E1-AAA1-7F714F82E312}" type="slidenum">
              <a:rPr lang="de-DE" smtClean="0"/>
              <a:t>2</a:t>
            </a:fld>
            <a:endParaRPr lang="de-DE"/>
          </a:p>
        </p:txBody>
      </p:sp>
    </p:spTree>
    <p:extLst>
      <p:ext uri="{BB962C8B-B14F-4D97-AF65-F5344CB8AC3E}">
        <p14:creationId xmlns:p14="http://schemas.microsoft.com/office/powerpoint/2010/main" val="42403870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dirty="0" smtClean="0">
                <a:solidFill>
                  <a:schemeClr val="tx1"/>
                </a:solidFill>
                <a:latin typeface="Times New Roman" panose="02020603050405020304" pitchFamily="18" charset="0"/>
                <a:cs typeface="Times New Roman" panose="02020603050405020304" pitchFamily="18" charset="0"/>
              </a:rPr>
              <a:t>The Bavarian Forest is a wooded low-mountain region in </a:t>
            </a:r>
            <a:r>
              <a:rPr lang="en-US" sz="1200" b="0" i="0" u="none" dirty="0" smtClean="0">
                <a:solidFill>
                  <a:schemeClr val="tx1"/>
                </a:solidFill>
                <a:latin typeface="Times New Roman" panose="02020603050405020304" pitchFamily="18" charset="0"/>
                <a:cs typeface="Times New Roman" panose="02020603050405020304" pitchFamily="18" charset="0"/>
                <a:hlinkClick r:id="rId3" tooltip="Bavaria"/>
              </a:rPr>
              <a:t>Bavaria</a:t>
            </a:r>
            <a:r>
              <a:rPr lang="en-US" sz="1200" b="0" i="0" u="none" dirty="0" smtClean="0">
                <a:solidFill>
                  <a:schemeClr val="tx1"/>
                </a:solidFill>
                <a:latin typeface="Times New Roman" panose="02020603050405020304" pitchFamily="18" charset="0"/>
                <a:cs typeface="Times New Roman" panose="02020603050405020304" pitchFamily="18" charset="0"/>
              </a:rPr>
              <a:t>, </a:t>
            </a:r>
            <a:r>
              <a:rPr lang="en-US" sz="1200" b="0" i="0" u="none" dirty="0" smtClean="0">
                <a:solidFill>
                  <a:schemeClr val="tx1"/>
                </a:solidFill>
                <a:latin typeface="Times New Roman" panose="02020603050405020304" pitchFamily="18" charset="0"/>
                <a:cs typeface="Times New Roman" panose="02020603050405020304" pitchFamily="18" charset="0"/>
                <a:hlinkClick r:id="rId4" tooltip="Germany"/>
              </a:rPr>
              <a:t>Germany</a:t>
            </a:r>
            <a:r>
              <a:rPr lang="en-US" sz="1200" b="0" i="0" u="none" dirty="0" smtClean="0">
                <a:solidFill>
                  <a:schemeClr val="tx1"/>
                </a:solidFill>
                <a:latin typeface="Times New Roman" panose="02020603050405020304" pitchFamily="18" charset="0"/>
                <a:cs typeface="Times New Roman" panose="02020603050405020304" pitchFamily="18" charset="0"/>
              </a:rPr>
              <a:t>. It extends along the </a:t>
            </a:r>
            <a:r>
              <a:rPr lang="en-US" sz="1200" b="0" i="0" u="none" dirty="0" smtClean="0">
                <a:solidFill>
                  <a:schemeClr val="tx1"/>
                </a:solidFill>
                <a:latin typeface="Times New Roman" panose="02020603050405020304" pitchFamily="18" charset="0"/>
                <a:cs typeface="Times New Roman" panose="02020603050405020304" pitchFamily="18" charset="0"/>
                <a:hlinkClick r:id="rId5" tooltip="Czech Republic"/>
              </a:rPr>
              <a:t>Czech</a:t>
            </a:r>
            <a:r>
              <a:rPr lang="en-US" sz="1200" b="0" i="0" u="none" dirty="0" smtClean="0">
                <a:solidFill>
                  <a:schemeClr val="tx1"/>
                </a:solidFill>
                <a:latin typeface="Times New Roman" panose="02020603050405020304" pitchFamily="18" charset="0"/>
                <a:cs typeface="Times New Roman" panose="02020603050405020304" pitchFamily="18" charset="0"/>
              </a:rPr>
              <a:t> border. At</a:t>
            </a:r>
            <a:r>
              <a:rPr lang="en-US" sz="1200" b="0" i="0" u="none" baseline="0" dirty="0" smtClean="0">
                <a:solidFill>
                  <a:schemeClr val="tx1"/>
                </a:solidFill>
                <a:latin typeface="Times New Roman" panose="02020603050405020304" pitchFamily="18" charset="0"/>
                <a:cs typeface="Times New Roman" panose="02020603050405020304" pitchFamily="18" charset="0"/>
              </a:rPr>
              <a:t> The picture you can see the hilly landscape of the Bavarian forest.</a:t>
            </a:r>
            <a:endParaRPr lang="de-DE" sz="1200" b="0" i="0" u="none" dirty="0" smtClean="0">
              <a:solidFill>
                <a:schemeClr val="tx1"/>
              </a:solidFill>
              <a:latin typeface="Times New Roman" panose="02020603050405020304" pitchFamily="18" charset="0"/>
              <a:cs typeface="Times New Roman" panose="02020603050405020304" pitchFamily="18" charset="0"/>
            </a:endParaRPr>
          </a:p>
          <a:p>
            <a:endParaRPr lang="de-DE" dirty="0"/>
          </a:p>
        </p:txBody>
      </p:sp>
      <p:sp>
        <p:nvSpPr>
          <p:cNvPr id="4" name="Foliennummernplatzhalter 3"/>
          <p:cNvSpPr>
            <a:spLocks noGrp="1"/>
          </p:cNvSpPr>
          <p:nvPr>
            <p:ph type="sldNum" sz="quarter" idx="10"/>
          </p:nvPr>
        </p:nvSpPr>
        <p:spPr/>
        <p:txBody>
          <a:bodyPr/>
          <a:lstStyle/>
          <a:p>
            <a:fld id="{FC66BD8A-253A-45E1-AAA1-7F714F82E312}" type="slidenum">
              <a:rPr lang="de-DE" smtClean="0"/>
              <a:t>4</a:t>
            </a:fld>
            <a:endParaRPr lang="de-DE"/>
          </a:p>
        </p:txBody>
      </p:sp>
    </p:spTree>
    <p:extLst>
      <p:ext uri="{BB962C8B-B14F-4D97-AF65-F5344CB8AC3E}">
        <p14:creationId xmlns:p14="http://schemas.microsoft.com/office/powerpoint/2010/main" val="11534531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This </a:t>
            </a:r>
            <a:r>
              <a:rPr lang="de-DE" dirty="0" err="1" smtClean="0"/>
              <a:t>is</a:t>
            </a:r>
            <a:r>
              <a:rPr lang="de-DE" dirty="0" smtClean="0"/>
              <a:t> </a:t>
            </a:r>
            <a:r>
              <a:rPr lang="de-DE" dirty="0" err="1" smtClean="0"/>
              <a:t>the</a:t>
            </a:r>
            <a:r>
              <a:rPr lang="de-DE" dirty="0" smtClean="0"/>
              <a:t> </a:t>
            </a:r>
            <a:r>
              <a:rPr lang="de-DE" dirty="0" err="1" smtClean="0"/>
              <a:t>summit</a:t>
            </a:r>
            <a:r>
              <a:rPr lang="de-DE" dirty="0" smtClean="0"/>
              <a:t> </a:t>
            </a:r>
            <a:r>
              <a:rPr lang="de-DE" dirty="0" err="1" smtClean="0"/>
              <a:t>of</a:t>
            </a:r>
            <a:r>
              <a:rPr lang="de-DE" dirty="0" smtClean="0"/>
              <a:t> </a:t>
            </a:r>
            <a:r>
              <a:rPr lang="de-DE" dirty="0" err="1" smtClean="0"/>
              <a:t>the</a:t>
            </a:r>
            <a:r>
              <a:rPr lang="de-DE" dirty="0" smtClean="0"/>
              <a:t> Great Arber.</a:t>
            </a:r>
            <a:r>
              <a:rPr lang="de-DE" baseline="0" dirty="0" smtClean="0"/>
              <a:t> </a:t>
            </a:r>
            <a:r>
              <a:rPr lang="de-DE" baseline="0" dirty="0" err="1" smtClean="0"/>
              <a:t>It</a:t>
            </a:r>
            <a:r>
              <a:rPr lang="de-DE" baseline="0" dirty="0" smtClean="0"/>
              <a:t> </a:t>
            </a:r>
            <a:r>
              <a:rPr lang="de-DE" baseline="0" dirty="0" err="1" smtClean="0"/>
              <a:t>is</a:t>
            </a:r>
            <a:r>
              <a:rPr lang="de-DE" baseline="0" dirty="0" smtClean="0"/>
              <a:t> </a:t>
            </a:r>
            <a:r>
              <a:rPr lang="de-DE" baseline="0" dirty="0" err="1" smtClean="0"/>
              <a:t>with</a:t>
            </a:r>
            <a:r>
              <a:rPr lang="de-DE" baseline="0" dirty="0" smtClean="0"/>
              <a:t> 1.455,5 m. ü. NHN, </a:t>
            </a:r>
            <a:r>
              <a:rPr lang="de-DE" baseline="0" dirty="0" err="1" smtClean="0"/>
              <a:t>the</a:t>
            </a:r>
            <a:r>
              <a:rPr lang="de-DE" baseline="0" dirty="0" smtClean="0"/>
              <a:t> </a:t>
            </a:r>
            <a:r>
              <a:rPr lang="de-DE" baseline="0" dirty="0" err="1" smtClean="0"/>
              <a:t>largest</a:t>
            </a:r>
            <a:r>
              <a:rPr lang="de-DE" baseline="0" dirty="0" smtClean="0"/>
              <a:t> </a:t>
            </a:r>
            <a:r>
              <a:rPr lang="de-DE" baseline="0" dirty="0" err="1" smtClean="0"/>
              <a:t>point</a:t>
            </a:r>
            <a:r>
              <a:rPr lang="de-DE" baseline="0" dirty="0" smtClean="0"/>
              <a:t> </a:t>
            </a:r>
            <a:r>
              <a:rPr lang="de-DE" baseline="0" dirty="0" err="1" smtClean="0"/>
              <a:t>of</a:t>
            </a:r>
            <a:r>
              <a:rPr lang="de-DE" baseline="0" dirty="0" smtClean="0"/>
              <a:t> </a:t>
            </a:r>
            <a:r>
              <a:rPr lang="de-DE" baseline="0" dirty="0" err="1" smtClean="0"/>
              <a:t>the</a:t>
            </a:r>
            <a:r>
              <a:rPr lang="de-DE" baseline="0" dirty="0" smtClean="0"/>
              <a:t> </a:t>
            </a:r>
            <a:r>
              <a:rPr lang="de-DE" baseline="0" dirty="0" err="1" smtClean="0"/>
              <a:t>Bavarian</a:t>
            </a:r>
            <a:r>
              <a:rPr lang="de-DE" baseline="0" dirty="0" smtClean="0"/>
              <a:t> </a:t>
            </a:r>
            <a:r>
              <a:rPr lang="de-DE" baseline="0" dirty="0" err="1" smtClean="0"/>
              <a:t>forest</a:t>
            </a:r>
            <a:r>
              <a:rPr lang="de-DE" baseline="0" dirty="0" smtClean="0"/>
              <a:t>.</a:t>
            </a:r>
            <a:endParaRPr lang="de-DE" dirty="0"/>
          </a:p>
        </p:txBody>
      </p:sp>
      <p:sp>
        <p:nvSpPr>
          <p:cNvPr id="4" name="Foliennummernplatzhalter 3"/>
          <p:cNvSpPr>
            <a:spLocks noGrp="1"/>
          </p:cNvSpPr>
          <p:nvPr>
            <p:ph type="sldNum" sz="quarter" idx="10"/>
          </p:nvPr>
        </p:nvSpPr>
        <p:spPr/>
        <p:txBody>
          <a:bodyPr/>
          <a:lstStyle/>
          <a:p>
            <a:fld id="{FC66BD8A-253A-45E1-AAA1-7F714F82E312}" type="slidenum">
              <a:rPr lang="de-DE" smtClean="0"/>
              <a:t>5</a:t>
            </a:fld>
            <a:endParaRPr lang="de-DE"/>
          </a:p>
        </p:txBody>
      </p:sp>
    </p:spTree>
    <p:extLst>
      <p:ext uri="{BB962C8B-B14F-4D97-AF65-F5344CB8AC3E}">
        <p14:creationId xmlns:p14="http://schemas.microsoft.com/office/powerpoint/2010/main" val="26473375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FC66BD8A-253A-45E1-AAA1-7F714F82E312}" type="slidenum">
              <a:rPr lang="de-DE" smtClean="0"/>
              <a:t>7</a:t>
            </a:fld>
            <a:endParaRPr lang="de-DE"/>
          </a:p>
        </p:txBody>
      </p:sp>
    </p:spTree>
    <p:extLst>
      <p:ext uri="{BB962C8B-B14F-4D97-AF65-F5344CB8AC3E}">
        <p14:creationId xmlns:p14="http://schemas.microsoft.com/office/powerpoint/2010/main" val="26187768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smtClean="0"/>
              <a:t>Snowshoes</a:t>
            </a:r>
            <a:r>
              <a:rPr lang="de-DE" baseline="0" dirty="0" smtClean="0"/>
              <a:t> </a:t>
            </a:r>
            <a:r>
              <a:rPr lang="de-DE" baseline="0" dirty="0" err="1" smtClean="0"/>
              <a:t>are</a:t>
            </a:r>
            <a:r>
              <a:rPr lang="de-DE" baseline="0" dirty="0" smtClean="0"/>
              <a:t> an </a:t>
            </a:r>
            <a:r>
              <a:rPr lang="de-DE" baseline="0" dirty="0" err="1" smtClean="0"/>
              <a:t>help</a:t>
            </a:r>
            <a:r>
              <a:rPr lang="de-DE" baseline="0" dirty="0" smtClean="0"/>
              <a:t> </a:t>
            </a:r>
            <a:r>
              <a:rPr lang="de-DE" baseline="0" dirty="0" err="1" smtClean="0"/>
              <a:t>to</a:t>
            </a:r>
            <a:r>
              <a:rPr lang="de-DE" baseline="0" dirty="0" smtClean="0"/>
              <a:t> </a:t>
            </a:r>
            <a:r>
              <a:rPr lang="de-DE" baseline="0" dirty="0" err="1" smtClean="0"/>
              <a:t>the</a:t>
            </a:r>
            <a:r>
              <a:rPr lang="de-DE" baseline="0" dirty="0" smtClean="0"/>
              <a:t> </a:t>
            </a:r>
            <a:r>
              <a:rPr lang="de-DE" baseline="0" dirty="0" err="1" smtClean="0"/>
              <a:t>movement</a:t>
            </a:r>
            <a:r>
              <a:rPr lang="de-DE" baseline="0" dirty="0" smtClean="0"/>
              <a:t> at Snow </a:t>
            </a:r>
            <a:r>
              <a:rPr lang="de-DE" baseline="0" dirty="0" err="1" smtClean="0"/>
              <a:t>conditions</a:t>
            </a:r>
            <a:r>
              <a:rPr lang="de-DE" baseline="0" dirty="0" smtClean="0"/>
              <a:t>, wich </a:t>
            </a:r>
            <a:r>
              <a:rPr lang="de-DE" baseline="0" dirty="0" err="1" smtClean="0"/>
              <a:t>were</a:t>
            </a:r>
            <a:r>
              <a:rPr lang="de-DE" baseline="0" dirty="0" smtClean="0"/>
              <a:t> </a:t>
            </a:r>
            <a:r>
              <a:rPr lang="de-DE" baseline="0" dirty="0" err="1" smtClean="0"/>
              <a:t>traditionally</a:t>
            </a:r>
            <a:r>
              <a:rPr lang="de-DE" baseline="0" dirty="0" smtClean="0"/>
              <a:t> </a:t>
            </a:r>
            <a:r>
              <a:rPr lang="de-DE" baseline="0" dirty="0" err="1" smtClean="0"/>
              <a:t>used</a:t>
            </a:r>
            <a:r>
              <a:rPr lang="de-DE" baseline="0" dirty="0" smtClean="0"/>
              <a:t> in </a:t>
            </a:r>
            <a:r>
              <a:rPr lang="de-DE" baseline="0" dirty="0" err="1" smtClean="0"/>
              <a:t>many</a:t>
            </a:r>
            <a:r>
              <a:rPr lang="de-DE" baseline="0" dirty="0" smtClean="0"/>
              <a:t> </a:t>
            </a:r>
            <a:r>
              <a:rPr lang="de-DE" baseline="0" dirty="0" err="1" smtClean="0"/>
              <a:t>snowy</a:t>
            </a:r>
            <a:r>
              <a:rPr lang="de-DE" baseline="0" dirty="0" smtClean="0"/>
              <a:t> </a:t>
            </a:r>
            <a:r>
              <a:rPr lang="de-DE" baseline="0" dirty="0" err="1" smtClean="0"/>
              <a:t>areas</a:t>
            </a:r>
            <a:r>
              <a:rPr lang="de-DE" baseline="0" dirty="0" smtClean="0"/>
              <a:t>. </a:t>
            </a:r>
            <a:r>
              <a:rPr lang="de-DE" baseline="0" dirty="0" err="1" smtClean="0"/>
              <a:t>They</a:t>
            </a:r>
            <a:r>
              <a:rPr lang="de-DE" baseline="0" dirty="0" smtClean="0"/>
              <a:t> </a:t>
            </a:r>
            <a:r>
              <a:rPr lang="de-DE" baseline="0" dirty="0" err="1" smtClean="0"/>
              <a:t>distribute</a:t>
            </a:r>
            <a:r>
              <a:rPr lang="de-DE" baseline="0" dirty="0" smtClean="0"/>
              <a:t> </a:t>
            </a:r>
            <a:r>
              <a:rPr lang="de-DE" baseline="0" dirty="0" err="1" smtClean="0"/>
              <a:t>the</a:t>
            </a:r>
            <a:r>
              <a:rPr lang="de-DE" baseline="0" dirty="0" smtClean="0"/>
              <a:t> </a:t>
            </a:r>
            <a:r>
              <a:rPr lang="de-DE" baseline="0" dirty="0" err="1" smtClean="0"/>
              <a:t>weight</a:t>
            </a:r>
            <a:r>
              <a:rPr lang="de-DE" baseline="0" dirty="0" smtClean="0"/>
              <a:t> </a:t>
            </a:r>
            <a:r>
              <a:rPr lang="de-DE" baseline="0" dirty="0" err="1" smtClean="0"/>
              <a:t>of</a:t>
            </a:r>
            <a:r>
              <a:rPr lang="de-DE" baseline="0" dirty="0" smtClean="0"/>
              <a:t> </a:t>
            </a:r>
            <a:r>
              <a:rPr lang="de-DE" baseline="0" dirty="0" err="1" smtClean="0"/>
              <a:t>the</a:t>
            </a:r>
            <a:r>
              <a:rPr lang="de-DE" baseline="0" dirty="0" smtClean="0"/>
              <a:t> </a:t>
            </a:r>
            <a:r>
              <a:rPr lang="de-DE" baseline="0" dirty="0" err="1" smtClean="0"/>
              <a:t>person</a:t>
            </a:r>
            <a:r>
              <a:rPr lang="de-DE" baseline="0" dirty="0" smtClean="0"/>
              <a:t> </a:t>
            </a:r>
            <a:r>
              <a:rPr lang="de-DE" baseline="0" dirty="0" err="1" smtClean="0"/>
              <a:t>carrying</a:t>
            </a:r>
            <a:r>
              <a:rPr lang="de-DE" baseline="0" dirty="0" smtClean="0"/>
              <a:t> </a:t>
            </a:r>
            <a:r>
              <a:rPr lang="de-DE" baseline="0" dirty="0" err="1" smtClean="0"/>
              <a:t>them</a:t>
            </a:r>
            <a:r>
              <a:rPr lang="de-DE" baseline="0" dirty="0" smtClean="0"/>
              <a:t> </a:t>
            </a:r>
            <a:r>
              <a:rPr lang="de-DE" baseline="0" dirty="0" err="1" smtClean="0"/>
              <a:t>over</a:t>
            </a:r>
            <a:r>
              <a:rPr lang="de-DE" baseline="0" dirty="0" smtClean="0"/>
              <a:t> a larger </a:t>
            </a:r>
            <a:r>
              <a:rPr lang="de-DE" baseline="0" dirty="0" err="1" smtClean="0"/>
              <a:t>area</a:t>
            </a:r>
            <a:r>
              <a:rPr lang="de-DE" baseline="0" dirty="0" smtClean="0"/>
              <a:t> so </a:t>
            </a:r>
            <a:r>
              <a:rPr lang="de-DE" baseline="0" dirty="0" err="1" smtClean="0"/>
              <a:t>Snowshoeing</a:t>
            </a:r>
            <a:r>
              <a:rPr lang="de-DE" baseline="0" dirty="0" smtClean="0"/>
              <a:t> </a:t>
            </a:r>
            <a:r>
              <a:rPr lang="de-DE" baseline="0" dirty="0" err="1" smtClean="0"/>
              <a:t>has</a:t>
            </a:r>
            <a:r>
              <a:rPr lang="de-DE" baseline="0" dirty="0" smtClean="0"/>
              <a:t> </a:t>
            </a:r>
            <a:r>
              <a:rPr lang="de-DE" baseline="0" dirty="0" err="1" smtClean="0"/>
              <a:t>now</a:t>
            </a:r>
            <a:r>
              <a:rPr lang="de-DE" baseline="0" dirty="0" smtClean="0"/>
              <a:t> </a:t>
            </a:r>
            <a:r>
              <a:rPr lang="de-DE" baseline="0" dirty="0" err="1" smtClean="0"/>
              <a:t>become</a:t>
            </a:r>
            <a:r>
              <a:rPr lang="de-DE" baseline="0" dirty="0" smtClean="0"/>
              <a:t> a </a:t>
            </a:r>
            <a:r>
              <a:rPr lang="de-DE" baseline="0" dirty="0" err="1" smtClean="0"/>
              <a:t>popular</a:t>
            </a:r>
            <a:r>
              <a:rPr lang="de-DE" baseline="0" dirty="0" smtClean="0"/>
              <a:t> </a:t>
            </a:r>
            <a:r>
              <a:rPr lang="de-DE" baseline="0" dirty="0" err="1" smtClean="0"/>
              <a:t>winter</a:t>
            </a:r>
            <a:r>
              <a:rPr lang="de-DE" baseline="0" dirty="0" smtClean="0"/>
              <a:t> </a:t>
            </a:r>
            <a:r>
              <a:rPr lang="de-DE" baseline="0" dirty="0" err="1" smtClean="0"/>
              <a:t>sport</a:t>
            </a:r>
            <a:r>
              <a:rPr lang="de-DE" baseline="0" dirty="0" smtClean="0"/>
              <a:t> </a:t>
            </a:r>
            <a:r>
              <a:rPr lang="de-DE" baseline="0" dirty="0" err="1" smtClean="0"/>
              <a:t>as</a:t>
            </a:r>
            <a:r>
              <a:rPr lang="de-DE" baseline="0" dirty="0" smtClean="0"/>
              <a:t> an alternative </a:t>
            </a:r>
            <a:r>
              <a:rPr lang="de-DE" baseline="0" dirty="0" err="1" smtClean="0"/>
              <a:t>to</a:t>
            </a:r>
            <a:r>
              <a:rPr lang="de-DE" baseline="0" dirty="0" smtClean="0"/>
              <a:t> </a:t>
            </a:r>
            <a:r>
              <a:rPr lang="de-DE" baseline="0" dirty="0" err="1" smtClean="0"/>
              <a:t>ski</a:t>
            </a:r>
            <a:r>
              <a:rPr lang="de-DE" baseline="0" dirty="0" smtClean="0"/>
              <a:t> </a:t>
            </a:r>
            <a:r>
              <a:rPr lang="de-DE" baseline="0" dirty="0" err="1" smtClean="0"/>
              <a:t>mountaineering</a:t>
            </a:r>
            <a:r>
              <a:rPr lang="de-DE" baseline="0" dirty="0" smtClean="0"/>
              <a:t>.</a:t>
            </a:r>
            <a:endParaRPr lang="de-DE" dirty="0"/>
          </a:p>
        </p:txBody>
      </p:sp>
      <p:sp>
        <p:nvSpPr>
          <p:cNvPr id="4" name="Foliennummernplatzhalter 3"/>
          <p:cNvSpPr>
            <a:spLocks noGrp="1"/>
          </p:cNvSpPr>
          <p:nvPr>
            <p:ph type="sldNum" sz="quarter" idx="10"/>
          </p:nvPr>
        </p:nvSpPr>
        <p:spPr/>
        <p:txBody>
          <a:bodyPr/>
          <a:lstStyle/>
          <a:p>
            <a:fld id="{FC66BD8A-253A-45E1-AAA1-7F714F82E312}" type="slidenum">
              <a:rPr lang="de-DE" smtClean="0">
                <a:solidFill>
                  <a:prstClr val="black"/>
                </a:solidFill>
              </a:rPr>
              <a:pPr/>
              <a:t>8</a:t>
            </a:fld>
            <a:endParaRPr lang="de-DE">
              <a:solidFill>
                <a:prstClr val="black"/>
              </a:solidFill>
            </a:endParaRPr>
          </a:p>
        </p:txBody>
      </p:sp>
    </p:spTree>
    <p:extLst>
      <p:ext uri="{BB962C8B-B14F-4D97-AF65-F5344CB8AC3E}">
        <p14:creationId xmlns:p14="http://schemas.microsoft.com/office/powerpoint/2010/main" val="35520599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smtClean="0"/>
              <a:t>Cross-country</a:t>
            </a:r>
            <a:r>
              <a:rPr lang="de-DE" dirty="0" smtClean="0"/>
              <a:t> </a:t>
            </a:r>
            <a:r>
              <a:rPr lang="de-DE" dirty="0" err="1" smtClean="0"/>
              <a:t>skiing</a:t>
            </a:r>
            <a:r>
              <a:rPr lang="de-DE" dirty="0" smtClean="0"/>
              <a:t> </a:t>
            </a:r>
            <a:r>
              <a:rPr lang="de-DE" dirty="0" err="1" smtClean="0"/>
              <a:t>is</a:t>
            </a:r>
            <a:r>
              <a:rPr lang="de-DE" dirty="0" smtClean="0"/>
              <a:t> a Nordic</a:t>
            </a:r>
            <a:r>
              <a:rPr lang="de-DE" baseline="0" dirty="0" smtClean="0"/>
              <a:t> </a:t>
            </a:r>
            <a:r>
              <a:rPr lang="de-DE" baseline="0" dirty="0" err="1" smtClean="0"/>
              <a:t>winter</a:t>
            </a:r>
            <a:r>
              <a:rPr lang="de-DE" baseline="0" dirty="0" smtClean="0"/>
              <a:t> </a:t>
            </a:r>
            <a:r>
              <a:rPr lang="de-DE" baseline="0" dirty="0" err="1" smtClean="0"/>
              <a:t>sport</a:t>
            </a:r>
            <a:r>
              <a:rPr lang="de-DE" baseline="0" dirty="0" smtClean="0"/>
              <a:t>, </a:t>
            </a:r>
            <a:r>
              <a:rPr lang="de-DE" baseline="0" dirty="0" err="1" smtClean="0"/>
              <a:t>where</a:t>
            </a:r>
            <a:r>
              <a:rPr lang="de-DE" baseline="0" dirty="0" smtClean="0"/>
              <a:t> </a:t>
            </a:r>
            <a:r>
              <a:rPr lang="de-DE" baseline="0" dirty="0" err="1" smtClean="0"/>
              <a:t>you</a:t>
            </a:r>
            <a:r>
              <a:rPr lang="de-DE" baseline="0" dirty="0" smtClean="0"/>
              <a:t> </a:t>
            </a:r>
            <a:r>
              <a:rPr lang="de-DE" baseline="0" dirty="0" err="1" smtClean="0"/>
              <a:t>ski</a:t>
            </a:r>
            <a:r>
              <a:rPr lang="de-DE" baseline="0" dirty="0" smtClean="0"/>
              <a:t> on </a:t>
            </a:r>
            <a:r>
              <a:rPr lang="de-DE" baseline="0" dirty="0" err="1" smtClean="0"/>
              <a:t>slopes</a:t>
            </a:r>
            <a:r>
              <a:rPr lang="de-DE" baseline="0" dirty="0" smtClean="0"/>
              <a:t> not </a:t>
            </a:r>
            <a:r>
              <a:rPr lang="de-DE" baseline="0" dirty="0" err="1" smtClean="0"/>
              <a:t>only</a:t>
            </a:r>
            <a:r>
              <a:rPr lang="de-DE" baseline="0" dirty="0" smtClean="0"/>
              <a:t> </a:t>
            </a:r>
            <a:r>
              <a:rPr lang="de-DE" baseline="0" dirty="0" err="1" smtClean="0"/>
              <a:t>downhill</a:t>
            </a:r>
            <a:r>
              <a:rPr lang="de-DE" baseline="0" dirty="0" smtClean="0"/>
              <a:t>, but also </a:t>
            </a:r>
            <a:r>
              <a:rPr lang="de-DE" baseline="0" dirty="0" err="1" smtClean="0"/>
              <a:t>moves</a:t>
            </a:r>
            <a:r>
              <a:rPr lang="de-DE" baseline="0" dirty="0" smtClean="0"/>
              <a:t> </a:t>
            </a:r>
            <a:r>
              <a:rPr lang="de-DE" baseline="0" dirty="0" err="1" smtClean="0"/>
              <a:t>horizontally</a:t>
            </a:r>
            <a:r>
              <a:rPr lang="de-DE" baseline="0" dirty="0" smtClean="0"/>
              <a:t> </a:t>
            </a:r>
            <a:r>
              <a:rPr lang="de-DE" baseline="0" dirty="0" err="1" smtClean="0"/>
              <a:t>or</a:t>
            </a:r>
            <a:r>
              <a:rPr lang="de-DE" baseline="0" dirty="0" smtClean="0"/>
              <a:t> </a:t>
            </a:r>
            <a:r>
              <a:rPr lang="de-DE" baseline="0" dirty="0" err="1" smtClean="0"/>
              <a:t>uphill</a:t>
            </a:r>
            <a:r>
              <a:rPr lang="de-DE" baseline="0" dirty="0" smtClean="0"/>
              <a:t> on </a:t>
            </a:r>
            <a:r>
              <a:rPr lang="de-DE" baseline="0" dirty="0" err="1" smtClean="0"/>
              <a:t>the</a:t>
            </a:r>
            <a:r>
              <a:rPr lang="de-DE" baseline="0" dirty="0" smtClean="0"/>
              <a:t> </a:t>
            </a:r>
            <a:r>
              <a:rPr lang="de-DE" baseline="0" dirty="0" err="1" smtClean="0"/>
              <a:t>snow</a:t>
            </a:r>
            <a:r>
              <a:rPr lang="de-DE" baseline="0" dirty="0" smtClean="0"/>
              <a:t>. </a:t>
            </a:r>
            <a:r>
              <a:rPr lang="de-DE" baseline="0" dirty="0" err="1" smtClean="0"/>
              <a:t>Cross-country</a:t>
            </a:r>
            <a:r>
              <a:rPr lang="de-DE" baseline="0" dirty="0" smtClean="0"/>
              <a:t> </a:t>
            </a:r>
            <a:r>
              <a:rPr lang="de-DE" baseline="0" dirty="0" err="1" smtClean="0"/>
              <a:t>skiing</a:t>
            </a:r>
            <a:r>
              <a:rPr lang="de-DE" baseline="0" dirty="0" smtClean="0"/>
              <a:t> </a:t>
            </a:r>
            <a:r>
              <a:rPr lang="de-DE" baseline="0" dirty="0" err="1" smtClean="0"/>
              <a:t>is</a:t>
            </a:r>
            <a:r>
              <a:rPr lang="de-DE" baseline="0" dirty="0" smtClean="0"/>
              <a:t> </a:t>
            </a:r>
            <a:r>
              <a:rPr lang="de-DE" baseline="0" dirty="0" err="1" smtClean="0"/>
              <a:t>considered</a:t>
            </a:r>
            <a:r>
              <a:rPr lang="de-DE" baseline="0" dirty="0" smtClean="0"/>
              <a:t> a </a:t>
            </a:r>
            <a:r>
              <a:rPr lang="de-DE" baseline="0" dirty="0" err="1" smtClean="0"/>
              <a:t>health-friendly</a:t>
            </a:r>
            <a:r>
              <a:rPr lang="de-DE" baseline="0" dirty="0" smtClean="0"/>
              <a:t> </a:t>
            </a:r>
            <a:r>
              <a:rPr lang="de-DE" baseline="0" dirty="0" err="1" smtClean="0"/>
              <a:t>sport</a:t>
            </a:r>
            <a:r>
              <a:rPr lang="de-DE" baseline="0" dirty="0" smtClean="0"/>
              <a:t>, </a:t>
            </a:r>
            <a:r>
              <a:rPr lang="de-DE" baseline="0" dirty="0" err="1" smtClean="0"/>
              <a:t>as</a:t>
            </a:r>
            <a:r>
              <a:rPr lang="de-DE" baseline="0" dirty="0" smtClean="0"/>
              <a:t> </a:t>
            </a:r>
            <a:r>
              <a:rPr lang="de-DE" baseline="0" dirty="0" err="1" smtClean="0"/>
              <a:t>almost</a:t>
            </a:r>
            <a:r>
              <a:rPr lang="de-DE" baseline="0" dirty="0" smtClean="0"/>
              <a:t> all </a:t>
            </a:r>
            <a:r>
              <a:rPr lang="de-DE" baseline="0" dirty="0" err="1" smtClean="0"/>
              <a:t>muscle</a:t>
            </a:r>
            <a:r>
              <a:rPr lang="de-DE" baseline="0" dirty="0" smtClean="0"/>
              <a:t> </a:t>
            </a:r>
            <a:r>
              <a:rPr lang="de-DE" baseline="0" dirty="0" err="1" smtClean="0"/>
              <a:t>groups</a:t>
            </a:r>
            <a:r>
              <a:rPr lang="de-DE" baseline="0" dirty="0" smtClean="0"/>
              <a:t> </a:t>
            </a:r>
            <a:r>
              <a:rPr lang="de-DE" baseline="0" dirty="0" err="1" smtClean="0"/>
              <a:t>are</a:t>
            </a:r>
            <a:r>
              <a:rPr lang="de-DE" baseline="0" dirty="0" smtClean="0"/>
              <a:t> </a:t>
            </a:r>
            <a:r>
              <a:rPr lang="de-DE" baseline="0" dirty="0" err="1" smtClean="0"/>
              <a:t>operated</a:t>
            </a:r>
            <a:r>
              <a:rPr lang="de-DE" baseline="0" dirty="0" smtClean="0"/>
              <a:t>.</a:t>
            </a:r>
            <a:endParaRPr lang="de-DE" dirty="0"/>
          </a:p>
        </p:txBody>
      </p:sp>
      <p:sp>
        <p:nvSpPr>
          <p:cNvPr id="4" name="Foliennummernplatzhalter 3"/>
          <p:cNvSpPr>
            <a:spLocks noGrp="1"/>
          </p:cNvSpPr>
          <p:nvPr>
            <p:ph type="sldNum" sz="quarter" idx="10"/>
          </p:nvPr>
        </p:nvSpPr>
        <p:spPr/>
        <p:txBody>
          <a:bodyPr/>
          <a:lstStyle/>
          <a:p>
            <a:fld id="{FC66BD8A-253A-45E1-AAA1-7F714F82E312}" type="slidenum">
              <a:rPr lang="de-DE" smtClean="0">
                <a:solidFill>
                  <a:prstClr val="black"/>
                </a:solidFill>
              </a:rPr>
              <a:pPr/>
              <a:t>9</a:t>
            </a:fld>
            <a:endParaRPr lang="de-DE">
              <a:solidFill>
                <a:prstClr val="black"/>
              </a:solidFill>
            </a:endParaRPr>
          </a:p>
        </p:txBody>
      </p:sp>
    </p:spTree>
    <p:extLst>
      <p:ext uri="{BB962C8B-B14F-4D97-AF65-F5344CB8AC3E}">
        <p14:creationId xmlns:p14="http://schemas.microsoft.com/office/powerpoint/2010/main" val="6977967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smtClean="0"/>
              <a:t>Sleding</a:t>
            </a:r>
            <a:r>
              <a:rPr lang="de-DE" dirty="0" smtClean="0"/>
              <a:t> </a:t>
            </a:r>
            <a:r>
              <a:rPr lang="de-DE" dirty="0" err="1" smtClean="0"/>
              <a:t>is</a:t>
            </a:r>
            <a:r>
              <a:rPr lang="de-DE" dirty="0" smtClean="0"/>
              <a:t> an</a:t>
            </a:r>
            <a:r>
              <a:rPr lang="de-DE" baseline="0" dirty="0" smtClean="0"/>
              <a:t> original, </a:t>
            </a:r>
            <a:r>
              <a:rPr lang="de-DE" baseline="0" dirty="0" err="1" smtClean="0"/>
              <a:t>winterly</a:t>
            </a:r>
            <a:r>
              <a:rPr lang="de-DE" baseline="0" dirty="0" smtClean="0"/>
              <a:t>, </a:t>
            </a:r>
            <a:r>
              <a:rPr lang="de-DE" baseline="0" dirty="0" err="1" smtClean="0"/>
              <a:t>way</a:t>
            </a:r>
            <a:r>
              <a:rPr lang="de-DE" baseline="0" dirty="0" smtClean="0"/>
              <a:t> </a:t>
            </a:r>
            <a:r>
              <a:rPr lang="de-DE" baseline="0" dirty="0" err="1" smtClean="0"/>
              <a:t>of</a:t>
            </a:r>
            <a:r>
              <a:rPr lang="de-DE" baseline="0" dirty="0" smtClean="0"/>
              <a:t> </a:t>
            </a:r>
            <a:r>
              <a:rPr lang="de-DE" baseline="0" dirty="0" err="1" smtClean="0"/>
              <a:t>moving</a:t>
            </a:r>
            <a:r>
              <a:rPr lang="de-DE" baseline="0" dirty="0" smtClean="0"/>
              <a:t>, a </a:t>
            </a:r>
            <a:r>
              <a:rPr lang="de-DE" baseline="0" dirty="0" err="1" smtClean="0"/>
              <a:t>mountain</a:t>
            </a:r>
            <a:r>
              <a:rPr lang="de-DE" baseline="0" dirty="0" smtClean="0"/>
              <a:t> </a:t>
            </a:r>
            <a:r>
              <a:rPr lang="de-DE" baseline="0" dirty="0" err="1" smtClean="0"/>
              <a:t>with</a:t>
            </a:r>
            <a:r>
              <a:rPr lang="de-DE" baseline="0" dirty="0" smtClean="0"/>
              <a:t> a </a:t>
            </a:r>
            <a:r>
              <a:rPr lang="de-DE" baseline="0" dirty="0" err="1" smtClean="0"/>
              <a:t>sled</a:t>
            </a:r>
            <a:r>
              <a:rPr lang="de-DE" baseline="0" dirty="0" smtClean="0"/>
              <a:t> down. </a:t>
            </a:r>
            <a:r>
              <a:rPr lang="de-DE" baseline="0" dirty="0" err="1" smtClean="0"/>
              <a:t>Nowdays</a:t>
            </a:r>
            <a:r>
              <a:rPr lang="de-DE" baseline="0" dirty="0" smtClean="0"/>
              <a:t>, </a:t>
            </a:r>
            <a:r>
              <a:rPr lang="de-DE" baseline="0" dirty="0" err="1" smtClean="0"/>
              <a:t>the</a:t>
            </a:r>
            <a:r>
              <a:rPr lang="de-DE" baseline="0" dirty="0" smtClean="0"/>
              <a:t> </a:t>
            </a:r>
            <a:r>
              <a:rPr lang="de-DE" baseline="0" dirty="0" err="1" smtClean="0"/>
              <a:t>sled</a:t>
            </a:r>
            <a:r>
              <a:rPr lang="de-DE" baseline="0" dirty="0" smtClean="0"/>
              <a:t> </a:t>
            </a:r>
            <a:r>
              <a:rPr lang="de-DE" baseline="0" dirty="0" err="1" smtClean="0"/>
              <a:t>is</a:t>
            </a:r>
            <a:r>
              <a:rPr lang="de-DE" baseline="0" dirty="0" smtClean="0"/>
              <a:t> </a:t>
            </a:r>
            <a:r>
              <a:rPr lang="de-DE" baseline="0" dirty="0" err="1" smtClean="0"/>
              <a:t>the</a:t>
            </a:r>
            <a:r>
              <a:rPr lang="de-DE" baseline="0" dirty="0" smtClean="0"/>
              <a:t> </a:t>
            </a:r>
            <a:r>
              <a:rPr lang="de-DE" baseline="0" dirty="0" err="1" smtClean="0"/>
              <a:t>sporting</a:t>
            </a:r>
            <a:r>
              <a:rPr lang="de-DE" baseline="0" dirty="0" smtClean="0"/>
              <a:t> </a:t>
            </a:r>
            <a:r>
              <a:rPr lang="de-DE" baseline="0" dirty="0" err="1" smtClean="0"/>
              <a:t>device</a:t>
            </a:r>
            <a:r>
              <a:rPr lang="de-DE" baseline="0" dirty="0" smtClean="0"/>
              <a:t> </a:t>
            </a:r>
            <a:r>
              <a:rPr lang="de-DE" baseline="0" dirty="0" err="1" smtClean="0"/>
              <a:t>that</a:t>
            </a:r>
            <a:r>
              <a:rPr lang="de-DE" baseline="0" dirty="0" smtClean="0"/>
              <a:t> </a:t>
            </a:r>
            <a:r>
              <a:rPr lang="de-DE" baseline="0" dirty="0" err="1" smtClean="0"/>
              <a:t>can</a:t>
            </a:r>
            <a:r>
              <a:rPr lang="de-DE" baseline="0" dirty="0" smtClean="0"/>
              <a:t> </a:t>
            </a:r>
            <a:r>
              <a:rPr lang="de-DE" baseline="0" dirty="0" err="1" smtClean="0"/>
              <a:t>be</a:t>
            </a:r>
            <a:r>
              <a:rPr lang="de-DE" baseline="0" dirty="0" smtClean="0"/>
              <a:t> </a:t>
            </a:r>
            <a:r>
              <a:rPr lang="de-DE" baseline="0" dirty="0" err="1" smtClean="0"/>
              <a:t>steered</a:t>
            </a:r>
            <a:r>
              <a:rPr lang="de-DE" baseline="0" dirty="0" smtClean="0"/>
              <a:t> </a:t>
            </a:r>
            <a:r>
              <a:rPr lang="de-DE" baseline="0" dirty="0" err="1" smtClean="0"/>
              <a:t>by</a:t>
            </a:r>
            <a:r>
              <a:rPr lang="de-DE" baseline="0" dirty="0" smtClean="0"/>
              <a:t> </a:t>
            </a:r>
            <a:r>
              <a:rPr lang="de-DE" baseline="0" dirty="0" err="1" smtClean="0"/>
              <a:t>weight</a:t>
            </a:r>
            <a:r>
              <a:rPr lang="de-DE" baseline="0" dirty="0" smtClean="0"/>
              <a:t> </a:t>
            </a:r>
            <a:r>
              <a:rPr lang="de-DE" baseline="0" dirty="0" err="1" smtClean="0"/>
              <a:t>shifting</a:t>
            </a:r>
            <a:r>
              <a:rPr lang="de-DE" baseline="0" dirty="0" smtClean="0"/>
              <a:t>.</a:t>
            </a:r>
            <a:endParaRPr lang="de-DE" dirty="0"/>
          </a:p>
        </p:txBody>
      </p:sp>
      <p:sp>
        <p:nvSpPr>
          <p:cNvPr id="4" name="Foliennummernplatzhalter 3"/>
          <p:cNvSpPr>
            <a:spLocks noGrp="1"/>
          </p:cNvSpPr>
          <p:nvPr>
            <p:ph type="sldNum" sz="quarter" idx="10"/>
          </p:nvPr>
        </p:nvSpPr>
        <p:spPr/>
        <p:txBody>
          <a:bodyPr/>
          <a:lstStyle/>
          <a:p>
            <a:fld id="{FC66BD8A-253A-45E1-AAA1-7F714F82E312}" type="slidenum">
              <a:rPr lang="de-DE" smtClean="0">
                <a:solidFill>
                  <a:prstClr val="black"/>
                </a:solidFill>
              </a:rPr>
              <a:pPr/>
              <a:t>10</a:t>
            </a:fld>
            <a:endParaRPr lang="de-DE">
              <a:solidFill>
                <a:prstClr val="black"/>
              </a:solidFill>
            </a:endParaRPr>
          </a:p>
        </p:txBody>
      </p:sp>
    </p:spTree>
    <p:extLst>
      <p:ext uri="{BB962C8B-B14F-4D97-AF65-F5344CB8AC3E}">
        <p14:creationId xmlns:p14="http://schemas.microsoft.com/office/powerpoint/2010/main" val="19703116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noProof="0" dirty="0" smtClean="0"/>
              <a:t>The two</a:t>
            </a:r>
            <a:r>
              <a:rPr lang="en-US" baseline="0" noProof="0" dirty="0" smtClean="0"/>
              <a:t> most environment harming wintersports are downhill skiing and snowboarding</a:t>
            </a:r>
            <a:endParaRPr lang="en-US" noProof="0" dirty="0"/>
          </a:p>
        </p:txBody>
      </p:sp>
      <p:sp>
        <p:nvSpPr>
          <p:cNvPr id="4" name="Foliennummernplatzhalter 3"/>
          <p:cNvSpPr>
            <a:spLocks noGrp="1"/>
          </p:cNvSpPr>
          <p:nvPr>
            <p:ph type="sldNum" sz="quarter" idx="10"/>
          </p:nvPr>
        </p:nvSpPr>
        <p:spPr/>
        <p:txBody>
          <a:bodyPr/>
          <a:lstStyle/>
          <a:p>
            <a:fld id="{FC66BD8A-253A-45E1-AAA1-7F714F82E312}" type="slidenum">
              <a:rPr lang="de-DE" smtClean="0">
                <a:solidFill>
                  <a:prstClr val="black"/>
                </a:solidFill>
              </a:rPr>
              <a:pPr/>
              <a:t>11</a:t>
            </a:fld>
            <a:endParaRPr lang="de-DE">
              <a:solidFill>
                <a:prstClr val="black"/>
              </a:solidFill>
            </a:endParaRPr>
          </a:p>
        </p:txBody>
      </p:sp>
    </p:spTree>
    <p:extLst>
      <p:ext uri="{BB962C8B-B14F-4D97-AF65-F5344CB8AC3E}">
        <p14:creationId xmlns:p14="http://schemas.microsoft.com/office/powerpoint/2010/main" val="26715711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smtClean="0"/>
              <a:t>Titelmasterformat durch Klicken bearbeiten</a:t>
            </a:r>
            <a:endParaRPr lang="de-DE"/>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fld id="{5EFBFB7C-3502-4331-8B0D-D000DD7C307B}" type="datetimeFigureOut">
              <a:rPr lang="de-DE" smtClean="0"/>
              <a:t>05.12.2016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2DE74796-2773-4B76-9CDB-D8C567CA38A0}" type="slidenum">
              <a:rPr lang="de-DE" smtClean="0"/>
              <a:t>‹Nr.›</a:t>
            </a:fld>
            <a:endParaRPr lang="de-DE"/>
          </a:p>
        </p:txBody>
      </p:sp>
    </p:spTree>
    <p:extLst>
      <p:ext uri="{BB962C8B-B14F-4D97-AF65-F5344CB8AC3E}">
        <p14:creationId xmlns:p14="http://schemas.microsoft.com/office/powerpoint/2010/main" val="1600486831"/>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5EFBFB7C-3502-4331-8B0D-D000DD7C307B}" type="datetimeFigureOut">
              <a:rPr lang="de-DE" smtClean="0"/>
              <a:t>05.12.2016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2DE74796-2773-4B76-9CDB-D8C567CA38A0}" type="slidenum">
              <a:rPr lang="de-DE" smtClean="0"/>
              <a:t>‹Nr.›</a:t>
            </a:fld>
            <a:endParaRPr lang="de-DE"/>
          </a:p>
        </p:txBody>
      </p:sp>
    </p:spTree>
    <p:extLst>
      <p:ext uri="{BB962C8B-B14F-4D97-AF65-F5344CB8AC3E}">
        <p14:creationId xmlns:p14="http://schemas.microsoft.com/office/powerpoint/2010/main" val="4094070227"/>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5EFBFB7C-3502-4331-8B0D-D000DD7C307B}" type="datetimeFigureOut">
              <a:rPr lang="de-DE" smtClean="0"/>
              <a:t>05.12.2016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2DE74796-2773-4B76-9CDB-D8C567CA38A0}" type="slidenum">
              <a:rPr lang="de-DE" smtClean="0"/>
              <a:t>‹Nr.›</a:t>
            </a:fld>
            <a:endParaRPr lang="de-DE"/>
          </a:p>
        </p:txBody>
      </p:sp>
    </p:spTree>
    <p:extLst>
      <p:ext uri="{BB962C8B-B14F-4D97-AF65-F5344CB8AC3E}">
        <p14:creationId xmlns:p14="http://schemas.microsoft.com/office/powerpoint/2010/main" val="3945661174"/>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5EFBFB7C-3502-4331-8B0D-D000DD7C307B}" type="datetimeFigureOut">
              <a:rPr lang="de-DE" smtClean="0"/>
              <a:t>05.12.2016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2DE74796-2773-4B76-9CDB-D8C567CA38A0}" type="slidenum">
              <a:rPr lang="de-DE" smtClean="0"/>
              <a:t>‹Nr.›</a:t>
            </a:fld>
            <a:endParaRPr lang="de-DE"/>
          </a:p>
        </p:txBody>
      </p:sp>
    </p:spTree>
    <p:extLst>
      <p:ext uri="{BB962C8B-B14F-4D97-AF65-F5344CB8AC3E}">
        <p14:creationId xmlns:p14="http://schemas.microsoft.com/office/powerpoint/2010/main" val="963644730"/>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smtClean="0"/>
              <a:t>Titelmasterformat durch Klicken bearbeiten</a:t>
            </a:r>
            <a:endParaRPr lang="de-DE"/>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p>
            <a:fld id="{5EFBFB7C-3502-4331-8B0D-D000DD7C307B}" type="datetimeFigureOut">
              <a:rPr lang="de-DE" smtClean="0"/>
              <a:t>05.12.2016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2DE74796-2773-4B76-9CDB-D8C567CA38A0}" type="slidenum">
              <a:rPr lang="de-DE" smtClean="0"/>
              <a:t>‹Nr.›</a:t>
            </a:fld>
            <a:endParaRPr lang="de-DE"/>
          </a:p>
        </p:txBody>
      </p:sp>
    </p:spTree>
    <p:extLst>
      <p:ext uri="{BB962C8B-B14F-4D97-AF65-F5344CB8AC3E}">
        <p14:creationId xmlns:p14="http://schemas.microsoft.com/office/powerpoint/2010/main" val="1809234715"/>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838200" y="1825625"/>
            <a:ext cx="5181600" cy="435133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6172200" y="1825625"/>
            <a:ext cx="5181600" cy="435133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5EFBFB7C-3502-4331-8B0D-D000DD7C307B}" type="datetimeFigureOut">
              <a:rPr lang="de-DE" smtClean="0"/>
              <a:t>05.12.2016</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2DE74796-2773-4B76-9CDB-D8C567CA38A0}" type="slidenum">
              <a:rPr lang="de-DE" smtClean="0"/>
              <a:t>‹Nr.›</a:t>
            </a:fld>
            <a:endParaRPr lang="de-DE"/>
          </a:p>
        </p:txBody>
      </p:sp>
    </p:spTree>
    <p:extLst>
      <p:ext uri="{BB962C8B-B14F-4D97-AF65-F5344CB8AC3E}">
        <p14:creationId xmlns:p14="http://schemas.microsoft.com/office/powerpoint/2010/main" val="365140682"/>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smtClean="0"/>
              <a:t>Titelmasterformat durch Klicken bearbeiten</a:t>
            </a:r>
            <a:endParaRPr lang="de-DE"/>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839788" y="2505075"/>
            <a:ext cx="5157787" cy="368458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5EFBFB7C-3502-4331-8B0D-D000DD7C307B}" type="datetimeFigureOut">
              <a:rPr lang="de-DE" smtClean="0"/>
              <a:t>05.12.2016</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2DE74796-2773-4B76-9CDB-D8C567CA38A0}" type="slidenum">
              <a:rPr lang="de-DE" smtClean="0"/>
              <a:t>‹Nr.›</a:t>
            </a:fld>
            <a:endParaRPr lang="de-DE"/>
          </a:p>
        </p:txBody>
      </p:sp>
    </p:spTree>
    <p:extLst>
      <p:ext uri="{BB962C8B-B14F-4D97-AF65-F5344CB8AC3E}">
        <p14:creationId xmlns:p14="http://schemas.microsoft.com/office/powerpoint/2010/main" val="268405735"/>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5EFBFB7C-3502-4331-8B0D-D000DD7C307B}" type="datetimeFigureOut">
              <a:rPr lang="de-DE" smtClean="0"/>
              <a:t>05.12.2016</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2DE74796-2773-4B76-9CDB-D8C567CA38A0}" type="slidenum">
              <a:rPr lang="de-DE" smtClean="0"/>
              <a:t>‹Nr.›</a:t>
            </a:fld>
            <a:endParaRPr lang="de-DE"/>
          </a:p>
        </p:txBody>
      </p:sp>
    </p:spTree>
    <p:extLst>
      <p:ext uri="{BB962C8B-B14F-4D97-AF65-F5344CB8AC3E}">
        <p14:creationId xmlns:p14="http://schemas.microsoft.com/office/powerpoint/2010/main" val="3426511101"/>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5EFBFB7C-3502-4331-8B0D-D000DD7C307B}" type="datetimeFigureOut">
              <a:rPr lang="de-DE" smtClean="0"/>
              <a:t>05.12.2016</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2DE74796-2773-4B76-9CDB-D8C567CA38A0}" type="slidenum">
              <a:rPr lang="de-DE" smtClean="0"/>
              <a:t>‹Nr.›</a:t>
            </a:fld>
            <a:endParaRPr lang="de-DE"/>
          </a:p>
        </p:txBody>
      </p:sp>
    </p:spTree>
    <p:extLst>
      <p:ext uri="{BB962C8B-B14F-4D97-AF65-F5344CB8AC3E}">
        <p14:creationId xmlns:p14="http://schemas.microsoft.com/office/powerpoint/2010/main" val="1521836677"/>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Titelmasterformat durch Klicken bearbeiten</a:t>
            </a:r>
            <a:endParaRPr lang="de-DE"/>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Textmasterformat bearbeiten</a:t>
            </a:r>
          </a:p>
        </p:txBody>
      </p:sp>
      <p:sp>
        <p:nvSpPr>
          <p:cNvPr id="5" name="Datumsplatzhalter 4"/>
          <p:cNvSpPr>
            <a:spLocks noGrp="1"/>
          </p:cNvSpPr>
          <p:nvPr>
            <p:ph type="dt" sz="half" idx="10"/>
          </p:nvPr>
        </p:nvSpPr>
        <p:spPr/>
        <p:txBody>
          <a:bodyPr/>
          <a:lstStyle/>
          <a:p>
            <a:fld id="{5EFBFB7C-3502-4331-8B0D-D000DD7C307B}" type="datetimeFigureOut">
              <a:rPr lang="de-DE" smtClean="0"/>
              <a:t>05.12.2016</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2DE74796-2773-4B76-9CDB-D8C567CA38A0}" type="slidenum">
              <a:rPr lang="de-DE" smtClean="0"/>
              <a:t>‹Nr.›</a:t>
            </a:fld>
            <a:endParaRPr lang="de-DE"/>
          </a:p>
        </p:txBody>
      </p:sp>
    </p:spTree>
    <p:extLst>
      <p:ext uri="{BB962C8B-B14F-4D97-AF65-F5344CB8AC3E}">
        <p14:creationId xmlns:p14="http://schemas.microsoft.com/office/powerpoint/2010/main" val="1766248133"/>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Titelmasterformat durch Klicken bearbeiten</a:t>
            </a:r>
            <a:endParaRPr lang="de-DE"/>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Textmasterformat bearbeiten</a:t>
            </a:r>
          </a:p>
        </p:txBody>
      </p:sp>
      <p:sp>
        <p:nvSpPr>
          <p:cNvPr id="5" name="Datumsplatzhalter 4"/>
          <p:cNvSpPr>
            <a:spLocks noGrp="1"/>
          </p:cNvSpPr>
          <p:nvPr>
            <p:ph type="dt" sz="half" idx="10"/>
          </p:nvPr>
        </p:nvSpPr>
        <p:spPr/>
        <p:txBody>
          <a:bodyPr/>
          <a:lstStyle/>
          <a:p>
            <a:fld id="{5EFBFB7C-3502-4331-8B0D-D000DD7C307B}" type="datetimeFigureOut">
              <a:rPr lang="de-DE" smtClean="0"/>
              <a:t>05.12.2016</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2DE74796-2773-4B76-9CDB-D8C567CA38A0}" type="slidenum">
              <a:rPr lang="de-DE" smtClean="0"/>
              <a:t>‹Nr.›</a:t>
            </a:fld>
            <a:endParaRPr lang="de-DE"/>
          </a:p>
        </p:txBody>
      </p:sp>
    </p:spTree>
    <p:extLst>
      <p:ext uri="{BB962C8B-B14F-4D97-AF65-F5344CB8AC3E}">
        <p14:creationId xmlns:p14="http://schemas.microsoft.com/office/powerpoint/2010/main" val="2257260751"/>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FBFB7C-3502-4331-8B0D-D000DD7C307B}" type="datetimeFigureOut">
              <a:rPr lang="de-DE" smtClean="0"/>
              <a:t>05.12.2016</a:t>
            </a:fld>
            <a:endParaRPr lang="de-DE"/>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E74796-2773-4B76-9CDB-D8C567CA38A0}" type="slidenum">
              <a:rPr lang="de-DE" smtClean="0"/>
              <a:t>‹Nr.›</a:t>
            </a:fld>
            <a:endParaRPr lang="de-DE"/>
          </a:p>
        </p:txBody>
      </p:sp>
    </p:spTree>
    <p:extLst>
      <p:ext uri="{BB962C8B-B14F-4D97-AF65-F5344CB8AC3E}">
        <p14:creationId xmlns:p14="http://schemas.microsoft.com/office/powerpoint/2010/main" val="35047360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Grafik 30"/>
          <p:cNvPicPr>
            <a:picLocks noChangeAspect="1"/>
          </p:cNvPicPr>
          <p:nvPr/>
        </p:nvPicPr>
        <p:blipFill>
          <a:blip r:embed="rId3"/>
          <a:stretch>
            <a:fillRect/>
          </a:stretch>
        </p:blipFill>
        <p:spPr>
          <a:xfrm>
            <a:off x="0" y="0"/>
            <a:ext cx="12192000" cy="6858000"/>
          </a:xfrm>
          <a:prstGeom prst="rect">
            <a:avLst/>
          </a:prstGeom>
        </p:spPr>
      </p:pic>
      <p:sp>
        <p:nvSpPr>
          <p:cNvPr id="2" name="Titel 1"/>
          <p:cNvSpPr>
            <a:spLocks noGrp="1"/>
          </p:cNvSpPr>
          <p:nvPr>
            <p:ph type="ctrTitle"/>
          </p:nvPr>
        </p:nvSpPr>
        <p:spPr>
          <a:xfrm>
            <a:off x="2504110" y="2332952"/>
            <a:ext cx="9144000" cy="968644"/>
          </a:xfrm>
          <a:solidFill>
            <a:schemeClr val="bg1">
              <a:alpha val="45000"/>
            </a:schemeClr>
          </a:solidFill>
        </p:spPr>
        <p:txBody>
          <a:bodyPr>
            <a:normAutofit fontScale="90000"/>
          </a:bodyPr>
          <a:lstStyle/>
          <a:p>
            <a:r>
              <a:rPr lang="en-US" b="1" dirty="0" smtClean="0">
                <a:latin typeface="Times New Roman" panose="02020603050405020304" pitchFamily="18" charset="0"/>
                <a:cs typeface="Times New Roman" panose="02020603050405020304" pitchFamily="18" charset="0"/>
              </a:rPr>
              <a:t>Sustainable </a:t>
            </a:r>
            <a:r>
              <a:rPr lang="en-US" b="1" dirty="0">
                <a:latin typeface="Times New Roman" panose="02020603050405020304" pitchFamily="18" charset="0"/>
                <a:cs typeface="Times New Roman" panose="02020603050405020304" pitchFamily="18" charset="0"/>
              </a:rPr>
              <a:t>W</a:t>
            </a:r>
            <a:r>
              <a:rPr lang="en-US" b="1" dirty="0" smtClean="0">
                <a:latin typeface="Times New Roman" panose="02020603050405020304" pitchFamily="18" charset="0"/>
                <a:cs typeface="Times New Roman" panose="02020603050405020304" pitchFamily="18" charset="0"/>
              </a:rPr>
              <a:t>inter Tourism</a:t>
            </a:r>
            <a:endParaRPr lang="en-US" b="1" dirty="0">
              <a:latin typeface="Times New Roman" panose="02020603050405020304" pitchFamily="18" charset="0"/>
              <a:cs typeface="Times New Roman" panose="02020603050405020304" pitchFamily="18" charset="0"/>
            </a:endParaRPr>
          </a:p>
        </p:txBody>
      </p:sp>
      <p:pic>
        <p:nvPicPr>
          <p:cNvPr id="5" name="Grafik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9027" y="309093"/>
            <a:ext cx="1966053" cy="1946023"/>
          </a:xfrm>
          <a:prstGeom prst="rect">
            <a:avLst/>
          </a:prstGeom>
        </p:spPr>
      </p:pic>
      <p:pic>
        <p:nvPicPr>
          <p:cNvPr id="6" name="Picture 2" descr="Signet für Michorl SW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3355" y="2654208"/>
            <a:ext cx="2057400" cy="2212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4"/>
          <p:cNvSpPr txBox="1">
            <a:spLocks noChangeArrowheads="1"/>
          </p:cNvSpPr>
          <p:nvPr/>
        </p:nvSpPr>
        <p:spPr bwMode="auto">
          <a:xfrm>
            <a:off x="223355" y="4867037"/>
            <a:ext cx="2057400" cy="1611036"/>
          </a:xfrm>
          <a:prstGeom prst="rect">
            <a:avLst/>
          </a:prstGeom>
          <a:solidFill>
            <a:srgbClr val="FFFFFF"/>
          </a:solidFill>
          <a:ln w="9525" algn="ctr">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96000"/>
              </a:lnSpc>
              <a:spcBef>
                <a:spcPct val="0"/>
              </a:spcBef>
              <a:spcAft>
                <a:spcPts val="800"/>
              </a:spcAft>
              <a:buClrTx/>
              <a:buSzTx/>
              <a:buFontTx/>
              <a:buNone/>
              <a:tabLst/>
            </a:pPr>
            <a:r>
              <a:rPr kumimoji="0" lang="de-DE" altLang="de-DE" sz="1300" b="1" i="0" u="none" strike="noStrike" cap="none" normalizeH="0" baseline="0" dirty="0" smtClean="0">
                <a:ln>
                  <a:noFill/>
                </a:ln>
                <a:solidFill>
                  <a:srgbClr val="353535"/>
                </a:solidFill>
                <a:effectLst/>
                <a:latin typeface="BasicCommercial LT Com Roman" charset="0"/>
              </a:rPr>
              <a:t>Staatliche Wirtschaftsschule an der Bayerischen Landesschule für Körperbehinderte in München</a:t>
            </a:r>
          </a:p>
          <a:p>
            <a:pPr marL="0" marR="0" lvl="0" indent="0" algn="l" defTabSz="914400" rtl="0" eaLnBrk="0" fontAlgn="base" latinLnBrk="0" hangingPunct="0">
              <a:lnSpc>
                <a:spcPct val="100000"/>
              </a:lnSpc>
              <a:spcBef>
                <a:spcPct val="0"/>
              </a:spcBef>
              <a:spcAft>
                <a:spcPts val="800"/>
              </a:spcAft>
              <a:buClrTx/>
              <a:buSzTx/>
              <a:buFontTx/>
              <a:buNone/>
              <a:tabLst/>
            </a:pPr>
            <a:r>
              <a:rPr kumimoji="0" lang="de-DE" altLang="de-DE" sz="1300" b="1" i="0" u="none" strike="noStrike" cap="none" normalizeH="0" baseline="0" dirty="0" smtClean="0">
                <a:ln>
                  <a:noFill/>
                </a:ln>
                <a:solidFill>
                  <a:srgbClr val="353535"/>
                </a:solidFill>
                <a:effectLst/>
                <a:latin typeface="BasicCommercial LT Com Roman" charset="0"/>
              </a:rPr>
              <a:t>seit 1832</a:t>
            </a:r>
            <a:endParaRPr kumimoji="0" lang="de-DE" altLang="de-DE" sz="1800" b="1" i="0" u="none" strike="noStrike" cap="none" normalizeH="0" baseline="0" dirty="0" smtClean="0">
              <a:ln>
                <a:noFill/>
              </a:ln>
              <a:solidFill>
                <a:schemeClr val="tx1"/>
              </a:solidFill>
              <a:effectLst/>
              <a:latin typeface="Arial" panose="020B0604020202020204" pitchFamily="34" charset="0"/>
            </a:endParaRPr>
          </a:p>
        </p:txBody>
      </p:sp>
      <p:pic>
        <p:nvPicPr>
          <p:cNvPr id="9" name="Bild 2" descr="http://www.bildung.erasmusplus.at/fileadmin/lll_erasmus/dateien/Downloads_und_Dokumente/Logos/EU_flag-Erasmus__vect_POS.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40262" y="5672555"/>
            <a:ext cx="3534420" cy="921819"/>
          </a:xfrm>
          <a:prstGeom prst="rect">
            <a:avLst/>
          </a:prstGeom>
          <a:noFill/>
          <a:ln>
            <a:noFill/>
          </a:ln>
        </p:spPr>
      </p:pic>
    </p:spTree>
    <p:extLst>
      <p:ext uri="{BB962C8B-B14F-4D97-AF65-F5344CB8AC3E}">
        <p14:creationId xmlns:p14="http://schemas.microsoft.com/office/powerpoint/2010/main" val="1508604869"/>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lvl="1" algn="ctr" rtl="0">
              <a:lnSpc>
                <a:spcPct val="90000"/>
              </a:lnSpc>
              <a:spcBef>
                <a:spcPct val="0"/>
              </a:spcBef>
            </a:pPr>
            <a:r>
              <a:rPr lang="de-DE" sz="4400" b="1" dirty="0" smtClean="0">
                <a:latin typeface="Times New Roman" panose="02020603050405020304" pitchFamily="18" charset="0"/>
                <a:cs typeface="Times New Roman" panose="02020603050405020304" pitchFamily="18" charset="0"/>
              </a:rPr>
              <a:t>Go </a:t>
            </a:r>
            <a:r>
              <a:rPr lang="de-DE" sz="4400" b="1" dirty="0" err="1" smtClean="0">
                <a:latin typeface="Times New Roman" panose="02020603050405020304" pitchFamily="18" charset="0"/>
                <a:cs typeface="Times New Roman" panose="02020603050405020304" pitchFamily="18" charset="0"/>
              </a:rPr>
              <a:t>sledging</a:t>
            </a:r>
            <a:endParaRPr lang="de-DE" sz="4400" b="1" dirty="0">
              <a:latin typeface="Times New Roman" panose="02020603050405020304" pitchFamily="18" charset="0"/>
              <a:cs typeface="Times New Roman" panose="02020603050405020304" pitchFamily="18" charset="0"/>
            </a:endParaRPr>
          </a:p>
        </p:txBody>
      </p:sp>
      <p:pic>
        <p:nvPicPr>
          <p:cNvPr id="2052" name="Picture 4" descr="STIGA SNOWRACER SUPREME GT weiss Skibob Lenkbob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1921" y="3533939"/>
            <a:ext cx="4228338" cy="281184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image.windeln.de/windeln-media/02/8d/de/c6/558a9577e4b0e00ac6de8d02.1000x1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21921" y="329707"/>
            <a:ext cx="4139146" cy="259524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www.sportshop-ecke.com/images/produkte/i89/8921-402792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740" y="466341"/>
            <a:ext cx="4006521" cy="1963195"/>
          </a:xfrm>
          <a:prstGeom prst="rect">
            <a:avLst/>
          </a:prstGeom>
          <a:noFill/>
          <a:extLst>
            <a:ext uri="{909E8E84-426E-40DD-AFC4-6F175D3DCCD1}">
              <a14:hiddenFill xmlns:a14="http://schemas.microsoft.com/office/drawing/2010/main">
                <a:solidFill>
                  <a:srgbClr val="FFFFFF"/>
                </a:solidFill>
              </a14:hiddenFill>
            </a:ext>
          </a:extLst>
        </p:spPr>
      </p:pic>
      <p:pic>
        <p:nvPicPr>
          <p:cNvPr id="17" name="Grafik 16" descr="http://cdn.idealo.com/folder/Product/4912/4/4912483/s1_produktbild_mid/alpengaudi-alpenzipfel.jpg"/>
          <p:cNvPicPr/>
          <p:nvPr/>
        </p:nvPicPr>
        <p:blipFill>
          <a:blip r:embed="rId6">
            <a:extLst>
              <a:ext uri="{28A0092B-C50C-407E-A947-70E740481C1C}">
                <a14:useLocalDpi xmlns:a14="http://schemas.microsoft.com/office/drawing/2010/main" val="0"/>
              </a:ext>
            </a:extLst>
          </a:blip>
          <a:srcRect/>
          <a:stretch>
            <a:fillRect/>
          </a:stretch>
        </p:blipFill>
        <p:spPr bwMode="auto">
          <a:xfrm>
            <a:off x="660125" y="3526055"/>
            <a:ext cx="3333750" cy="2562225"/>
          </a:xfrm>
          <a:prstGeom prst="rect">
            <a:avLst/>
          </a:prstGeom>
          <a:noFill/>
          <a:ln>
            <a:noFill/>
          </a:ln>
        </p:spPr>
      </p:pic>
      <p:pic>
        <p:nvPicPr>
          <p:cNvPr id="2050" name="Picture 2" descr="http://img.fotocommunity.com/schlittenfahren-dc287e46-b5f4-4a98-b29e-8eed0befc44b.jpg?width=100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16995" y="2235820"/>
            <a:ext cx="4667755" cy="2596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3446774"/>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8" name="Bild 1" descr="http://static1.squarespace.com/static/55fecd81e4b03b9c77ffaf93/t/561a922ce4b04b4330129e3a/1444581936651/"/>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56137" y="1750814"/>
            <a:ext cx="4414345" cy="2705572"/>
          </a:xfrm>
          <a:prstGeom prst="rect">
            <a:avLst/>
          </a:prstGeom>
          <a:noFill/>
          <a:ln>
            <a:noFill/>
          </a:ln>
        </p:spPr>
      </p:pic>
      <p:sp>
        <p:nvSpPr>
          <p:cNvPr id="2" name="Titel 1"/>
          <p:cNvSpPr>
            <a:spLocks noGrp="1"/>
          </p:cNvSpPr>
          <p:nvPr>
            <p:ph type="title"/>
          </p:nvPr>
        </p:nvSpPr>
        <p:spPr>
          <a:xfrm>
            <a:off x="838199" y="379020"/>
            <a:ext cx="10515600" cy="1325563"/>
          </a:xfrm>
        </p:spPr>
        <p:txBody>
          <a:bodyPr>
            <a:normAutofit/>
          </a:bodyPr>
          <a:lstStyle/>
          <a:p>
            <a:pPr algn="ctr"/>
            <a:r>
              <a:rPr lang="de-DE" sz="4800" b="1" dirty="0" smtClean="0">
                <a:latin typeface="Times New Roman" panose="02020603050405020304" pitchFamily="18" charset="0"/>
                <a:cs typeface="Times New Roman" panose="02020603050405020304" pitchFamily="18" charset="0"/>
              </a:rPr>
              <a:t>3. </a:t>
            </a:r>
            <a:r>
              <a:rPr lang="de-DE" b="1" dirty="0" smtClean="0">
                <a:latin typeface="Times New Roman" panose="02020603050405020304" pitchFamily="18" charset="0"/>
                <a:cs typeface="Times New Roman" panose="02020603050405020304" pitchFamily="18" charset="0"/>
              </a:rPr>
              <a:t>Non-sustainable wintersport activities </a:t>
            </a:r>
            <a:endParaRPr lang="de-DE" sz="4800" b="1" dirty="0">
              <a:latin typeface="Times New Roman" panose="02020603050405020304" pitchFamily="18" charset="0"/>
              <a:cs typeface="Times New Roman" panose="02020603050405020304" pitchFamily="18" charset="0"/>
            </a:endParaRPr>
          </a:p>
        </p:txBody>
      </p:sp>
      <p:pic>
        <p:nvPicPr>
          <p:cNvPr id="7" name="Grafik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29649" y="2703314"/>
            <a:ext cx="4832865" cy="2718487"/>
          </a:xfrm>
          <a:prstGeom prst="rect">
            <a:avLst/>
          </a:prstGeom>
        </p:spPr>
      </p:pic>
      <p:pic>
        <p:nvPicPr>
          <p:cNvPr id="5122" name="Picture 2" descr="http://s3.amazonaws.com/digitaltrends-uploads-prod/2014/02/Tech-in-Sochi.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58481" y="3345083"/>
            <a:ext cx="4767416" cy="3179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8840957"/>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1+#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5122"/>
                                        </p:tgtEl>
                                        <p:attrNameLst>
                                          <p:attrName>style.visibility</p:attrName>
                                        </p:attrNameLst>
                                      </p:cBhvr>
                                      <p:to>
                                        <p:strVal val="visible"/>
                                      </p:to>
                                    </p:set>
                                    <p:anim calcmode="lin" valueType="num">
                                      <p:cBhvr additive="base">
                                        <p:cTn id="19" dur="500" fill="hold"/>
                                        <p:tgtEl>
                                          <p:spTgt spid="5122"/>
                                        </p:tgtEl>
                                        <p:attrNameLst>
                                          <p:attrName>ppt_x</p:attrName>
                                        </p:attrNameLst>
                                      </p:cBhvr>
                                      <p:tavLst>
                                        <p:tav tm="0">
                                          <p:val>
                                            <p:strVal val="1+#ppt_w/2"/>
                                          </p:val>
                                        </p:tav>
                                        <p:tav tm="100000">
                                          <p:val>
                                            <p:strVal val="#ppt_x"/>
                                          </p:val>
                                        </p:tav>
                                      </p:tavLst>
                                    </p:anim>
                                    <p:anim calcmode="lin" valueType="num">
                                      <p:cBhvr additive="base">
                                        <p:cTn id="20" dur="500" fill="hold"/>
                                        <p:tgtEl>
                                          <p:spTgt spid="51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b="1" dirty="0" err="1" smtClean="0">
                <a:latin typeface="Times New Roman" panose="02020603050405020304" pitchFamily="18" charset="0"/>
                <a:cs typeface="Times New Roman" panose="02020603050405020304" pitchFamily="18" charset="0"/>
              </a:rPr>
              <a:t>Snowboarding</a:t>
            </a:r>
            <a:endParaRPr lang="de-DE" b="1" dirty="0">
              <a:latin typeface="Times New Roman" panose="02020603050405020304" pitchFamily="18" charset="0"/>
              <a:cs typeface="Times New Roman" panose="02020603050405020304" pitchFamily="18" charset="0"/>
            </a:endParaRPr>
          </a:p>
        </p:txBody>
      </p:sp>
      <p:pic>
        <p:nvPicPr>
          <p:cNvPr id="3074" name="Picture 2" descr="http://2.bp.blogspot.com/_gfXupHOEhH0/TOb1yFdbLYI/AAAAAAAAS3A/qnR1ZfQ9BFs/s1600/snowboarding-wallpaper-8.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48422" y="1427930"/>
            <a:ext cx="5138530" cy="3853898"/>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p:cNvSpPr txBox="1"/>
          <p:nvPr/>
        </p:nvSpPr>
        <p:spPr>
          <a:xfrm>
            <a:off x="3545642" y="5387236"/>
            <a:ext cx="5009778" cy="1107996"/>
          </a:xfrm>
          <a:prstGeom prst="rect">
            <a:avLst/>
          </a:prstGeom>
          <a:noFill/>
        </p:spPr>
        <p:txBody>
          <a:bodyPr wrap="square" rtlCol="0">
            <a:spAutoFit/>
          </a:bodyPr>
          <a:lstStyle/>
          <a:p>
            <a:pPr algn="ctr"/>
            <a:r>
              <a:rPr lang="en-US" sz="2400" b="1" dirty="0" smtClean="0">
                <a:latin typeface="Times New Roman" panose="02020603050405020304" pitchFamily="18" charset="0"/>
                <a:cs typeface="Times New Roman" panose="02020603050405020304" pitchFamily="18" charset="0"/>
              </a:rPr>
              <a:t>damage to the sward so in spring and summer there can´t grow grass</a:t>
            </a:r>
          </a:p>
          <a:p>
            <a:endParaRPr lang="de-DE" b="1" dirty="0"/>
          </a:p>
        </p:txBody>
      </p:sp>
    </p:spTree>
    <p:extLst>
      <p:ext uri="{BB962C8B-B14F-4D97-AF65-F5344CB8AC3E}">
        <p14:creationId xmlns:p14="http://schemas.microsoft.com/office/powerpoint/2010/main" val="2530261262"/>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838200" y="192846"/>
            <a:ext cx="10515600" cy="1325563"/>
          </a:xfrm>
        </p:spPr>
        <p:txBody>
          <a:bodyPr/>
          <a:lstStyle/>
          <a:p>
            <a:pPr algn="ctr"/>
            <a:r>
              <a:rPr lang="de-DE" b="1" dirty="0" err="1" smtClean="0">
                <a:latin typeface="Times New Roman" panose="02020603050405020304" pitchFamily="18" charset="0"/>
                <a:cs typeface="Times New Roman" panose="02020603050405020304" pitchFamily="18" charset="0"/>
              </a:rPr>
              <a:t>Downhill</a:t>
            </a:r>
            <a:r>
              <a:rPr lang="de-DE" b="1" dirty="0" smtClean="0">
                <a:latin typeface="Times New Roman" panose="02020603050405020304" pitchFamily="18" charset="0"/>
                <a:cs typeface="Times New Roman" panose="02020603050405020304" pitchFamily="18" charset="0"/>
              </a:rPr>
              <a:t> </a:t>
            </a:r>
            <a:r>
              <a:rPr lang="de-DE" b="1" dirty="0" err="1" smtClean="0">
                <a:latin typeface="Times New Roman" panose="02020603050405020304" pitchFamily="18" charset="0"/>
                <a:cs typeface="Times New Roman" panose="02020603050405020304" pitchFamily="18" charset="0"/>
              </a:rPr>
              <a:t>skiing</a:t>
            </a:r>
            <a:endParaRPr lang="de-DE" b="1" dirty="0">
              <a:latin typeface="Times New Roman" panose="02020603050405020304" pitchFamily="18" charset="0"/>
              <a:cs typeface="Times New Roman" panose="02020603050405020304" pitchFamily="18" charset="0"/>
            </a:endParaRPr>
          </a:p>
        </p:txBody>
      </p:sp>
      <p:pic>
        <p:nvPicPr>
          <p:cNvPr id="4098" name="Picture 2" descr="http://ski-knowhow.com/wp-content/uploads/2015/02/montgenevre_2_l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17742" y="1686573"/>
            <a:ext cx="6418995" cy="4262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8283679"/>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b="1" dirty="0" smtClean="0">
                <a:latin typeface="Times New Roman" panose="02020603050405020304" pitchFamily="18" charset="0"/>
                <a:cs typeface="Times New Roman" panose="02020603050405020304" pitchFamily="18" charset="0"/>
              </a:rPr>
              <a:t>Additional </a:t>
            </a:r>
            <a:r>
              <a:rPr lang="de-DE" b="1" dirty="0" err="1" smtClean="0">
                <a:latin typeface="Times New Roman" panose="02020603050405020304" pitchFamily="18" charset="0"/>
                <a:cs typeface="Times New Roman" panose="02020603050405020304" pitchFamily="18" charset="0"/>
              </a:rPr>
              <a:t>information</a:t>
            </a:r>
            <a:r>
              <a:rPr lang="de-DE" b="1" dirty="0" smtClean="0">
                <a:latin typeface="Times New Roman" panose="02020603050405020304" pitchFamily="18" charset="0"/>
                <a:cs typeface="Times New Roman" panose="02020603050405020304" pitchFamily="18" charset="0"/>
              </a:rPr>
              <a:t>: Mono Ski</a:t>
            </a:r>
            <a:endParaRPr lang="de-DE" b="1" dirty="0">
              <a:latin typeface="Times New Roman" panose="02020603050405020304" pitchFamily="18" charset="0"/>
              <a:cs typeface="Times New Roman" panose="02020603050405020304" pitchFamily="18" charset="0"/>
            </a:endParaRPr>
          </a:p>
        </p:txBody>
      </p:sp>
      <p:sp>
        <p:nvSpPr>
          <p:cNvPr id="6" name="Textfeld 5"/>
          <p:cNvSpPr txBox="1"/>
          <p:nvPr/>
        </p:nvSpPr>
        <p:spPr>
          <a:xfrm>
            <a:off x="7820611" y="1968201"/>
            <a:ext cx="3898423" cy="3323987"/>
          </a:xfrm>
          <a:prstGeom prst="rect">
            <a:avLst/>
          </a:prstGeom>
          <a:noFill/>
        </p:spPr>
        <p:txBody>
          <a:bodyPr wrap="square" rtlCol="0">
            <a:spAutoFit/>
          </a:bodyPr>
          <a:lstStyle/>
          <a:p>
            <a:pPr marL="285750" indent="-285750">
              <a:buFont typeface="Arial" panose="020B0604020202020204" pitchFamily="34" charset="0"/>
              <a:buChar char="•"/>
            </a:pPr>
            <a:r>
              <a:rPr lang="en-US" sz="3000" b="1" dirty="0">
                <a:latin typeface="Times New Roman" panose="02020603050405020304" pitchFamily="18" charset="0"/>
                <a:cs typeface="Times New Roman" panose="02020603050405020304" pitchFamily="18" charset="0"/>
              </a:rPr>
              <a:t>s</a:t>
            </a:r>
            <a:r>
              <a:rPr lang="en-US" sz="3000" b="1" dirty="0" smtClean="0">
                <a:latin typeface="Times New Roman" panose="02020603050405020304" pitchFamily="18" charset="0"/>
                <a:cs typeface="Times New Roman" panose="02020603050405020304" pitchFamily="18" charset="0"/>
              </a:rPr>
              <a:t>kiing for people with handicaps, like a wheelchair</a:t>
            </a:r>
          </a:p>
          <a:p>
            <a:pPr marL="285750" indent="-285750">
              <a:buFont typeface="Arial" panose="020B0604020202020204" pitchFamily="34" charset="0"/>
              <a:buChar char="•"/>
            </a:pPr>
            <a:endParaRPr lang="en-US" sz="3000" b="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3000" b="1" dirty="0" smtClean="0">
                <a:latin typeface="Times New Roman" panose="02020603050405020304" pitchFamily="18" charset="0"/>
                <a:cs typeface="Times New Roman" panose="02020603050405020304" pitchFamily="18" charset="0"/>
              </a:rPr>
              <a:t>has its own discipline in the Winter </a:t>
            </a:r>
            <a:r>
              <a:rPr lang="en-US" sz="3000" b="1" dirty="0">
                <a:latin typeface="Times New Roman" panose="02020603050405020304" pitchFamily="18" charset="0"/>
                <a:cs typeface="Times New Roman" panose="02020603050405020304" pitchFamily="18" charset="0"/>
              </a:rPr>
              <a:t>P</a:t>
            </a:r>
            <a:r>
              <a:rPr lang="en-US" sz="3000" b="1" dirty="0" smtClean="0">
                <a:latin typeface="Times New Roman" panose="02020603050405020304" pitchFamily="18" charset="0"/>
                <a:cs typeface="Times New Roman" panose="02020603050405020304" pitchFamily="18" charset="0"/>
              </a:rPr>
              <a:t>aralympics</a:t>
            </a:r>
            <a:endParaRPr lang="en-US" sz="3000" b="1" dirty="0">
              <a:latin typeface="Times New Roman" panose="02020603050405020304" pitchFamily="18" charset="0"/>
              <a:cs typeface="Times New Roman" panose="02020603050405020304" pitchFamily="18" charset="0"/>
            </a:endParaRPr>
          </a:p>
        </p:txBody>
      </p:sp>
      <p:pic>
        <p:nvPicPr>
          <p:cNvPr id="7176" name="Picture 8" descr="http://unicent.ch/wp/wp-content/uploads/reini-auf-impulse-1-862x58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5427" y="1868739"/>
            <a:ext cx="5499688" cy="3700487"/>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ttp://activetherapy.eu/wp-content/uploads/2014/01/1.-Uniski%EF%80%A2monoski-leisure-static.jpg"/>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803258" y="1734633"/>
            <a:ext cx="3474451" cy="2858580"/>
          </a:xfrm>
          <a:prstGeom prst="rect">
            <a:avLst/>
          </a:prstGeom>
          <a:noFill/>
          <a:extLst>
            <a:ext uri="{909E8E84-426E-40DD-AFC4-6F175D3DCCD1}">
              <a14:hiddenFill xmlns:a14="http://schemas.microsoft.com/office/drawing/2010/main">
                <a:solidFill>
                  <a:srgbClr val="FFFFFF"/>
                </a:solidFill>
              </a14:hiddenFill>
            </a:ext>
          </a:extLst>
        </p:spPr>
      </p:pic>
      <p:pic>
        <p:nvPicPr>
          <p:cNvPr id="7" name="Grafik 6"/>
          <p:cNvPicPr>
            <a:picLocks noChangeAspect="1"/>
          </p:cNvPicPr>
          <p:nvPr/>
        </p:nvPicPr>
        <p:blipFill>
          <a:blip r:embed="rId5"/>
          <a:stretch>
            <a:fillRect/>
          </a:stretch>
        </p:blipFill>
        <p:spPr>
          <a:xfrm>
            <a:off x="1596650" y="1618593"/>
            <a:ext cx="4902771" cy="4370029"/>
          </a:xfrm>
          <a:prstGeom prst="rect">
            <a:avLst/>
          </a:prstGeom>
        </p:spPr>
      </p:pic>
    </p:spTree>
    <p:extLst>
      <p:ext uri="{BB962C8B-B14F-4D97-AF65-F5344CB8AC3E}">
        <p14:creationId xmlns:p14="http://schemas.microsoft.com/office/powerpoint/2010/main" val="2023071353"/>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176"/>
                                        </p:tgtEl>
                                        <p:attrNameLst>
                                          <p:attrName>style.visibility</p:attrName>
                                        </p:attrNameLst>
                                      </p:cBhvr>
                                      <p:to>
                                        <p:strVal val="visible"/>
                                      </p:to>
                                    </p:set>
                                    <p:anim calcmode="lin" valueType="num">
                                      <p:cBhvr additive="base">
                                        <p:cTn id="7" dur="500" fill="hold"/>
                                        <p:tgtEl>
                                          <p:spTgt spid="7176"/>
                                        </p:tgtEl>
                                        <p:attrNameLst>
                                          <p:attrName>ppt_x</p:attrName>
                                        </p:attrNameLst>
                                      </p:cBhvr>
                                      <p:tavLst>
                                        <p:tav tm="0">
                                          <p:val>
                                            <p:strVal val="1+#ppt_w/2"/>
                                          </p:val>
                                        </p:tav>
                                        <p:tav tm="100000">
                                          <p:val>
                                            <p:strVal val="#ppt_x"/>
                                          </p:val>
                                        </p:tav>
                                      </p:tavLst>
                                    </p:anim>
                                    <p:anim calcmode="lin" valueType="num">
                                      <p:cBhvr additive="base">
                                        <p:cTn id="8" dur="500" fill="hold"/>
                                        <p:tgtEl>
                                          <p:spTgt spid="717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7174"/>
                                        </p:tgtEl>
                                        <p:attrNameLst>
                                          <p:attrName>style.visibility</p:attrName>
                                        </p:attrNameLst>
                                      </p:cBhvr>
                                      <p:to>
                                        <p:strVal val="visible"/>
                                      </p:to>
                                    </p:set>
                                    <p:anim calcmode="lin" valueType="num">
                                      <p:cBhvr additive="base">
                                        <p:cTn id="13" dur="500" fill="hold"/>
                                        <p:tgtEl>
                                          <p:spTgt spid="7174"/>
                                        </p:tgtEl>
                                        <p:attrNameLst>
                                          <p:attrName>ppt_x</p:attrName>
                                        </p:attrNameLst>
                                      </p:cBhvr>
                                      <p:tavLst>
                                        <p:tav tm="0">
                                          <p:val>
                                            <p:strVal val="1+#ppt_w/2"/>
                                          </p:val>
                                        </p:tav>
                                        <p:tav tm="100000">
                                          <p:val>
                                            <p:strVal val="#ppt_x"/>
                                          </p:val>
                                        </p:tav>
                                      </p:tavLst>
                                    </p:anim>
                                    <p:anim calcmode="lin" valueType="num">
                                      <p:cBhvr additive="base">
                                        <p:cTn id="14" dur="500" fill="hold"/>
                                        <p:tgtEl>
                                          <p:spTgt spid="717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1+#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573580" y="888287"/>
            <a:ext cx="10764981" cy="776288"/>
          </a:xfrm>
        </p:spPr>
        <p:txBody>
          <a:bodyPr>
            <a:noAutofit/>
          </a:bodyPr>
          <a:lstStyle/>
          <a:p>
            <a:pPr algn="ctr"/>
            <a:r>
              <a:rPr lang="en-US" b="1" dirty="0" smtClean="0">
                <a:latin typeface="Times New Roman" panose="02020603050405020304" pitchFamily="18" charset="0"/>
                <a:cs typeface="Times New Roman" panose="02020603050405020304" pitchFamily="18" charset="0"/>
              </a:rPr>
              <a:t>4. Negative impacts of  non-sustainable winter sport activities</a:t>
            </a:r>
            <a:r>
              <a:rPr lang="en-US" sz="5400" b="1" dirty="0" smtClean="0">
                <a:latin typeface="Times New Roman" panose="02020603050405020304" pitchFamily="18" charset="0"/>
                <a:cs typeface="Times New Roman" panose="02020603050405020304" pitchFamily="18" charset="0"/>
              </a:rPr>
              <a:t/>
            </a:r>
            <a:br>
              <a:rPr lang="en-US" sz="5400" b="1" dirty="0" smtClean="0">
                <a:latin typeface="Times New Roman" panose="02020603050405020304" pitchFamily="18" charset="0"/>
                <a:cs typeface="Times New Roman" panose="02020603050405020304" pitchFamily="18" charset="0"/>
              </a:rPr>
            </a:br>
            <a:endParaRPr lang="en-US" sz="5400" b="1" dirty="0">
              <a:latin typeface="Times New Roman" panose="02020603050405020304" pitchFamily="18" charset="0"/>
              <a:cs typeface="Times New Roman" panose="02020603050405020304" pitchFamily="18" charset="0"/>
            </a:endParaRPr>
          </a:p>
        </p:txBody>
      </p:sp>
      <p:pic>
        <p:nvPicPr>
          <p:cNvPr id="2056" name="Picture 8" descr="http://www.weltbildung.com/nachlese-high-res/lawinen-serie-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248" y="1736820"/>
            <a:ext cx="5141582" cy="3452442"/>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p:cNvSpPr txBox="1"/>
          <p:nvPr/>
        </p:nvSpPr>
        <p:spPr>
          <a:xfrm>
            <a:off x="1345324" y="5591502"/>
            <a:ext cx="3016469" cy="1015663"/>
          </a:xfrm>
          <a:prstGeom prst="rect">
            <a:avLst/>
          </a:prstGeom>
          <a:noFill/>
        </p:spPr>
        <p:txBody>
          <a:bodyPr wrap="square" rtlCol="0">
            <a:spAutoFit/>
          </a:bodyPr>
          <a:lstStyle/>
          <a:p>
            <a:pPr algn="ctr"/>
            <a:r>
              <a:rPr lang="de-DE" sz="3000" b="1" dirty="0" err="1" smtClean="0"/>
              <a:t>Avalanches</a:t>
            </a:r>
            <a:endParaRPr lang="de-DE" sz="3000" b="1" dirty="0" smtClean="0"/>
          </a:p>
          <a:p>
            <a:pPr algn="ctr"/>
            <a:r>
              <a:rPr lang="de-DE" sz="3000" dirty="0" err="1" smtClean="0"/>
              <a:t>during</a:t>
            </a:r>
            <a:r>
              <a:rPr lang="de-DE" sz="3000" dirty="0" smtClean="0"/>
              <a:t> </a:t>
            </a:r>
            <a:r>
              <a:rPr lang="de-DE" sz="3000" dirty="0" err="1" smtClean="0"/>
              <a:t>winter</a:t>
            </a:r>
            <a:endParaRPr lang="de-DE" sz="3000" dirty="0"/>
          </a:p>
        </p:txBody>
      </p:sp>
      <p:pic>
        <p:nvPicPr>
          <p:cNvPr id="1026" name="Picture 2" descr="http://media05.regionaut.meinbezirk.at/2016/08/15/11065725_web.jpg?147127652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7589" y="1969811"/>
            <a:ext cx="5715000" cy="3219451"/>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p:cNvSpPr txBox="1"/>
          <p:nvPr/>
        </p:nvSpPr>
        <p:spPr>
          <a:xfrm>
            <a:off x="6558455" y="5507419"/>
            <a:ext cx="4403834" cy="1015663"/>
          </a:xfrm>
          <a:prstGeom prst="rect">
            <a:avLst/>
          </a:prstGeom>
          <a:noFill/>
        </p:spPr>
        <p:txBody>
          <a:bodyPr wrap="square" rtlCol="0">
            <a:spAutoFit/>
          </a:bodyPr>
          <a:lstStyle/>
          <a:p>
            <a:pPr algn="ctr"/>
            <a:r>
              <a:rPr lang="de-DE" sz="3000" b="1" dirty="0" err="1" smtClean="0"/>
              <a:t>Mudflow</a:t>
            </a:r>
            <a:endParaRPr lang="de-DE" sz="3000" b="1" dirty="0" smtClean="0"/>
          </a:p>
          <a:p>
            <a:pPr algn="ctr"/>
            <a:r>
              <a:rPr lang="de-DE" sz="3000" dirty="0" err="1" smtClean="0"/>
              <a:t>during</a:t>
            </a:r>
            <a:r>
              <a:rPr lang="de-DE" sz="3000" dirty="0" smtClean="0"/>
              <a:t> </a:t>
            </a:r>
            <a:r>
              <a:rPr lang="de-DE" sz="3000" dirty="0" err="1" smtClean="0"/>
              <a:t>the</a:t>
            </a:r>
            <a:r>
              <a:rPr lang="de-DE" sz="3000" dirty="0" smtClean="0"/>
              <a:t> </a:t>
            </a:r>
            <a:r>
              <a:rPr lang="de-DE" sz="3000" dirty="0" err="1" smtClean="0"/>
              <a:t>rest</a:t>
            </a:r>
            <a:r>
              <a:rPr lang="de-DE" sz="3000" dirty="0" smtClean="0"/>
              <a:t> </a:t>
            </a:r>
            <a:r>
              <a:rPr lang="de-DE" sz="3000" dirty="0" err="1" smtClean="0"/>
              <a:t>of</a:t>
            </a:r>
            <a:r>
              <a:rPr lang="de-DE" sz="3000" dirty="0" smtClean="0"/>
              <a:t> </a:t>
            </a:r>
            <a:r>
              <a:rPr lang="de-DE" sz="3000" dirty="0" err="1" smtClean="0"/>
              <a:t>the</a:t>
            </a:r>
            <a:r>
              <a:rPr lang="de-DE" sz="3000" dirty="0" smtClean="0"/>
              <a:t> </a:t>
            </a:r>
            <a:r>
              <a:rPr lang="de-DE" sz="3000" dirty="0" err="1" smtClean="0"/>
              <a:t>year</a:t>
            </a:r>
            <a:endParaRPr lang="de-DE" sz="3000" dirty="0"/>
          </a:p>
        </p:txBody>
      </p:sp>
    </p:spTree>
    <p:extLst>
      <p:ext uri="{BB962C8B-B14F-4D97-AF65-F5344CB8AC3E}">
        <p14:creationId xmlns:p14="http://schemas.microsoft.com/office/powerpoint/2010/main" val="615759041"/>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6"/>
                                        </p:tgtEl>
                                        <p:attrNameLst>
                                          <p:attrName>style.visibility</p:attrName>
                                        </p:attrNameLst>
                                      </p:cBhvr>
                                      <p:to>
                                        <p:strVal val="visible"/>
                                      </p:to>
                                    </p:set>
                                    <p:anim calcmode="lin" valueType="num">
                                      <p:cBhvr additive="base">
                                        <p:cTn id="7" dur="500" fill="hold"/>
                                        <p:tgtEl>
                                          <p:spTgt spid="2056"/>
                                        </p:tgtEl>
                                        <p:attrNameLst>
                                          <p:attrName>ppt_x</p:attrName>
                                        </p:attrNameLst>
                                      </p:cBhvr>
                                      <p:tavLst>
                                        <p:tav tm="0">
                                          <p:val>
                                            <p:strVal val="#ppt_x"/>
                                          </p:val>
                                        </p:tav>
                                        <p:tav tm="100000">
                                          <p:val>
                                            <p:strVal val="#ppt_x"/>
                                          </p:val>
                                        </p:tav>
                                      </p:tavLst>
                                    </p:anim>
                                    <p:anim calcmode="lin" valueType="num">
                                      <p:cBhvr additive="base">
                                        <p:cTn id="8" dur="500" fill="hold"/>
                                        <p:tgtEl>
                                          <p:spTgt spid="205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additive="base">
                                        <p:cTn id="17" dur="500" fill="hold"/>
                                        <p:tgtEl>
                                          <p:spTgt spid="1026"/>
                                        </p:tgtEl>
                                        <p:attrNameLst>
                                          <p:attrName>ppt_x</p:attrName>
                                        </p:attrNameLst>
                                      </p:cBhvr>
                                      <p:tavLst>
                                        <p:tav tm="0">
                                          <p:val>
                                            <p:strVal val="#ppt_x"/>
                                          </p:val>
                                        </p:tav>
                                        <p:tav tm="100000">
                                          <p:val>
                                            <p:strVal val="#ppt_x"/>
                                          </p:val>
                                        </p:tav>
                                      </p:tavLst>
                                    </p:anim>
                                    <p:anim calcmode="lin" valueType="num">
                                      <p:cBhvr additive="base">
                                        <p:cTn id="18" dur="500" fill="hold"/>
                                        <p:tgtEl>
                                          <p:spTgt spid="102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b="1" dirty="0" smtClean="0">
                <a:latin typeface="Times New Roman" panose="02020603050405020304" pitchFamily="18" charset="0"/>
                <a:cs typeface="Times New Roman" panose="02020603050405020304" pitchFamily="18" charset="0"/>
              </a:rPr>
              <a:t>Snow </a:t>
            </a:r>
            <a:r>
              <a:rPr lang="de-DE" b="1" dirty="0" err="1" smtClean="0">
                <a:latin typeface="Times New Roman" panose="02020603050405020304" pitchFamily="18" charset="0"/>
                <a:cs typeface="Times New Roman" panose="02020603050405020304" pitchFamily="18" charset="0"/>
              </a:rPr>
              <a:t>cannons</a:t>
            </a:r>
            <a:endParaRPr lang="de-DE" b="1" dirty="0">
              <a:latin typeface="Times New Roman" panose="02020603050405020304" pitchFamily="18" charset="0"/>
              <a:cs typeface="Times New Roman" panose="02020603050405020304" pitchFamily="18" charset="0"/>
            </a:endParaRPr>
          </a:p>
        </p:txBody>
      </p:sp>
      <p:pic>
        <p:nvPicPr>
          <p:cNvPr id="6146" name="Picture 2" descr="https://upload.wikimedia.org/wikipedia/commons/b/b6/Snow_cannon_Saalbach.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1690688"/>
            <a:ext cx="5801784" cy="4351338"/>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p:cNvSpPr txBox="1"/>
          <p:nvPr/>
        </p:nvSpPr>
        <p:spPr>
          <a:xfrm>
            <a:off x="6882267" y="1768399"/>
            <a:ext cx="4397415" cy="4524315"/>
          </a:xfrm>
          <a:prstGeom prst="rect">
            <a:avLst/>
          </a:prstGeom>
          <a:noFill/>
        </p:spPr>
        <p:txBody>
          <a:bodyPr wrap="square" rtlCol="0">
            <a:spAutoFit/>
          </a:bodyPr>
          <a:lstStyle/>
          <a:p>
            <a:pPr marL="285750" indent="-285750">
              <a:buFont typeface="Arial" panose="020B0604020202020204" pitchFamily="34" charset="0"/>
              <a:buChar char="•"/>
            </a:pPr>
            <a:r>
              <a:rPr lang="en-US" sz="2400" b="1" dirty="0">
                <a:latin typeface="Times New Roman" panose="02020603050405020304" pitchFamily="18" charset="0"/>
                <a:cs typeface="Times New Roman" panose="02020603050405020304" pitchFamily="18" charset="0"/>
              </a:rPr>
              <a:t>i</a:t>
            </a:r>
            <a:r>
              <a:rPr lang="en-US" sz="2400" b="1" dirty="0" smtClean="0">
                <a:latin typeface="Times New Roman" panose="02020603050405020304" pitchFamily="18" charset="0"/>
                <a:cs typeface="Times New Roman" panose="02020603050405020304" pitchFamily="18" charset="0"/>
              </a:rPr>
              <a:t>s more and more needed in winter sport resorts due to climate change </a:t>
            </a:r>
          </a:p>
          <a:p>
            <a:pPr marL="285750" indent="-285750">
              <a:buFont typeface="Arial" panose="020B0604020202020204" pitchFamily="34" charset="0"/>
              <a:buChar char="•"/>
            </a:pPr>
            <a:endParaRPr lang="en-US" sz="2400" b="1"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400" b="1" dirty="0">
                <a:latin typeface="Times New Roman" panose="02020603050405020304" pitchFamily="18" charset="0"/>
                <a:cs typeface="Times New Roman" panose="02020603050405020304" pitchFamily="18" charset="0"/>
              </a:rPr>
              <a:t>w</a:t>
            </a:r>
            <a:r>
              <a:rPr lang="en-US" sz="2400" b="1" dirty="0" smtClean="0">
                <a:latin typeface="Times New Roman" panose="02020603050405020304" pitchFamily="18" charset="0"/>
                <a:cs typeface="Times New Roman" panose="02020603050405020304" pitchFamily="18" charset="0"/>
              </a:rPr>
              <a:t>ater consumption in one winter is more than the whole water consumption in Munich for one year</a:t>
            </a:r>
          </a:p>
          <a:p>
            <a:pPr marL="285750" indent="-285750">
              <a:buFont typeface="Arial" panose="020B0604020202020204" pitchFamily="34" charset="0"/>
              <a:buChar char="•"/>
            </a:pPr>
            <a:endParaRPr lang="en-US" sz="2400" b="1"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400" b="1" dirty="0" smtClean="0">
                <a:latin typeface="Times New Roman" panose="02020603050405020304" pitchFamily="18" charset="0"/>
                <a:cs typeface="Times New Roman" panose="02020603050405020304" pitchFamily="18" charset="0"/>
              </a:rPr>
              <a:t>needs more energy than the second biggest city in Bavaria (Nuremberg)</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63182024"/>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additive="base">
                                        <p:cTn id="19" dur="500" fill="hold"/>
                                        <p:tgtEl>
                                          <p:spTgt spid="4">
                                            <p:txEl>
                                              <p:pRg st="4" end="4"/>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4">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b="1" dirty="0" err="1" smtClean="0">
                <a:latin typeface="Times New Roman" panose="02020603050405020304" pitchFamily="18" charset="0"/>
                <a:cs typeface="Times New Roman" panose="02020603050405020304" pitchFamily="18" charset="0"/>
              </a:rPr>
              <a:t>Snowcats</a:t>
            </a:r>
            <a:endParaRPr lang="de-DE" b="1" dirty="0">
              <a:latin typeface="Times New Roman" panose="02020603050405020304" pitchFamily="18" charset="0"/>
              <a:cs typeface="Times New Roman" panose="02020603050405020304" pitchFamily="18" charset="0"/>
            </a:endParaRPr>
          </a:p>
        </p:txBody>
      </p:sp>
      <p:pic>
        <p:nvPicPr>
          <p:cNvPr id="2050" name="Picture 2" descr="https://www.geschenkparadies.ch/img/1/01/1280x720/copilot-im-pistenfahrzeug-geschenkidee-auf-dem-brunn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0238" y="1484617"/>
            <a:ext cx="7877142" cy="3915494"/>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p:cNvSpPr txBox="1"/>
          <p:nvPr/>
        </p:nvSpPr>
        <p:spPr>
          <a:xfrm>
            <a:off x="2732690" y="5589296"/>
            <a:ext cx="7304690" cy="830997"/>
          </a:xfrm>
          <a:prstGeom prst="rect">
            <a:avLst/>
          </a:prstGeom>
          <a:noFill/>
        </p:spPr>
        <p:txBody>
          <a:bodyPr wrap="square" rtlCol="0">
            <a:spAutoFit/>
          </a:bodyPr>
          <a:lstStyle/>
          <a:p>
            <a:pPr algn="ctr"/>
            <a:r>
              <a:rPr lang="de-DE" sz="2400" b="1" dirty="0" err="1" smtClean="0"/>
              <a:t>very</a:t>
            </a:r>
            <a:r>
              <a:rPr lang="de-DE" sz="2400" b="1" dirty="0" smtClean="0"/>
              <a:t> </a:t>
            </a:r>
            <a:r>
              <a:rPr lang="de-DE" sz="2400" b="1" dirty="0" err="1" smtClean="0"/>
              <a:t>harmfull</a:t>
            </a:r>
            <a:r>
              <a:rPr lang="de-DE" sz="2400" b="1" dirty="0" smtClean="0"/>
              <a:t> </a:t>
            </a:r>
            <a:r>
              <a:rPr lang="de-DE" sz="2400" b="1" dirty="0" err="1" smtClean="0"/>
              <a:t>for</a:t>
            </a:r>
            <a:r>
              <a:rPr lang="de-DE" sz="2400" b="1" dirty="0" smtClean="0"/>
              <a:t> </a:t>
            </a:r>
            <a:r>
              <a:rPr lang="de-DE" sz="2400" b="1" dirty="0" err="1" smtClean="0"/>
              <a:t>the</a:t>
            </a:r>
            <a:r>
              <a:rPr lang="de-DE" sz="2400" b="1" dirty="0" smtClean="0"/>
              <a:t> </a:t>
            </a:r>
            <a:r>
              <a:rPr lang="de-DE" sz="2400" b="1" dirty="0" err="1" smtClean="0"/>
              <a:t>environment</a:t>
            </a:r>
            <a:r>
              <a:rPr lang="de-DE" sz="2400" b="1" dirty="0" smtClean="0"/>
              <a:t> due </a:t>
            </a:r>
            <a:r>
              <a:rPr lang="de-DE" sz="2400" b="1" dirty="0" err="1" smtClean="0"/>
              <a:t>to</a:t>
            </a:r>
            <a:r>
              <a:rPr lang="de-DE" sz="2400" b="1" dirty="0" smtClean="0"/>
              <a:t> </a:t>
            </a:r>
            <a:r>
              <a:rPr lang="de-DE" sz="2400" b="1" dirty="0" err="1" smtClean="0"/>
              <a:t>the</a:t>
            </a:r>
            <a:r>
              <a:rPr lang="de-DE" sz="2400" b="1" dirty="0" smtClean="0"/>
              <a:t> </a:t>
            </a:r>
            <a:r>
              <a:rPr lang="de-DE" sz="2400" b="1" dirty="0" err="1" smtClean="0"/>
              <a:t>emission</a:t>
            </a:r>
            <a:r>
              <a:rPr lang="de-DE" sz="2400" b="1" dirty="0" smtClean="0"/>
              <a:t> on </a:t>
            </a:r>
            <a:r>
              <a:rPr lang="de-DE" sz="2400" b="1" dirty="0" err="1" smtClean="0"/>
              <a:t>carbon</a:t>
            </a:r>
            <a:r>
              <a:rPr lang="de-DE" sz="2400" b="1" dirty="0" smtClean="0"/>
              <a:t> </a:t>
            </a:r>
            <a:r>
              <a:rPr lang="de-DE" sz="2400" b="1" dirty="0" err="1" smtClean="0"/>
              <a:t>dioxide</a:t>
            </a:r>
            <a:r>
              <a:rPr lang="de-DE" sz="2400" b="1" dirty="0" smtClean="0"/>
              <a:t> </a:t>
            </a:r>
            <a:r>
              <a:rPr lang="de-DE" sz="2400" b="1" dirty="0" err="1" smtClean="0"/>
              <a:t>and</a:t>
            </a:r>
            <a:r>
              <a:rPr lang="de-DE" sz="2400" b="1" dirty="0" smtClean="0"/>
              <a:t> </a:t>
            </a:r>
            <a:r>
              <a:rPr lang="de-DE" sz="2400" b="1" dirty="0" err="1" smtClean="0"/>
              <a:t>the</a:t>
            </a:r>
            <a:r>
              <a:rPr lang="de-DE" sz="2400" b="1" dirty="0" smtClean="0"/>
              <a:t> </a:t>
            </a:r>
            <a:r>
              <a:rPr lang="de-DE" sz="2400" b="1" dirty="0" err="1" smtClean="0"/>
              <a:t>demage</a:t>
            </a:r>
            <a:r>
              <a:rPr lang="de-DE" sz="2400" b="1" dirty="0" smtClean="0"/>
              <a:t> </a:t>
            </a:r>
            <a:r>
              <a:rPr lang="de-DE" sz="2400" b="1" dirty="0" err="1" smtClean="0"/>
              <a:t>to</a:t>
            </a:r>
            <a:r>
              <a:rPr lang="de-DE" sz="2400" b="1" dirty="0" smtClean="0"/>
              <a:t> </a:t>
            </a:r>
            <a:r>
              <a:rPr lang="de-DE" sz="2400" b="1" dirty="0" err="1" smtClean="0"/>
              <a:t>the</a:t>
            </a:r>
            <a:r>
              <a:rPr lang="de-DE" sz="2400" b="1" dirty="0" smtClean="0"/>
              <a:t> </a:t>
            </a:r>
            <a:r>
              <a:rPr lang="de-DE" sz="2400" b="1" dirty="0" err="1" smtClean="0"/>
              <a:t>sward</a:t>
            </a:r>
            <a:endParaRPr lang="de-DE" sz="2400" b="1" dirty="0"/>
          </a:p>
        </p:txBody>
      </p:sp>
    </p:spTree>
    <p:extLst>
      <p:ext uri="{BB962C8B-B14F-4D97-AF65-F5344CB8AC3E}">
        <p14:creationId xmlns:p14="http://schemas.microsoft.com/office/powerpoint/2010/main" val="4287660032"/>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834542" y="243020"/>
            <a:ext cx="10515600" cy="1325563"/>
          </a:xfrm>
        </p:spPr>
        <p:txBody>
          <a:bodyPr/>
          <a:lstStyle/>
          <a:p>
            <a:pPr algn="ctr"/>
            <a:r>
              <a:rPr lang="de-DE" b="1" dirty="0" smtClean="0">
                <a:latin typeface="Times New Roman" panose="02020603050405020304" pitchFamily="18" charset="0"/>
                <a:cs typeface="Times New Roman" panose="02020603050405020304" pitchFamily="18" charset="0"/>
              </a:rPr>
              <a:t>5. </a:t>
            </a:r>
            <a:r>
              <a:rPr lang="en-US" b="1" dirty="0" smtClean="0">
                <a:latin typeface="Times New Roman" panose="02020603050405020304" pitchFamily="18" charset="0"/>
                <a:cs typeface="Times New Roman" panose="02020603050405020304" pitchFamily="18" charset="0"/>
              </a:rPr>
              <a:t>Possible</a:t>
            </a:r>
            <a:r>
              <a:rPr lang="de-DE" b="1" dirty="0" smtClean="0">
                <a:latin typeface="Times New Roman" panose="02020603050405020304" pitchFamily="18" charset="0"/>
                <a:cs typeface="Times New Roman" panose="02020603050405020304" pitchFamily="18" charset="0"/>
              </a:rPr>
              <a:t> </a:t>
            </a:r>
            <a:r>
              <a:rPr lang="de-DE" b="1" dirty="0" err="1" smtClean="0">
                <a:latin typeface="Times New Roman" panose="02020603050405020304" pitchFamily="18" charset="0"/>
                <a:cs typeface="Times New Roman" panose="02020603050405020304" pitchFamily="18" charset="0"/>
              </a:rPr>
              <a:t>solutions</a:t>
            </a:r>
            <a:endParaRPr lang="de-DE" b="1" dirty="0">
              <a:latin typeface="Times New Roman" panose="02020603050405020304" pitchFamily="18" charset="0"/>
              <a:cs typeface="Times New Roman" panose="02020603050405020304" pitchFamily="18" charset="0"/>
            </a:endParaRPr>
          </a:p>
        </p:txBody>
      </p:sp>
      <p:sp>
        <p:nvSpPr>
          <p:cNvPr id="3" name="Inhaltsplatzhalter 2"/>
          <p:cNvSpPr>
            <a:spLocks noGrp="1"/>
          </p:cNvSpPr>
          <p:nvPr>
            <p:ph idx="1"/>
          </p:nvPr>
        </p:nvSpPr>
        <p:spPr>
          <a:xfrm>
            <a:off x="834542" y="3147683"/>
            <a:ext cx="5980611" cy="1091701"/>
          </a:xfrm>
        </p:spPr>
        <p:txBody>
          <a:bodyPr>
            <a:noAutofit/>
          </a:bodyPr>
          <a:lstStyle/>
          <a:p>
            <a:r>
              <a:rPr lang="en-US" sz="3200" b="1" dirty="0" smtClean="0">
                <a:latin typeface="Times New Roman" panose="02020603050405020304" pitchFamily="18" charset="0"/>
                <a:cs typeface="Times New Roman" panose="02020603050405020304" pitchFamily="18" charset="0"/>
              </a:rPr>
              <a:t>be so efficient as you can with    energy and the use of cars</a:t>
            </a:r>
          </a:p>
          <a:p>
            <a:pPr marL="0" indent="0">
              <a:buNone/>
            </a:pPr>
            <a:endParaRPr lang="en-US" sz="3200" dirty="0" smtClean="0">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p:txBody>
      </p:sp>
      <p:sp>
        <p:nvSpPr>
          <p:cNvPr id="4" name="Textfeld 3"/>
          <p:cNvSpPr txBox="1"/>
          <p:nvPr/>
        </p:nvSpPr>
        <p:spPr>
          <a:xfrm>
            <a:off x="834542" y="1750063"/>
            <a:ext cx="5693229" cy="1354217"/>
          </a:xfrm>
          <a:prstGeom prst="rect">
            <a:avLst/>
          </a:prstGeom>
          <a:noFill/>
        </p:spPr>
        <p:txBody>
          <a:bodyPr wrap="square" rtlCol="0">
            <a:spAutoFit/>
          </a:bodyPr>
          <a:lstStyle/>
          <a:p>
            <a:pPr marL="177800" indent="-177800">
              <a:buFont typeface="Arial" panose="020B0604020202020204" pitchFamily="34" charset="0"/>
              <a:buChar char="•"/>
            </a:pPr>
            <a:r>
              <a:rPr lang="de-DE" sz="3200" b="1" dirty="0" err="1">
                <a:solidFill>
                  <a:prstClr val="black"/>
                </a:solidFill>
                <a:latin typeface="Times New Roman" panose="02020603050405020304" pitchFamily="18" charset="0"/>
                <a:cs typeface="Times New Roman" panose="02020603050405020304" pitchFamily="18" charset="0"/>
              </a:rPr>
              <a:t>p</a:t>
            </a:r>
            <a:r>
              <a:rPr lang="de-DE" sz="3200" b="1" dirty="0" err="1" smtClean="0">
                <a:solidFill>
                  <a:prstClr val="black"/>
                </a:solidFill>
                <a:latin typeface="Times New Roman" panose="02020603050405020304" pitchFamily="18" charset="0"/>
                <a:cs typeface="Times New Roman" panose="02020603050405020304" pitchFamily="18" charset="0"/>
              </a:rPr>
              <a:t>ractice</a:t>
            </a:r>
            <a:r>
              <a:rPr lang="de-DE" sz="3200" b="1" dirty="0" smtClean="0">
                <a:solidFill>
                  <a:prstClr val="black"/>
                </a:solidFill>
                <a:latin typeface="Times New Roman" panose="02020603050405020304" pitchFamily="18" charset="0"/>
                <a:cs typeface="Times New Roman" panose="02020603050405020304" pitchFamily="18" charset="0"/>
              </a:rPr>
              <a:t> </a:t>
            </a:r>
            <a:r>
              <a:rPr lang="de-DE" sz="3200" b="1" dirty="0" err="1" smtClean="0">
                <a:solidFill>
                  <a:prstClr val="black"/>
                </a:solidFill>
                <a:latin typeface="Times New Roman" panose="02020603050405020304" pitchFamily="18" charset="0"/>
                <a:cs typeface="Times New Roman" panose="02020603050405020304" pitchFamily="18" charset="0"/>
              </a:rPr>
              <a:t>only</a:t>
            </a:r>
            <a:r>
              <a:rPr lang="de-DE" sz="3200" b="1" dirty="0" smtClean="0">
                <a:solidFill>
                  <a:prstClr val="black"/>
                </a:solidFill>
                <a:latin typeface="Times New Roman" panose="02020603050405020304" pitchFamily="18" charset="0"/>
                <a:cs typeface="Times New Roman" panose="02020603050405020304" pitchFamily="18" charset="0"/>
              </a:rPr>
              <a:t> </a:t>
            </a:r>
            <a:r>
              <a:rPr lang="en-US" sz="3200" b="1" dirty="0" smtClean="0">
                <a:solidFill>
                  <a:prstClr val="black"/>
                </a:solidFill>
                <a:latin typeface="Times New Roman" panose="02020603050405020304" pitchFamily="18" charset="0"/>
                <a:cs typeface="Times New Roman" panose="02020603050405020304" pitchFamily="18" charset="0"/>
              </a:rPr>
              <a:t>sustainable</a:t>
            </a:r>
            <a:r>
              <a:rPr lang="de-DE" sz="3200" b="1" dirty="0" smtClean="0">
                <a:solidFill>
                  <a:prstClr val="black"/>
                </a:solidFill>
                <a:latin typeface="Times New Roman" panose="02020603050405020304" pitchFamily="18" charset="0"/>
                <a:cs typeface="Times New Roman" panose="02020603050405020304" pitchFamily="18" charset="0"/>
              </a:rPr>
              <a:t> </a:t>
            </a:r>
            <a:r>
              <a:rPr lang="de-DE" sz="3200" b="1" dirty="0" err="1" smtClean="0">
                <a:solidFill>
                  <a:prstClr val="black"/>
                </a:solidFill>
                <a:latin typeface="Times New Roman" panose="02020603050405020304" pitchFamily="18" charset="0"/>
                <a:cs typeface="Times New Roman" panose="02020603050405020304" pitchFamily="18" charset="0"/>
              </a:rPr>
              <a:t>winter</a:t>
            </a:r>
            <a:r>
              <a:rPr lang="de-DE" sz="3200" b="1" dirty="0" smtClean="0">
                <a:solidFill>
                  <a:prstClr val="black"/>
                </a:solidFill>
                <a:latin typeface="Times New Roman" panose="02020603050405020304" pitchFamily="18" charset="0"/>
                <a:cs typeface="Times New Roman" panose="02020603050405020304" pitchFamily="18" charset="0"/>
              </a:rPr>
              <a:t> </a:t>
            </a:r>
            <a:r>
              <a:rPr lang="de-DE" sz="3200" b="1" dirty="0" err="1" smtClean="0">
                <a:solidFill>
                  <a:prstClr val="black"/>
                </a:solidFill>
                <a:latin typeface="Times New Roman" panose="02020603050405020304" pitchFamily="18" charset="0"/>
                <a:cs typeface="Times New Roman" panose="02020603050405020304" pitchFamily="18" charset="0"/>
              </a:rPr>
              <a:t>sport</a:t>
            </a:r>
            <a:r>
              <a:rPr lang="de-DE" sz="3200" b="1" dirty="0" smtClean="0">
                <a:solidFill>
                  <a:prstClr val="black"/>
                </a:solidFill>
                <a:latin typeface="Times New Roman" panose="02020603050405020304" pitchFamily="18" charset="0"/>
                <a:cs typeface="Times New Roman" panose="02020603050405020304" pitchFamily="18" charset="0"/>
              </a:rPr>
              <a:t> </a:t>
            </a:r>
            <a:r>
              <a:rPr lang="en-US" sz="3200" b="1" dirty="0">
                <a:solidFill>
                  <a:prstClr val="black"/>
                </a:solidFill>
                <a:latin typeface="Times New Roman" panose="02020603050405020304" pitchFamily="18" charset="0"/>
                <a:cs typeface="Times New Roman" panose="02020603050405020304" pitchFamily="18" charset="0"/>
              </a:rPr>
              <a:t>activities</a:t>
            </a:r>
          </a:p>
          <a:p>
            <a:endParaRPr lang="de-DE" b="1" dirty="0">
              <a:solidFill>
                <a:prstClr val="black"/>
              </a:solidFill>
              <a:latin typeface="Times New Roman" panose="02020603050405020304" pitchFamily="18" charset="0"/>
              <a:cs typeface="Times New Roman" panose="02020603050405020304" pitchFamily="18" charset="0"/>
            </a:endParaRPr>
          </a:p>
        </p:txBody>
      </p:sp>
      <p:sp>
        <p:nvSpPr>
          <p:cNvPr id="5" name="Textfeld 4"/>
          <p:cNvSpPr txBox="1"/>
          <p:nvPr/>
        </p:nvSpPr>
        <p:spPr>
          <a:xfrm>
            <a:off x="908115" y="4543546"/>
            <a:ext cx="4893596" cy="1255728"/>
          </a:xfrm>
          <a:prstGeom prst="rect">
            <a:avLst/>
          </a:prstGeom>
          <a:noFill/>
        </p:spPr>
        <p:txBody>
          <a:bodyPr wrap="square" rtlCol="0">
            <a:spAutoFit/>
          </a:bodyPr>
          <a:lstStyle/>
          <a:p>
            <a:pPr marL="228600" indent="-228600">
              <a:lnSpc>
                <a:spcPct val="90000"/>
              </a:lnSpc>
              <a:spcBef>
                <a:spcPts val="1000"/>
              </a:spcBef>
              <a:buFont typeface="Arial" panose="020B0604020202020204" pitchFamily="34" charset="0"/>
              <a:buChar char="•"/>
            </a:pPr>
            <a:r>
              <a:rPr lang="en-US" sz="3200" b="1" dirty="0">
                <a:solidFill>
                  <a:prstClr val="black"/>
                </a:solidFill>
                <a:latin typeface="Times New Roman" panose="02020603050405020304" pitchFamily="18" charset="0"/>
                <a:cs typeface="Times New Roman" panose="02020603050405020304" pitchFamily="18" charset="0"/>
              </a:rPr>
              <a:t>d</a:t>
            </a:r>
            <a:r>
              <a:rPr lang="en-US" sz="3200" b="1" dirty="0" smtClean="0">
                <a:solidFill>
                  <a:prstClr val="black"/>
                </a:solidFill>
                <a:latin typeface="Times New Roman" panose="02020603050405020304" pitchFamily="18" charset="0"/>
                <a:cs typeface="Times New Roman" panose="02020603050405020304" pitchFamily="18" charset="0"/>
              </a:rPr>
              <a:t>on’t </a:t>
            </a:r>
            <a:r>
              <a:rPr lang="en-US" sz="3200" b="1" dirty="0">
                <a:solidFill>
                  <a:prstClr val="black"/>
                </a:solidFill>
                <a:latin typeface="Times New Roman" panose="02020603050405020304" pitchFamily="18" charset="0"/>
                <a:cs typeface="Times New Roman" panose="02020603050405020304" pitchFamily="18" charset="0"/>
              </a:rPr>
              <a:t>do </a:t>
            </a:r>
            <a:r>
              <a:rPr lang="en-US" sz="3200" b="1" dirty="0" smtClean="0">
                <a:solidFill>
                  <a:prstClr val="black"/>
                </a:solidFill>
                <a:latin typeface="Times New Roman" panose="02020603050405020304" pitchFamily="18" charset="0"/>
                <a:cs typeface="Times New Roman" panose="02020603050405020304" pitchFamily="18" charset="0"/>
              </a:rPr>
              <a:t>sport activities </a:t>
            </a:r>
            <a:r>
              <a:rPr lang="en-US" sz="3200" b="1" dirty="0">
                <a:solidFill>
                  <a:prstClr val="black"/>
                </a:solidFill>
                <a:latin typeface="Times New Roman" panose="02020603050405020304" pitchFamily="18" charset="0"/>
                <a:cs typeface="Times New Roman" panose="02020603050405020304" pitchFamily="18" charset="0"/>
              </a:rPr>
              <a:t>in </a:t>
            </a:r>
            <a:r>
              <a:rPr lang="en-US" sz="3200" b="1" dirty="0" smtClean="0">
                <a:solidFill>
                  <a:prstClr val="black"/>
                </a:solidFill>
                <a:latin typeface="Times New Roman" panose="02020603050405020304" pitchFamily="18" charset="0"/>
                <a:cs typeface="Times New Roman" panose="02020603050405020304" pitchFamily="18" charset="0"/>
              </a:rPr>
              <a:t>wildness</a:t>
            </a:r>
            <a:endParaRPr lang="en-US" sz="3200" b="1" dirty="0">
              <a:solidFill>
                <a:prstClr val="black"/>
              </a:solidFill>
              <a:latin typeface="Times New Roman" panose="02020603050405020304" pitchFamily="18" charset="0"/>
              <a:cs typeface="Times New Roman" panose="02020603050405020304" pitchFamily="18" charset="0"/>
            </a:endParaRPr>
          </a:p>
          <a:p>
            <a:endParaRPr lang="de-DE" dirty="0">
              <a:solidFill>
                <a:prstClr val="black"/>
              </a:solidFill>
              <a:latin typeface="Times New Roman" panose="02020603050405020304" pitchFamily="18" charset="0"/>
              <a:cs typeface="Times New Roman" panose="02020603050405020304" pitchFamily="18" charset="0"/>
            </a:endParaRPr>
          </a:p>
        </p:txBody>
      </p:sp>
      <p:pic>
        <p:nvPicPr>
          <p:cNvPr id="6" name="Grafik 5"/>
          <p:cNvPicPr>
            <a:picLocks noChangeAspect="1"/>
          </p:cNvPicPr>
          <p:nvPr/>
        </p:nvPicPr>
        <p:blipFill rotWithShape="1">
          <a:blip r:embed="rId3"/>
          <a:srcRect l="21914" t="13312" r="21784" b="12148"/>
          <a:stretch/>
        </p:blipFill>
        <p:spPr>
          <a:xfrm>
            <a:off x="8350307" y="1239174"/>
            <a:ext cx="2395960" cy="2375993"/>
          </a:xfrm>
          <a:prstGeom prst="rect">
            <a:avLst/>
          </a:prstGeom>
        </p:spPr>
      </p:pic>
      <p:pic>
        <p:nvPicPr>
          <p:cNvPr id="3074" name="Picture 2" descr="http://www.hessen-forst.de/uploads/naturschutz/naturschutzgebiete/naturschutzgebiet_bann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3713" y="3807373"/>
            <a:ext cx="5762625" cy="23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9429325"/>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4098" name="Picture 2" descr="Germany Winter Scenery Mountains Forests Temples Sky Bavaria Snow Alps Na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1999" cy="6946348"/>
          </a:xfrm>
          <a:prstGeom prst="rect">
            <a:avLst/>
          </a:prstGeom>
          <a:noFill/>
          <a:extLst>
            <a:ext uri="{909E8E84-426E-40DD-AFC4-6F175D3DCCD1}">
              <a14:hiddenFill xmlns:a14="http://schemas.microsoft.com/office/drawing/2010/main">
                <a:solidFill>
                  <a:srgbClr val="FFFFFF"/>
                </a:solidFill>
              </a14:hiddenFill>
            </a:ext>
          </a:extLst>
        </p:spPr>
      </p:pic>
      <p:sp>
        <p:nvSpPr>
          <p:cNvPr id="4" name="Titel 3"/>
          <p:cNvSpPr>
            <a:spLocks noGrp="1"/>
          </p:cNvSpPr>
          <p:nvPr>
            <p:ph type="title"/>
          </p:nvPr>
        </p:nvSpPr>
        <p:spPr>
          <a:xfrm>
            <a:off x="838199" y="258185"/>
            <a:ext cx="10515600" cy="1085405"/>
          </a:xfrm>
        </p:spPr>
        <p:txBody>
          <a:bodyPr>
            <a:normAutofit fontScale="90000"/>
          </a:bodyPr>
          <a:lstStyle/>
          <a:p>
            <a:pPr algn="ctr"/>
            <a:r>
              <a:rPr lang="de-DE" dirty="0" smtClean="0">
                <a:latin typeface="Times New Roman" panose="02020603050405020304" pitchFamily="18" charset="0"/>
                <a:cs typeface="Times New Roman" panose="02020603050405020304" pitchFamily="18" charset="0"/>
              </a:rPr>
              <a:t/>
            </a:r>
            <a:br>
              <a:rPr lang="de-DE" dirty="0" smtClean="0">
                <a:latin typeface="Times New Roman" panose="02020603050405020304" pitchFamily="18" charset="0"/>
                <a:cs typeface="Times New Roman" panose="02020603050405020304" pitchFamily="18" charset="0"/>
              </a:rPr>
            </a:br>
            <a:r>
              <a:rPr lang="de-DE" dirty="0">
                <a:latin typeface="Times New Roman" panose="02020603050405020304" pitchFamily="18" charset="0"/>
                <a:cs typeface="Times New Roman" panose="02020603050405020304" pitchFamily="18" charset="0"/>
              </a:rPr>
              <a:t/>
            </a:r>
            <a:br>
              <a:rPr lang="de-DE" dirty="0">
                <a:latin typeface="Times New Roman" panose="02020603050405020304" pitchFamily="18" charset="0"/>
                <a:cs typeface="Times New Roman" panose="02020603050405020304" pitchFamily="18" charset="0"/>
              </a:rPr>
            </a:br>
            <a:r>
              <a:rPr lang="de-DE" b="1" dirty="0" err="1" smtClean="0">
                <a:solidFill>
                  <a:schemeClr val="bg1"/>
                </a:solidFill>
                <a:latin typeface="Times New Roman" panose="02020603050405020304" pitchFamily="18" charset="0"/>
                <a:cs typeface="Times New Roman" panose="02020603050405020304" pitchFamily="18" charset="0"/>
              </a:rPr>
              <a:t>Thank</a:t>
            </a:r>
            <a:r>
              <a:rPr lang="de-DE" b="1" dirty="0" smtClean="0">
                <a:solidFill>
                  <a:schemeClr val="bg1"/>
                </a:solidFill>
                <a:latin typeface="Times New Roman" panose="02020603050405020304" pitchFamily="18" charset="0"/>
                <a:cs typeface="Times New Roman" panose="02020603050405020304" pitchFamily="18" charset="0"/>
              </a:rPr>
              <a:t> </a:t>
            </a:r>
            <a:r>
              <a:rPr lang="de-DE" b="1" dirty="0" err="1" smtClean="0">
                <a:solidFill>
                  <a:schemeClr val="bg1"/>
                </a:solidFill>
                <a:latin typeface="Times New Roman" panose="02020603050405020304" pitchFamily="18" charset="0"/>
                <a:cs typeface="Times New Roman" panose="02020603050405020304" pitchFamily="18" charset="0"/>
              </a:rPr>
              <a:t>you</a:t>
            </a:r>
            <a:r>
              <a:rPr lang="de-DE" b="1" dirty="0" smtClean="0">
                <a:solidFill>
                  <a:schemeClr val="bg1"/>
                </a:solidFill>
                <a:latin typeface="Times New Roman" panose="02020603050405020304" pitchFamily="18" charset="0"/>
                <a:cs typeface="Times New Roman" panose="02020603050405020304" pitchFamily="18" charset="0"/>
              </a:rPr>
              <a:t> </a:t>
            </a:r>
            <a:r>
              <a:rPr lang="de-DE" b="1" dirty="0" err="1" smtClean="0">
                <a:solidFill>
                  <a:schemeClr val="bg1"/>
                </a:solidFill>
                <a:latin typeface="Times New Roman" panose="02020603050405020304" pitchFamily="18" charset="0"/>
                <a:cs typeface="Times New Roman" panose="02020603050405020304" pitchFamily="18" charset="0"/>
              </a:rPr>
              <a:t>for</a:t>
            </a:r>
            <a:r>
              <a:rPr lang="de-DE" b="1" dirty="0" smtClean="0">
                <a:solidFill>
                  <a:schemeClr val="bg1"/>
                </a:solidFill>
                <a:latin typeface="Times New Roman" panose="02020603050405020304" pitchFamily="18" charset="0"/>
                <a:cs typeface="Times New Roman" panose="02020603050405020304" pitchFamily="18" charset="0"/>
              </a:rPr>
              <a:t> </a:t>
            </a:r>
            <a:r>
              <a:rPr lang="de-DE" b="1" dirty="0" err="1" smtClean="0">
                <a:solidFill>
                  <a:schemeClr val="bg1"/>
                </a:solidFill>
                <a:latin typeface="Times New Roman" panose="02020603050405020304" pitchFamily="18" charset="0"/>
                <a:cs typeface="Times New Roman" panose="02020603050405020304" pitchFamily="18" charset="0"/>
              </a:rPr>
              <a:t>your</a:t>
            </a:r>
            <a:r>
              <a:rPr lang="de-DE" b="1" dirty="0" smtClean="0">
                <a:solidFill>
                  <a:schemeClr val="bg1"/>
                </a:solidFill>
                <a:latin typeface="Times New Roman" panose="02020603050405020304" pitchFamily="18" charset="0"/>
                <a:cs typeface="Times New Roman" panose="02020603050405020304" pitchFamily="18" charset="0"/>
              </a:rPr>
              <a:t> </a:t>
            </a:r>
            <a:r>
              <a:rPr lang="de-DE" b="1" dirty="0" err="1" smtClean="0">
                <a:solidFill>
                  <a:schemeClr val="bg1"/>
                </a:solidFill>
                <a:latin typeface="Times New Roman" panose="02020603050405020304" pitchFamily="18" charset="0"/>
                <a:cs typeface="Times New Roman" panose="02020603050405020304" pitchFamily="18" charset="0"/>
              </a:rPr>
              <a:t>attention</a:t>
            </a:r>
            <a:r>
              <a:rPr lang="de-DE" b="1" dirty="0" smtClean="0">
                <a:solidFill>
                  <a:schemeClr val="bg1"/>
                </a:solidFill>
                <a:latin typeface="Times New Roman" panose="02020603050405020304" pitchFamily="18" charset="0"/>
                <a:cs typeface="Times New Roman" panose="02020603050405020304" pitchFamily="18" charset="0"/>
              </a:rPr>
              <a:t>!</a:t>
            </a:r>
            <a:endParaRPr lang="de-DE" b="1" dirty="0">
              <a:solidFill>
                <a:schemeClr val="bg1"/>
              </a:solidFill>
              <a:latin typeface="Times New Roman" panose="02020603050405020304" pitchFamily="18" charset="0"/>
              <a:cs typeface="Times New Roman" panose="02020603050405020304" pitchFamily="18" charset="0"/>
            </a:endParaRPr>
          </a:p>
        </p:txBody>
      </p:sp>
      <p:sp>
        <p:nvSpPr>
          <p:cNvPr id="5" name="Textplatzhalter 4"/>
          <p:cNvSpPr>
            <a:spLocks noGrp="1"/>
          </p:cNvSpPr>
          <p:nvPr>
            <p:ph type="body" idx="1"/>
          </p:nvPr>
        </p:nvSpPr>
        <p:spPr>
          <a:xfrm>
            <a:off x="831850" y="4589463"/>
            <a:ext cx="10515600" cy="45719"/>
          </a:xfrm>
        </p:spPr>
        <p:txBody>
          <a:bodyPr>
            <a:normAutofit fontScale="25000" lnSpcReduction="20000"/>
          </a:bodyPr>
          <a:lstStyle/>
          <a:p>
            <a:endParaRPr lang="de-DE" dirty="0"/>
          </a:p>
        </p:txBody>
      </p:sp>
    </p:spTree>
    <p:extLst>
      <p:ext uri="{BB962C8B-B14F-4D97-AF65-F5344CB8AC3E}">
        <p14:creationId xmlns:p14="http://schemas.microsoft.com/office/powerpoint/2010/main" val="3240944437"/>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3"/>
          <a:stretch>
            <a:fillRect/>
          </a:stretch>
        </p:blipFill>
        <p:spPr>
          <a:xfrm>
            <a:off x="-1" y="0"/>
            <a:ext cx="12192001" cy="6858000"/>
          </a:xfrm>
          <a:prstGeom prst="rect">
            <a:avLst/>
          </a:prstGeom>
        </p:spPr>
      </p:pic>
      <p:sp>
        <p:nvSpPr>
          <p:cNvPr id="2" name="Titel 1"/>
          <p:cNvSpPr>
            <a:spLocks noGrp="1"/>
          </p:cNvSpPr>
          <p:nvPr>
            <p:ph type="title"/>
          </p:nvPr>
        </p:nvSpPr>
        <p:spPr>
          <a:xfrm>
            <a:off x="714214" y="365125"/>
            <a:ext cx="10515600" cy="1053885"/>
          </a:xfrm>
          <a:solidFill>
            <a:schemeClr val="bg1">
              <a:alpha val="45000"/>
            </a:schemeClr>
          </a:solidFill>
        </p:spPr>
        <p:txBody>
          <a:bodyPr/>
          <a:lstStyle/>
          <a:p>
            <a:r>
              <a:rPr lang="en-US" dirty="0" smtClean="0">
                <a:latin typeface="Times New Roman" panose="02020603050405020304" pitchFamily="18" charset="0"/>
                <a:cs typeface="Times New Roman" panose="02020603050405020304" pitchFamily="18" charset="0"/>
              </a:rPr>
              <a:t>Topics</a:t>
            </a:r>
            <a:endParaRPr lang="en-US" dirty="0">
              <a:latin typeface="Times New Roman" panose="02020603050405020304" pitchFamily="18" charset="0"/>
              <a:cs typeface="Times New Roman" panose="02020603050405020304" pitchFamily="18" charset="0"/>
            </a:endParaRPr>
          </a:p>
        </p:txBody>
      </p:sp>
      <p:sp>
        <p:nvSpPr>
          <p:cNvPr id="3" name="Inhaltsplatzhalter 2"/>
          <p:cNvSpPr>
            <a:spLocks noGrp="1"/>
          </p:cNvSpPr>
          <p:nvPr>
            <p:ph idx="1"/>
          </p:nvPr>
        </p:nvSpPr>
        <p:spPr>
          <a:xfrm>
            <a:off x="714214" y="1419010"/>
            <a:ext cx="10515600" cy="5032375"/>
          </a:xfrm>
          <a:solidFill>
            <a:schemeClr val="bg1">
              <a:alpha val="45000"/>
            </a:schemeClr>
          </a:solidFill>
        </p:spPr>
        <p:txBody>
          <a:bodyPr>
            <a:normAutofit lnSpcReduction="10000"/>
          </a:bodyPr>
          <a:lstStyle/>
          <a:p>
            <a:pPr marL="514350" indent="-514350">
              <a:buFont typeface="+mj-lt"/>
              <a:buAutoNum type="arabicPeriod"/>
            </a:pPr>
            <a:r>
              <a:rPr lang="en-US" b="1" dirty="0" smtClean="0">
                <a:latin typeface="Times New Roman" panose="02020603050405020304" pitchFamily="18" charset="0"/>
                <a:cs typeface="Times New Roman" panose="02020603050405020304" pitchFamily="18" charset="0"/>
              </a:rPr>
              <a:t>Bavarian winter sport regions</a:t>
            </a:r>
          </a:p>
          <a:p>
            <a:pPr lvl="1"/>
            <a:r>
              <a:rPr lang="en-US" dirty="0" smtClean="0">
                <a:latin typeface="Times New Roman" panose="02020603050405020304" pitchFamily="18" charset="0"/>
                <a:cs typeface="Times New Roman" panose="02020603050405020304" pitchFamily="18" charset="0"/>
              </a:rPr>
              <a:t>Bavarian Forest</a:t>
            </a:r>
          </a:p>
          <a:p>
            <a:pPr lvl="1"/>
            <a:r>
              <a:rPr lang="en-US" dirty="0" smtClean="0">
                <a:latin typeface="Times New Roman" panose="02020603050405020304" pitchFamily="18" charset="0"/>
                <a:cs typeface="Times New Roman" panose="02020603050405020304" pitchFamily="18" charset="0"/>
              </a:rPr>
              <a:t>The Alps</a:t>
            </a:r>
          </a:p>
          <a:p>
            <a:pPr marL="514350" indent="-514350">
              <a:buFont typeface="+mj-lt"/>
              <a:buAutoNum type="arabicPeriod"/>
            </a:pPr>
            <a:r>
              <a:rPr lang="en-US" b="1" dirty="0" smtClean="0">
                <a:latin typeface="Times New Roman" panose="02020603050405020304" pitchFamily="18" charset="0"/>
                <a:cs typeface="Times New Roman" panose="02020603050405020304" pitchFamily="18" charset="0"/>
              </a:rPr>
              <a:t>Sustainable winter sport activities</a:t>
            </a:r>
          </a:p>
          <a:p>
            <a:pPr lvl="1"/>
            <a:r>
              <a:rPr lang="en-US" dirty="0" smtClean="0">
                <a:latin typeface="Times New Roman" panose="02020603050405020304" pitchFamily="18" charset="0"/>
                <a:cs typeface="Times New Roman" panose="02020603050405020304" pitchFamily="18" charset="0"/>
              </a:rPr>
              <a:t>Cross-country skiing</a:t>
            </a:r>
          </a:p>
          <a:p>
            <a:pPr lvl="1"/>
            <a:r>
              <a:rPr lang="en-US" dirty="0" smtClean="0">
                <a:latin typeface="Times New Roman" panose="02020603050405020304" pitchFamily="18" charset="0"/>
                <a:cs typeface="Times New Roman" panose="02020603050405020304" pitchFamily="18" charset="0"/>
              </a:rPr>
              <a:t>Snowshoeing</a:t>
            </a:r>
          </a:p>
          <a:p>
            <a:pPr lvl="1"/>
            <a:r>
              <a:rPr lang="en-US" dirty="0" smtClean="0">
                <a:latin typeface="Times New Roman" panose="02020603050405020304" pitchFamily="18" charset="0"/>
                <a:cs typeface="Times New Roman" panose="02020603050405020304" pitchFamily="18" charset="0"/>
              </a:rPr>
              <a:t>Go sledging</a:t>
            </a:r>
          </a:p>
          <a:p>
            <a:pPr marL="514350" indent="-514350">
              <a:buFont typeface="+mj-lt"/>
              <a:buAutoNum type="arabicPeriod"/>
            </a:pPr>
            <a:r>
              <a:rPr lang="en-US" b="1" dirty="0" smtClean="0">
                <a:latin typeface="Times New Roman" panose="02020603050405020304" pitchFamily="18" charset="0"/>
                <a:cs typeface="Times New Roman" panose="02020603050405020304" pitchFamily="18" charset="0"/>
              </a:rPr>
              <a:t>Non-sustainable winter sport activities</a:t>
            </a:r>
          </a:p>
          <a:p>
            <a:pPr lvl="1"/>
            <a:r>
              <a:rPr lang="en-US" dirty="0" smtClean="0">
                <a:latin typeface="Times New Roman" panose="02020603050405020304" pitchFamily="18" charset="0"/>
                <a:cs typeface="Times New Roman" panose="02020603050405020304" pitchFamily="18" charset="0"/>
              </a:rPr>
              <a:t>Downhill-skiing</a:t>
            </a:r>
          </a:p>
          <a:p>
            <a:pPr lvl="1"/>
            <a:r>
              <a:rPr lang="en-US" dirty="0" smtClean="0">
                <a:latin typeface="Times New Roman" panose="02020603050405020304" pitchFamily="18" charset="0"/>
                <a:cs typeface="Times New Roman" panose="02020603050405020304" pitchFamily="18" charset="0"/>
              </a:rPr>
              <a:t>Snowboarding</a:t>
            </a:r>
          </a:p>
          <a:p>
            <a:pPr marL="514350" indent="-514350">
              <a:buFont typeface="+mj-lt"/>
              <a:buAutoNum type="arabicPeriod"/>
            </a:pPr>
            <a:r>
              <a:rPr lang="en-US" b="1" dirty="0" smtClean="0">
                <a:latin typeface="Times New Roman" panose="02020603050405020304" pitchFamily="18" charset="0"/>
                <a:cs typeface="Times New Roman" panose="02020603050405020304" pitchFamily="18" charset="0"/>
              </a:rPr>
              <a:t>Negative impacts of  non-sustainable winter sport activities</a:t>
            </a:r>
          </a:p>
          <a:p>
            <a:pPr marL="514350" indent="-514350">
              <a:buFont typeface="+mj-lt"/>
              <a:buAutoNum type="arabicPeriod"/>
            </a:pPr>
            <a:r>
              <a:rPr lang="en-US" b="1" dirty="0" smtClean="0">
                <a:latin typeface="Times New Roman" panose="02020603050405020304" pitchFamily="18" charset="0"/>
                <a:cs typeface="Times New Roman" panose="02020603050405020304" pitchFamily="18" charset="0"/>
              </a:rPr>
              <a:t>Possible solutions</a:t>
            </a:r>
          </a:p>
          <a:p>
            <a:pPr marL="0" indent="0">
              <a:buNone/>
            </a:pPr>
            <a:endParaRPr lang="en-US" dirty="0" smtClean="0"/>
          </a:p>
          <a:p>
            <a:pPr marL="514350" indent="-514350">
              <a:buFont typeface="+mj-lt"/>
              <a:buAutoNum type="arabicPeriod"/>
            </a:pPr>
            <a:endParaRPr lang="en-US" dirty="0" smtClean="0"/>
          </a:p>
          <a:p>
            <a:pPr marL="0" indent="0">
              <a:buNone/>
            </a:pPr>
            <a:endParaRPr lang="en-US" dirty="0" smtClean="0"/>
          </a:p>
          <a:p>
            <a:pPr marL="514350" indent="-514350">
              <a:buFont typeface="+mj-lt"/>
              <a:buAutoNum type="arabicPeriod"/>
            </a:pPr>
            <a:endParaRPr lang="en-US" dirty="0" smtClean="0"/>
          </a:p>
        </p:txBody>
      </p:sp>
    </p:spTree>
    <p:extLst>
      <p:ext uri="{BB962C8B-B14F-4D97-AF65-F5344CB8AC3E}">
        <p14:creationId xmlns:p14="http://schemas.microsoft.com/office/powerpoint/2010/main" val="1260335930"/>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ppt_y"/>
                                          </p:val>
                                        </p:tav>
                                        <p:tav tm="100000">
                                          <p:val>
                                            <p:strVal val="#ppt_y"/>
                                          </p:val>
                                        </p:tav>
                                      </p:tavLst>
                                    </p:anim>
                                  </p:childTnLst>
                                </p:cTn>
                              </p:par>
                              <p:par>
                                <p:cTn id="31" presetID="2" presetClass="entr" presetSubtype="2" fill="hold"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 calcmode="lin" valueType="num">
                                      <p:cBhvr additive="base">
                                        <p:cTn id="33" dur="500" fill="hold"/>
                                        <p:tgtEl>
                                          <p:spTgt spid="3">
                                            <p:txEl>
                                              <p:pRg st="6" end="6"/>
                                            </p:txEl>
                                          </p:spTgt>
                                        </p:tgtEl>
                                        <p:attrNameLst>
                                          <p:attrName>ppt_x</p:attrName>
                                        </p:attrNameLst>
                                      </p:cBhvr>
                                      <p:tavLst>
                                        <p:tav tm="0">
                                          <p:val>
                                            <p:strVal val="1+#ppt_w/2"/>
                                          </p:val>
                                        </p:tav>
                                        <p:tav tm="100000">
                                          <p:val>
                                            <p:strVal val="#ppt_x"/>
                                          </p:val>
                                        </p:tav>
                                      </p:tavLst>
                                    </p:anim>
                                    <p:anim calcmode="lin" valueType="num">
                                      <p:cBhvr additive="base">
                                        <p:cTn id="34"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2" fill="hold"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 calcmode="lin" valueType="num">
                                      <p:cBhvr additive="base">
                                        <p:cTn id="39" dur="500" fill="hold"/>
                                        <p:tgtEl>
                                          <p:spTgt spid="3">
                                            <p:txEl>
                                              <p:pRg st="7" end="7"/>
                                            </p:txEl>
                                          </p:spTgt>
                                        </p:tgtEl>
                                        <p:attrNameLst>
                                          <p:attrName>ppt_x</p:attrName>
                                        </p:attrNameLst>
                                      </p:cBhvr>
                                      <p:tavLst>
                                        <p:tav tm="0">
                                          <p:val>
                                            <p:strVal val="1+#ppt_w/2"/>
                                          </p:val>
                                        </p:tav>
                                        <p:tav tm="100000">
                                          <p:val>
                                            <p:strVal val="#ppt_x"/>
                                          </p:val>
                                        </p:tav>
                                      </p:tavLst>
                                    </p:anim>
                                    <p:anim calcmode="lin" valueType="num">
                                      <p:cBhvr additive="base">
                                        <p:cTn id="40" dur="500" fill="hold"/>
                                        <p:tgtEl>
                                          <p:spTgt spid="3">
                                            <p:txEl>
                                              <p:pRg st="7" end="7"/>
                                            </p:txEl>
                                          </p:spTgt>
                                        </p:tgtEl>
                                        <p:attrNameLst>
                                          <p:attrName>ppt_y</p:attrName>
                                        </p:attrNameLst>
                                      </p:cBhvr>
                                      <p:tavLst>
                                        <p:tav tm="0">
                                          <p:val>
                                            <p:strVal val="#ppt_y"/>
                                          </p:val>
                                        </p:tav>
                                        <p:tav tm="100000">
                                          <p:val>
                                            <p:strVal val="#ppt_y"/>
                                          </p:val>
                                        </p:tav>
                                      </p:tavLst>
                                    </p:anim>
                                  </p:childTnLst>
                                </p:cTn>
                              </p:par>
                              <p:par>
                                <p:cTn id="41" presetID="2" presetClass="entr" presetSubtype="2" fill="hold" nodeType="with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 calcmode="lin" valueType="num">
                                      <p:cBhvr additive="base">
                                        <p:cTn id="43" dur="500" fill="hold"/>
                                        <p:tgtEl>
                                          <p:spTgt spid="3">
                                            <p:txEl>
                                              <p:pRg st="8" end="8"/>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3">
                                            <p:txEl>
                                              <p:pRg st="8" end="8"/>
                                            </p:txEl>
                                          </p:spTgt>
                                        </p:tgtEl>
                                        <p:attrNameLst>
                                          <p:attrName>ppt_y</p:attrName>
                                        </p:attrNameLst>
                                      </p:cBhvr>
                                      <p:tavLst>
                                        <p:tav tm="0">
                                          <p:val>
                                            <p:strVal val="#ppt_y"/>
                                          </p:val>
                                        </p:tav>
                                        <p:tav tm="100000">
                                          <p:val>
                                            <p:strVal val="#ppt_y"/>
                                          </p:val>
                                        </p:tav>
                                      </p:tavLst>
                                    </p:anim>
                                  </p:childTnLst>
                                </p:cTn>
                              </p:par>
                              <p:par>
                                <p:cTn id="45" presetID="2" presetClass="entr" presetSubtype="2" fill="hold" nodeType="with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 calcmode="lin" valueType="num">
                                      <p:cBhvr additive="base">
                                        <p:cTn id="47" dur="500" fill="hold"/>
                                        <p:tgtEl>
                                          <p:spTgt spid="3">
                                            <p:txEl>
                                              <p:pRg st="9" end="9"/>
                                            </p:txEl>
                                          </p:spTgt>
                                        </p:tgtEl>
                                        <p:attrNameLst>
                                          <p:attrName>ppt_x</p:attrName>
                                        </p:attrNameLst>
                                      </p:cBhvr>
                                      <p:tavLst>
                                        <p:tav tm="0">
                                          <p:val>
                                            <p:strVal val="1+#ppt_w/2"/>
                                          </p:val>
                                        </p:tav>
                                        <p:tav tm="100000">
                                          <p:val>
                                            <p:strVal val="#ppt_x"/>
                                          </p:val>
                                        </p:tav>
                                      </p:tavLst>
                                    </p:anim>
                                    <p:anim calcmode="lin" valueType="num">
                                      <p:cBhvr additive="base">
                                        <p:cTn id="48" dur="500" fill="hold"/>
                                        <p:tgtEl>
                                          <p:spTgt spid="3">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2" fill="hold" nodeType="clickEffect">
                                  <p:stCondLst>
                                    <p:cond delay="0"/>
                                  </p:stCondLst>
                                  <p:childTnLst>
                                    <p:set>
                                      <p:cBhvr>
                                        <p:cTn id="52" dur="1" fill="hold">
                                          <p:stCondLst>
                                            <p:cond delay="0"/>
                                          </p:stCondLst>
                                        </p:cTn>
                                        <p:tgtEl>
                                          <p:spTgt spid="3">
                                            <p:txEl>
                                              <p:pRg st="10" end="10"/>
                                            </p:txEl>
                                          </p:spTgt>
                                        </p:tgtEl>
                                        <p:attrNameLst>
                                          <p:attrName>style.visibility</p:attrName>
                                        </p:attrNameLst>
                                      </p:cBhvr>
                                      <p:to>
                                        <p:strVal val="visible"/>
                                      </p:to>
                                    </p:set>
                                    <p:anim calcmode="lin" valueType="num">
                                      <p:cBhvr additive="base">
                                        <p:cTn id="53" dur="500" fill="hold"/>
                                        <p:tgtEl>
                                          <p:spTgt spid="3">
                                            <p:txEl>
                                              <p:pRg st="10" end="10"/>
                                            </p:txEl>
                                          </p:spTgt>
                                        </p:tgtEl>
                                        <p:attrNameLst>
                                          <p:attrName>ppt_x</p:attrName>
                                        </p:attrNameLst>
                                      </p:cBhvr>
                                      <p:tavLst>
                                        <p:tav tm="0">
                                          <p:val>
                                            <p:strVal val="1+#ppt_w/2"/>
                                          </p:val>
                                        </p:tav>
                                        <p:tav tm="100000">
                                          <p:val>
                                            <p:strVal val="#ppt_x"/>
                                          </p:val>
                                        </p:tav>
                                      </p:tavLst>
                                    </p:anim>
                                    <p:anim calcmode="lin" valueType="num">
                                      <p:cBhvr additive="base">
                                        <p:cTn id="54" dur="500" fill="hold"/>
                                        <p:tgtEl>
                                          <p:spTgt spid="3">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2" fill="hold" nodeType="clickEffect">
                                  <p:stCondLst>
                                    <p:cond delay="0"/>
                                  </p:stCondLst>
                                  <p:childTnLst>
                                    <p:set>
                                      <p:cBhvr>
                                        <p:cTn id="58" dur="1" fill="hold">
                                          <p:stCondLst>
                                            <p:cond delay="0"/>
                                          </p:stCondLst>
                                        </p:cTn>
                                        <p:tgtEl>
                                          <p:spTgt spid="3">
                                            <p:txEl>
                                              <p:pRg st="11" end="11"/>
                                            </p:txEl>
                                          </p:spTgt>
                                        </p:tgtEl>
                                        <p:attrNameLst>
                                          <p:attrName>style.visibility</p:attrName>
                                        </p:attrNameLst>
                                      </p:cBhvr>
                                      <p:to>
                                        <p:strVal val="visible"/>
                                      </p:to>
                                    </p:set>
                                    <p:anim calcmode="lin" valueType="num">
                                      <p:cBhvr additive="base">
                                        <p:cTn id="59" dur="500" fill="hold"/>
                                        <p:tgtEl>
                                          <p:spTgt spid="3">
                                            <p:txEl>
                                              <p:pRg st="11" end="11"/>
                                            </p:txEl>
                                          </p:spTgt>
                                        </p:tgtEl>
                                        <p:attrNameLst>
                                          <p:attrName>ppt_x</p:attrName>
                                        </p:attrNameLst>
                                      </p:cBhvr>
                                      <p:tavLst>
                                        <p:tav tm="0">
                                          <p:val>
                                            <p:strVal val="1+#ppt_w/2"/>
                                          </p:val>
                                        </p:tav>
                                        <p:tav tm="100000">
                                          <p:val>
                                            <p:strVal val="#ppt_x"/>
                                          </p:val>
                                        </p:tav>
                                      </p:tavLst>
                                    </p:anim>
                                    <p:anim calcmode="lin" valueType="num">
                                      <p:cBhvr additive="base">
                                        <p:cTn id="60" dur="500" fill="hold"/>
                                        <p:tgtEl>
                                          <p:spTgt spid="3">
                                            <p:txEl>
                                              <p:pRg st="11" end="1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838200" y="110144"/>
            <a:ext cx="10515600" cy="1325563"/>
          </a:xfrm>
        </p:spPr>
        <p:txBody>
          <a:bodyPr>
            <a:normAutofit/>
          </a:bodyPr>
          <a:lstStyle/>
          <a:p>
            <a:pPr algn="ctr"/>
            <a:r>
              <a:rPr lang="de-DE" b="1" dirty="0" smtClean="0">
                <a:latin typeface="Times New Roman" panose="02020603050405020304" pitchFamily="18" charset="0"/>
                <a:cs typeface="Times New Roman" panose="02020603050405020304" pitchFamily="18" charset="0"/>
              </a:rPr>
              <a:t>1.</a:t>
            </a:r>
            <a:r>
              <a:rPr lang="de-DE" dirty="0" smtClean="0">
                <a:latin typeface="Times New Roman" panose="02020603050405020304" pitchFamily="18" charset="0"/>
                <a:cs typeface="Times New Roman" panose="02020603050405020304" pitchFamily="18" charset="0"/>
              </a:rPr>
              <a:t>	</a:t>
            </a:r>
            <a:r>
              <a:rPr lang="de-DE" b="1" dirty="0" err="1" smtClean="0">
                <a:latin typeface="Times New Roman" panose="02020603050405020304" pitchFamily="18" charset="0"/>
                <a:cs typeface="Times New Roman" panose="02020603050405020304" pitchFamily="18" charset="0"/>
              </a:rPr>
              <a:t>Bavarian</a:t>
            </a:r>
            <a:r>
              <a:rPr lang="de-DE" b="1" dirty="0" smtClean="0">
                <a:latin typeface="Times New Roman" panose="02020603050405020304" pitchFamily="18" charset="0"/>
                <a:cs typeface="Times New Roman" panose="02020603050405020304" pitchFamily="18" charset="0"/>
              </a:rPr>
              <a:t> </a:t>
            </a:r>
            <a:r>
              <a:rPr lang="de-DE" b="1" dirty="0" err="1" smtClean="0">
                <a:latin typeface="Times New Roman" panose="02020603050405020304" pitchFamily="18" charset="0"/>
                <a:cs typeface="Times New Roman" panose="02020603050405020304" pitchFamily="18" charset="0"/>
              </a:rPr>
              <a:t>winter</a:t>
            </a:r>
            <a:r>
              <a:rPr lang="de-DE" b="1" dirty="0" smtClean="0">
                <a:latin typeface="Times New Roman" panose="02020603050405020304" pitchFamily="18" charset="0"/>
                <a:cs typeface="Times New Roman" panose="02020603050405020304" pitchFamily="18" charset="0"/>
              </a:rPr>
              <a:t> </a:t>
            </a:r>
            <a:r>
              <a:rPr lang="de-DE" b="1" dirty="0" err="1" smtClean="0">
                <a:latin typeface="Times New Roman" panose="02020603050405020304" pitchFamily="18" charset="0"/>
                <a:cs typeface="Times New Roman" panose="02020603050405020304" pitchFamily="18" charset="0"/>
              </a:rPr>
              <a:t>sport</a:t>
            </a:r>
            <a:r>
              <a:rPr lang="de-DE" b="1" dirty="0" smtClean="0">
                <a:latin typeface="Times New Roman" panose="02020603050405020304" pitchFamily="18" charset="0"/>
                <a:cs typeface="Times New Roman" panose="02020603050405020304" pitchFamily="18" charset="0"/>
              </a:rPr>
              <a:t> </a:t>
            </a:r>
            <a:r>
              <a:rPr lang="de-DE" b="1" dirty="0" err="1" smtClean="0">
                <a:latin typeface="Times New Roman" panose="02020603050405020304" pitchFamily="18" charset="0"/>
                <a:cs typeface="Times New Roman" panose="02020603050405020304" pitchFamily="18" charset="0"/>
              </a:rPr>
              <a:t>regions</a:t>
            </a:r>
            <a:endParaRPr lang="de-DE" b="1" dirty="0">
              <a:latin typeface="Times New Roman" panose="02020603050405020304" pitchFamily="18" charset="0"/>
              <a:cs typeface="Times New Roman" panose="02020603050405020304" pitchFamily="18" charset="0"/>
            </a:endParaRPr>
          </a:p>
        </p:txBody>
      </p:sp>
      <p:pic>
        <p:nvPicPr>
          <p:cNvPr id="4" name="Inhaltsplatzhalter 3"/>
          <p:cNvPicPr>
            <a:picLocks noGrp="1" noChangeAspect="1"/>
          </p:cNvPicPr>
          <p:nvPr>
            <p:ph idx="1"/>
          </p:nvPr>
        </p:nvPicPr>
        <p:blipFill>
          <a:blip r:embed="rId2"/>
          <a:stretch>
            <a:fillRect/>
          </a:stretch>
        </p:blipFill>
        <p:spPr>
          <a:xfrm>
            <a:off x="3744687" y="1355545"/>
            <a:ext cx="4287480" cy="5400000"/>
          </a:xfrm>
          <a:prstGeom prst="rect">
            <a:avLst/>
          </a:prstGeom>
        </p:spPr>
      </p:pic>
      <p:pic>
        <p:nvPicPr>
          <p:cNvPr id="5" name="Grafik 4"/>
          <p:cNvPicPr>
            <a:picLocks noChangeAspect="1"/>
          </p:cNvPicPr>
          <p:nvPr/>
        </p:nvPicPr>
        <p:blipFill>
          <a:blip r:embed="rId3"/>
          <a:stretch>
            <a:fillRect/>
          </a:stretch>
        </p:blipFill>
        <p:spPr>
          <a:xfrm>
            <a:off x="3157551" y="1355545"/>
            <a:ext cx="5461753" cy="5400000"/>
          </a:xfrm>
          <a:prstGeom prst="rect">
            <a:avLst/>
          </a:prstGeom>
        </p:spPr>
      </p:pic>
      <p:sp>
        <p:nvSpPr>
          <p:cNvPr id="6" name="Ellipse 5"/>
          <p:cNvSpPr/>
          <p:nvPr/>
        </p:nvSpPr>
        <p:spPr>
          <a:xfrm rot="18557199">
            <a:off x="7286392" y="3206271"/>
            <a:ext cx="827313" cy="1698547"/>
          </a:xfrm>
          <a:prstGeom prst="ellipse">
            <a:avLst/>
          </a:prstGeom>
          <a:noFill/>
          <a:ln w="3810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dirty="0">
              <a:solidFill>
                <a:schemeClr val="tx1"/>
              </a:solidFill>
            </a:endParaRPr>
          </a:p>
        </p:txBody>
      </p:sp>
      <p:sp>
        <p:nvSpPr>
          <p:cNvPr id="7" name="Ellipse 6"/>
          <p:cNvSpPr/>
          <p:nvPr/>
        </p:nvSpPr>
        <p:spPr>
          <a:xfrm rot="21175373">
            <a:off x="4124421" y="5834222"/>
            <a:ext cx="3974031" cy="836355"/>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 name="Textfeld 7"/>
          <p:cNvSpPr txBox="1"/>
          <p:nvPr/>
        </p:nvSpPr>
        <p:spPr>
          <a:xfrm>
            <a:off x="8032167" y="3470352"/>
            <a:ext cx="2287490" cy="477054"/>
          </a:xfrm>
          <a:prstGeom prst="rect">
            <a:avLst/>
          </a:prstGeom>
          <a:noFill/>
        </p:spPr>
        <p:txBody>
          <a:bodyPr wrap="square" rtlCol="0">
            <a:spAutoFit/>
          </a:bodyPr>
          <a:lstStyle/>
          <a:p>
            <a:r>
              <a:rPr lang="de-DE" sz="2500" b="1" dirty="0" smtClean="0">
                <a:latin typeface="Times New Roman" panose="02020603050405020304" pitchFamily="18" charset="0"/>
                <a:cs typeface="Times New Roman" panose="02020603050405020304" pitchFamily="18" charset="0"/>
              </a:rPr>
              <a:t>Bavaria </a:t>
            </a:r>
            <a:r>
              <a:rPr lang="de-DE" sz="2500" b="1" dirty="0" err="1">
                <a:latin typeface="Times New Roman" panose="02020603050405020304" pitchFamily="18" charset="0"/>
                <a:cs typeface="Times New Roman" panose="02020603050405020304" pitchFamily="18" charset="0"/>
              </a:rPr>
              <a:t>F</a:t>
            </a:r>
            <a:r>
              <a:rPr lang="de-DE" sz="2500" b="1" dirty="0" err="1" smtClean="0">
                <a:latin typeface="Times New Roman" panose="02020603050405020304" pitchFamily="18" charset="0"/>
                <a:cs typeface="Times New Roman" panose="02020603050405020304" pitchFamily="18" charset="0"/>
              </a:rPr>
              <a:t>orest</a:t>
            </a:r>
            <a:endParaRPr lang="de-DE" sz="2500" b="1" dirty="0">
              <a:latin typeface="Times New Roman" panose="02020603050405020304" pitchFamily="18" charset="0"/>
              <a:cs typeface="Times New Roman" panose="02020603050405020304" pitchFamily="18" charset="0"/>
            </a:endParaRPr>
          </a:p>
        </p:txBody>
      </p:sp>
      <p:sp>
        <p:nvSpPr>
          <p:cNvPr id="10" name="Textfeld 9"/>
          <p:cNvSpPr txBox="1"/>
          <p:nvPr/>
        </p:nvSpPr>
        <p:spPr>
          <a:xfrm>
            <a:off x="8138224" y="5840486"/>
            <a:ext cx="1648862" cy="477054"/>
          </a:xfrm>
          <a:prstGeom prst="rect">
            <a:avLst/>
          </a:prstGeom>
          <a:noFill/>
        </p:spPr>
        <p:txBody>
          <a:bodyPr wrap="square" rtlCol="0">
            <a:spAutoFit/>
          </a:bodyPr>
          <a:lstStyle/>
          <a:p>
            <a:r>
              <a:rPr lang="de-DE" sz="2500" b="1" dirty="0" smtClean="0">
                <a:latin typeface="Times New Roman" panose="02020603050405020304" pitchFamily="18" charset="0"/>
                <a:cs typeface="Times New Roman" panose="02020603050405020304" pitchFamily="18" charset="0"/>
              </a:rPr>
              <a:t>The Alps</a:t>
            </a:r>
            <a:endParaRPr lang="de-DE" sz="2500" b="1" dirty="0">
              <a:latin typeface="Times New Roman" panose="02020603050405020304" pitchFamily="18" charset="0"/>
              <a:cs typeface="Times New Roman" panose="02020603050405020304" pitchFamily="18" charset="0"/>
            </a:endParaRPr>
          </a:p>
        </p:txBody>
      </p:sp>
      <p:sp>
        <p:nvSpPr>
          <p:cNvPr id="11" name="Ellipse 10"/>
          <p:cNvSpPr/>
          <p:nvPr/>
        </p:nvSpPr>
        <p:spPr>
          <a:xfrm flipH="1">
            <a:off x="5916000" y="5283200"/>
            <a:ext cx="180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 name="Textfeld 12"/>
          <p:cNvSpPr txBox="1"/>
          <p:nvPr/>
        </p:nvSpPr>
        <p:spPr>
          <a:xfrm>
            <a:off x="6120655" y="5042868"/>
            <a:ext cx="1706174" cy="477054"/>
          </a:xfrm>
          <a:prstGeom prst="rect">
            <a:avLst/>
          </a:prstGeom>
          <a:noFill/>
        </p:spPr>
        <p:txBody>
          <a:bodyPr wrap="square" rtlCol="0">
            <a:spAutoFit/>
          </a:bodyPr>
          <a:lstStyle/>
          <a:p>
            <a:r>
              <a:rPr lang="de-DE" sz="2500" b="1" dirty="0" smtClean="0">
                <a:latin typeface="Times New Roman" panose="02020603050405020304" pitchFamily="18" charset="0"/>
                <a:cs typeface="Times New Roman" panose="02020603050405020304" pitchFamily="18" charset="0"/>
              </a:rPr>
              <a:t>MUNICH</a:t>
            </a:r>
            <a:endParaRPr lang="de-DE" sz="2500" b="1" dirty="0">
              <a:latin typeface="Times New Roman" panose="02020603050405020304" pitchFamily="18" charset="0"/>
              <a:cs typeface="Times New Roman" panose="02020603050405020304" pitchFamily="18" charset="0"/>
            </a:endParaRPr>
          </a:p>
        </p:txBody>
      </p:sp>
      <p:sp>
        <p:nvSpPr>
          <p:cNvPr id="9" name="Rechteck 8"/>
          <p:cNvSpPr/>
          <p:nvPr/>
        </p:nvSpPr>
        <p:spPr>
          <a:xfrm>
            <a:off x="3886200" y="6755545"/>
            <a:ext cx="3940629" cy="5487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492603691"/>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2000" fill="hold"/>
                                        <p:tgtEl>
                                          <p:spTgt spid="5"/>
                                        </p:tgtEl>
                                        <p:attrNameLst>
                                          <p:attrName>ppt_w</p:attrName>
                                        </p:attrNameLst>
                                      </p:cBhvr>
                                      <p:tavLst>
                                        <p:tav tm="0">
                                          <p:val>
                                            <p:fltVal val="0"/>
                                          </p:val>
                                        </p:tav>
                                        <p:tav tm="100000">
                                          <p:val>
                                            <p:strVal val="#ppt_w"/>
                                          </p:val>
                                        </p:tav>
                                      </p:tavLst>
                                    </p:anim>
                                    <p:anim calcmode="lin" valueType="num">
                                      <p:cBhvr>
                                        <p:cTn id="13" dur="2000" fill="hold"/>
                                        <p:tgtEl>
                                          <p:spTgt spid="5"/>
                                        </p:tgtEl>
                                        <p:attrNameLst>
                                          <p:attrName>ppt_h</p:attrName>
                                        </p:attrNameLst>
                                      </p:cBhvr>
                                      <p:tavLst>
                                        <p:tav tm="0">
                                          <p:val>
                                            <p:fltVal val="0"/>
                                          </p:val>
                                        </p:tav>
                                        <p:tav tm="100000">
                                          <p:val>
                                            <p:strVal val="#ppt_h"/>
                                          </p:val>
                                        </p:tav>
                                      </p:tavLst>
                                    </p:anim>
                                    <p:animEffect transition="in" filter="fade">
                                      <p:cBhvr>
                                        <p:cTn id="14" dur="2000"/>
                                        <p:tgtEl>
                                          <p:spTgt spid="5"/>
                                        </p:tgtEl>
                                      </p:cBhvr>
                                    </p:animEffect>
                                  </p:childTnLst>
                                </p:cTn>
                              </p:par>
                            </p:childTnLst>
                          </p:cTn>
                        </p:par>
                        <p:par>
                          <p:cTn id="15" fill="hold">
                            <p:stCondLst>
                              <p:cond delay="2000"/>
                            </p:stCondLst>
                            <p:childTnLst>
                              <p:par>
                                <p:cTn id="16" presetID="10" presetClass="entr" presetSubtype="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00"/>
                                        <p:tgtEl>
                                          <p:spTgt spid="11"/>
                                        </p:tgtEl>
                                      </p:cBhvr>
                                    </p:animEffect>
                                  </p:childTnLst>
                                </p:cTn>
                              </p:par>
                              <p:par>
                                <p:cTn id="31" presetID="10" presetClass="entr" presetSubtype="0" fill="hold" nodeType="withEffect">
                                  <p:stCondLst>
                                    <p:cond delay="0"/>
                                  </p:stCondLst>
                                  <p:childTnLst>
                                    <p:set>
                                      <p:cBhvr>
                                        <p:cTn id="32" dur="1" fill="hold">
                                          <p:stCondLst>
                                            <p:cond delay="0"/>
                                          </p:stCondLst>
                                        </p:cTn>
                                        <p:tgtEl>
                                          <p:spTgt spid="13">
                                            <p:txEl>
                                              <p:pRg st="0" end="0"/>
                                            </p:txEl>
                                          </p:spTgt>
                                        </p:tgtEl>
                                        <p:attrNameLst>
                                          <p:attrName>style.visibility</p:attrName>
                                        </p:attrNameLst>
                                      </p:cBhvr>
                                      <p:to>
                                        <p:strVal val="visible"/>
                                      </p:to>
                                    </p:set>
                                    <p:animEffect transition="in" filter="fade">
                                      <p:cBhvr>
                                        <p:cTn id="33" dur="10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10" grpId="0"/>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320040" y="365125"/>
            <a:ext cx="11033760" cy="1325563"/>
          </a:xfrm>
        </p:spPr>
        <p:txBody>
          <a:bodyPr>
            <a:normAutofit/>
          </a:bodyPr>
          <a:lstStyle/>
          <a:p>
            <a:pPr algn="ctr"/>
            <a:r>
              <a:rPr lang="de-DE" sz="4000" b="1" dirty="0" smtClean="0">
                <a:latin typeface="Times New Roman" panose="02020603050405020304" pitchFamily="18" charset="0"/>
                <a:cs typeface="Times New Roman" panose="02020603050405020304" pitchFamily="18" charset="0"/>
              </a:rPr>
              <a:t>1.	</a:t>
            </a:r>
            <a:r>
              <a:rPr lang="de-DE" b="1" dirty="0" err="1" smtClean="0">
                <a:latin typeface="Times New Roman" panose="02020603050405020304" pitchFamily="18" charset="0"/>
                <a:cs typeface="Times New Roman" panose="02020603050405020304" pitchFamily="18" charset="0"/>
              </a:rPr>
              <a:t>Bavarian</a:t>
            </a:r>
            <a:r>
              <a:rPr lang="de-DE" sz="4000" b="1" dirty="0" smtClean="0">
                <a:latin typeface="Times New Roman" panose="02020603050405020304" pitchFamily="18" charset="0"/>
                <a:cs typeface="Times New Roman" panose="02020603050405020304" pitchFamily="18" charset="0"/>
              </a:rPr>
              <a:t> </a:t>
            </a:r>
            <a:r>
              <a:rPr lang="de-DE" sz="4000" b="1" dirty="0" err="1" smtClean="0">
                <a:latin typeface="Times New Roman" panose="02020603050405020304" pitchFamily="18" charset="0"/>
                <a:cs typeface="Times New Roman" panose="02020603050405020304" pitchFamily="18" charset="0"/>
              </a:rPr>
              <a:t>winter</a:t>
            </a:r>
            <a:r>
              <a:rPr lang="de-DE" sz="4000" b="1" dirty="0" smtClean="0">
                <a:latin typeface="Times New Roman" panose="02020603050405020304" pitchFamily="18" charset="0"/>
                <a:cs typeface="Times New Roman" panose="02020603050405020304" pitchFamily="18" charset="0"/>
              </a:rPr>
              <a:t> </a:t>
            </a:r>
            <a:r>
              <a:rPr lang="de-DE" sz="4000" b="1" dirty="0" err="1" smtClean="0">
                <a:latin typeface="Times New Roman" panose="02020603050405020304" pitchFamily="18" charset="0"/>
                <a:cs typeface="Times New Roman" panose="02020603050405020304" pitchFamily="18" charset="0"/>
              </a:rPr>
              <a:t>sport</a:t>
            </a:r>
            <a:r>
              <a:rPr lang="de-DE" sz="4000" b="1" dirty="0" smtClean="0">
                <a:latin typeface="Times New Roman" panose="02020603050405020304" pitchFamily="18" charset="0"/>
                <a:cs typeface="Times New Roman" panose="02020603050405020304" pitchFamily="18" charset="0"/>
              </a:rPr>
              <a:t> </a:t>
            </a:r>
            <a:r>
              <a:rPr lang="de-DE" sz="4000" b="1" dirty="0" err="1" smtClean="0">
                <a:latin typeface="Times New Roman" panose="02020603050405020304" pitchFamily="18" charset="0"/>
                <a:cs typeface="Times New Roman" panose="02020603050405020304" pitchFamily="18" charset="0"/>
              </a:rPr>
              <a:t>regions</a:t>
            </a:r>
            <a:r>
              <a:rPr lang="de-DE" sz="4000" b="1" dirty="0" smtClean="0">
                <a:latin typeface="Times New Roman" panose="02020603050405020304" pitchFamily="18" charset="0"/>
                <a:cs typeface="Times New Roman" panose="02020603050405020304" pitchFamily="18" charset="0"/>
              </a:rPr>
              <a:t/>
            </a:r>
            <a:br>
              <a:rPr lang="de-DE" sz="4000" b="1" dirty="0" smtClean="0">
                <a:latin typeface="Times New Roman" panose="02020603050405020304" pitchFamily="18" charset="0"/>
                <a:cs typeface="Times New Roman" panose="02020603050405020304" pitchFamily="18" charset="0"/>
              </a:rPr>
            </a:br>
            <a:r>
              <a:rPr lang="de-DE" sz="4000" b="1" dirty="0" err="1" smtClean="0">
                <a:solidFill>
                  <a:schemeClr val="accent2">
                    <a:lumMod val="50000"/>
                  </a:schemeClr>
                </a:solidFill>
                <a:latin typeface="Times New Roman" panose="02020603050405020304" pitchFamily="18" charset="0"/>
                <a:cs typeface="Times New Roman" panose="02020603050405020304" pitchFamily="18" charset="0"/>
              </a:rPr>
              <a:t>Bavarian</a:t>
            </a:r>
            <a:r>
              <a:rPr lang="de-DE" sz="4000" b="1" dirty="0" smtClean="0">
                <a:solidFill>
                  <a:schemeClr val="accent2">
                    <a:lumMod val="50000"/>
                  </a:schemeClr>
                </a:solidFill>
                <a:latin typeface="Times New Roman" panose="02020603050405020304" pitchFamily="18" charset="0"/>
                <a:cs typeface="Times New Roman" panose="02020603050405020304" pitchFamily="18" charset="0"/>
              </a:rPr>
              <a:t> </a:t>
            </a:r>
            <a:r>
              <a:rPr lang="de-DE" sz="4000" b="1" dirty="0" err="1" smtClean="0">
                <a:solidFill>
                  <a:schemeClr val="accent2">
                    <a:lumMod val="50000"/>
                  </a:schemeClr>
                </a:solidFill>
                <a:latin typeface="Times New Roman" panose="02020603050405020304" pitchFamily="18" charset="0"/>
                <a:cs typeface="Times New Roman" panose="02020603050405020304" pitchFamily="18" charset="0"/>
              </a:rPr>
              <a:t>Forest</a:t>
            </a:r>
            <a:endParaRPr lang="de-DE" sz="4000" b="1"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6" name="Textfeld 5"/>
          <p:cNvSpPr txBox="1"/>
          <p:nvPr/>
        </p:nvSpPr>
        <p:spPr>
          <a:xfrm>
            <a:off x="3394814" y="4140376"/>
            <a:ext cx="5363028" cy="2308324"/>
          </a:xfrm>
          <a:prstGeom prst="rect">
            <a:avLst/>
          </a:prstGeom>
          <a:noFill/>
        </p:spPr>
        <p:txBody>
          <a:bodyPr wrap="square" rtlCol="0">
            <a:spAutoFit/>
          </a:bodyPr>
          <a:lstStyle/>
          <a:p>
            <a:endParaRPr lang="en-US" sz="2400" dirty="0">
              <a:latin typeface="Times New Roman" panose="02020603050405020304" pitchFamily="18" charset="0"/>
              <a:cs typeface="Times New Roman" panose="02020603050405020304" pitchFamily="18" charset="0"/>
            </a:endParaRPr>
          </a:p>
          <a:p>
            <a:endParaRPr lang="en-US" sz="2400" dirty="0" smtClean="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smtClean="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cs typeface="Times New Roman" panose="02020603050405020304" pitchFamily="18" charset="0"/>
              </a:rPr>
              <a:t>h</a:t>
            </a:r>
            <a:r>
              <a:rPr lang="en-US" sz="2400" b="1" dirty="0" smtClean="0">
                <a:latin typeface="Times New Roman" panose="02020603050405020304" pitchFamily="18" charset="0"/>
                <a:cs typeface="Times New Roman" panose="02020603050405020304" pitchFamily="18" charset="0"/>
              </a:rPr>
              <a:t>illy landscape of the Bavarian Forest</a:t>
            </a:r>
            <a:endParaRPr lang="en-US" sz="2400" b="1" dirty="0">
              <a:latin typeface="Times New Roman" panose="02020603050405020304" pitchFamily="18" charset="0"/>
              <a:cs typeface="Times New Roman" panose="02020603050405020304" pitchFamily="18" charset="0"/>
            </a:endParaRPr>
          </a:p>
        </p:txBody>
      </p:sp>
      <p:pic>
        <p:nvPicPr>
          <p:cNvPr id="3" name="Grafik 2"/>
          <p:cNvPicPr>
            <a:picLocks noChangeAspect="1"/>
          </p:cNvPicPr>
          <p:nvPr/>
        </p:nvPicPr>
        <p:blipFill>
          <a:blip r:embed="rId3"/>
          <a:stretch>
            <a:fillRect/>
          </a:stretch>
        </p:blipFill>
        <p:spPr>
          <a:xfrm>
            <a:off x="2551026" y="1792864"/>
            <a:ext cx="6630636" cy="3980628"/>
          </a:xfrm>
          <a:prstGeom prst="rect">
            <a:avLst/>
          </a:prstGeom>
        </p:spPr>
      </p:pic>
    </p:spTree>
    <p:extLst>
      <p:ext uri="{BB962C8B-B14F-4D97-AF65-F5344CB8AC3E}">
        <p14:creationId xmlns:p14="http://schemas.microsoft.com/office/powerpoint/2010/main" val="17079739"/>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838200" y="297656"/>
            <a:ext cx="10850880" cy="1325563"/>
          </a:xfrm>
        </p:spPr>
        <p:txBody>
          <a:bodyPr>
            <a:normAutofit/>
          </a:bodyPr>
          <a:lstStyle/>
          <a:p>
            <a:pPr algn="ctr"/>
            <a:r>
              <a:rPr lang="de-DE" sz="4000" b="1" dirty="0" smtClean="0">
                <a:latin typeface="Times New Roman" panose="02020603050405020304" pitchFamily="18" charset="0"/>
                <a:cs typeface="Times New Roman" panose="02020603050405020304" pitchFamily="18" charset="0"/>
              </a:rPr>
              <a:t>1.	</a:t>
            </a:r>
            <a:r>
              <a:rPr lang="de-DE" b="1" dirty="0" err="1" smtClean="0">
                <a:latin typeface="Times New Roman" panose="02020603050405020304" pitchFamily="18" charset="0"/>
                <a:cs typeface="Times New Roman" panose="02020603050405020304" pitchFamily="18" charset="0"/>
              </a:rPr>
              <a:t>Bavarian</a:t>
            </a:r>
            <a:r>
              <a:rPr lang="de-DE" sz="4000" b="1" dirty="0" smtClean="0">
                <a:latin typeface="Times New Roman" panose="02020603050405020304" pitchFamily="18" charset="0"/>
                <a:cs typeface="Times New Roman" panose="02020603050405020304" pitchFamily="18" charset="0"/>
              </a:rPr>
              <a:t> </a:t>
            </a:r>
            <a:r>
              <a:rPr lang="de-DE" sz="4000" b="1" dirty="0" err="1" smtClean="0">
                <a:latin typeface="Times New Roman" panose="02020603050405020304" pitchFamily="18" charset="0"/>
                <a:cs typeface="Times New Roman" panose="02020603050405020304" pitchFamily="18" charset="0"/>
              </a:rPr>
              <a:t>winter</a:t>
            </a:r>
            <a:r>
              <a:rPr lang="de-DE" sz="4000" b="1" dirty="0" smtClean="0">
                <a:latin typeface="Times New Roman" panose="02020603050405020304" pitchFamily="18" charset="0"/>
                <a:cs typeface="Times New Roman" panose="02020603050405020304" pitchFamily="18" charset="0"/>
              </a:rPr>
              <a:t> </a:t>
            </a:r>
            <a:r>
              <a:rPr lang="de-DE" sz="4000" b="1" dirty="0" err="1" smtClean="0">
                <a:latin typeface="Times New Roman" panose="02020603050405020304" pitchFamily="18" charset="0"/>
                <a:cs typeface="Times New Roman" panose="02020603050405020304" pitchFamily="18" charset="0"/>
              </a:rPr>
              <a:t>sport</a:t>
            </a:r>
            <a:r>
              <a:rPr lang="de-DE" sz="4000" b="1" dirty="0" smtClean="0">
                <a:latin typeface="Times New Roman" panose="02020603050405020304" pitchFamily="18" charset="0"/>
                <a:cs typeface="Times New Roman" panose="02020603050405020304" pitchFamily="18" charset="0"/>
              </a:rPr>
              <a:t> </a:t>
            </a:r>
            <a:r>
              <a:rPr lang="de-DE" sz="4000" b="1" dirty="0" err="1" smtClean="0">
                <a:latin typeface="Times New Roman" panose="02020603050405020304" pitchFamily="18" charset="0"/>
                <a:cs typeface="Times New Roman" panose="02020603050405020304" pitchFamily="18" charset="0"/>
              </a:rPr>
              <a:t>regions</a:t>
            </a:r>
            <a:r>
              <a:rPr lang="de-DE" sz="4000" b="1" dirty="0" smtClean="0">
                <a:latin typeface="Times New Roman" panose="02020603050405020304" pitchFamily="18" charset="0"/>
                <a:cs typeface="Times New Roman" panose="02020603050405020304" pitchFamily="18" charset="0"/>
              </a:rPr>
              <a:t> </a:t>
            </a:r>
            <a:br>
              <a:rPr lang="de-DE" sz="4000" b="1" dirty="0" smtClean="0">
                <a:latin typeface="Times New Roman" panose="02020603050405020304" pitchFamily="18" charset="0"/>
                <a:cs typeface="Times New Roman" panose="02020603050405020304" pitchFamily="18" charset="0"/>
              </a:rPr>
            </a:br>
            <a:r>
              <a:rPr lang="de-DE" sz="4000" b="1" dirty="0" err="1" smtClean="0">
                <a:solidFill>
                  <a:schemeClr val="accent2">
                    <a:lumMod val="50000"/>
                  </a:schemeClr>
                </a:solidFill>
                <a:latin typeface="Times New Roman" panose="02020603050405020304" pitchFamily="18" charset="0"/>
                <a:cs typeface="Times New Roman" panose="02020603050405020304" pitchFamily="18" charset="0"/>
              </a:rPr>
              <a:t>Bavarian</a:t>
            </a:r>
            <a:r>
              <a:rPr lang="de-DE" sz="4000" b="1" dirty="0" smtClean="0">
                <a:solidFill>
                  <a:schemeClr val="accent2">
                    <a:lumMod val="50000"/>
                  </a:schemeClr>
                </a:solidFill>
                <a:latin typeface="Times New Roman" panose="02020603050405020304" pitchFamily="18" charset="0"/>
                <a:cs typeface="Times New Roman" panose="02020603050405020304" pitchFamily="18" charset="0"/>
              </a:rPr>
              <a:t> </a:t>
            </a:r>
            <a:r>
              <a:rPr lang="de-DE" sz="4000" b="1" dirty="0" err="1" smtClean="0">
                <a:solidFill>
                  <a:schemeClr val="accent2">
                    <a:lumMod val="50000"/>
                  </a:schemeClr>
                </a:solidFill>
                <a:latin typeface="Times New Roman" panose="02020603050405020304" pitchFamily="18" charset="0"/>
                <a:cs typeface="Times New Roman" panose="02020603050405020304" pitchFamily="18" charset="0"/>
              </a:rPr>
              <a:t>Forest</a:t>
            </a:r>
            <a:endParaRPr lang="de-DE" sz="4000" b="1"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6" name="Textfeld 5"/>
          <p:cNvSpPr txBox="1"/>
          <p:nvPr/>
        </p:nvSpPr>
        <p:spPr>
          <a:xfrm>
            <a:off x="3788632" y="5135816"/>
            <a:ext cx="4553857" cy="2277547"/>
          </a:xfrm>
          <a:prstGeom prst="rect">
            <a:avLst/>
          </a:prstGeom>
          <a:noFill/>
        </p:spPr>
        <p:txBody>
          <a:bodyPr wrap="square" rtlCol="0">
            <a:spAutoFit/>
          </a:bodyPr>
          <a:lstStyle/>
          <a:p>
            <a:endParaRPr lang="en-US" sz="2400" dirty="0" smtClean="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pPr algn="ctr"/>
            <a:r>
              <a:rPr lang="en-US" sz="2400" b="1" dirty="0" smtClean="0">
                <a:latin typeface="Times New Roman" panose="02020603050405020304" pitchFamily="18" charset="0"/>
                <a:cs typeface="Times New Roman" panose="02020603050405020304" pitchFamily="18" charset="0"/>
              </a:rPr>
              <a:t>Summit </a:t>
            </a:r>
            <a:r>
              <a:rPr lang="en-US" sz="2400" b="1" dirty="0">
                <a:latin typeface="Times New Roman" panose="02020603050405020304" pitchFamily="18" charset="0"/>
                <a:cs typeface="Times New Roman" panose="02020603050405020304" pitchFamily="18" charset="0"/>
              </a:rPr>
              <a:t>of the Great </a:t>
            </a:r>
            <a:r>
              <a:rPr lang="en-US" sz="2400" b="1" dirty="0" smtClean="0">
                <a:latin typeface="Times New Roman" panose="02020603050405020304" pitchFamily="18" charset="0"/>
                <a:cs typeface="Times New Roman" panose="02020603050405020304" pitchFamily="18" charset="0"/>
              </a:rPr>
              <a:t>Arber</a:t>
            </a:r>
          </a:p>
          <a:p>
            <a:pPr algn="ctr"/>
            <a:r>
              <a:rPr lang="en-US" sz="2400" b="1" dirty="0" smtClean="0">
                <a:latin typeface="Times New Roman" panose="02020603050405020304" pitchFamily="18" charset="0"/>
                <a:cs typeface="Times New Roman" panose="02020603050405020304" pitchFamily="18" charset="0"/>
              </a:rPr>
              <a:t>(1.455,5 m on high)</a:t>
            </a:r>
          </a:p>
          <a:p>
            <a:endParaRPr lang="en-US" sz="2400" dirty="0">
              <a:latin typeface="Times New Roman" panose="02020603050405020304" pitchFamily="18" charset="0"/>
              <a:cs typeface="Times New Roman" panose="02020603050405020304" pitchFamily="18" charset="0"/>
            </a:endParaRPr>
          </a:p>
          <a:p>
            <a:endParaRPr lang="de-DE" sz="2200" dirty="0" smtClean="0">
              <a:latin typeface="Times New Roman" panose="02020603050405020304" pitchFamily="18" charset="0"/>
              <a:cs typeface="Times New Roman" panose="02020603050405020304" pitchFamily="18" charset="0"/>
            </a:endParaRPr>
          </a:p>
        </p:txBody>
      </p:sp>
      <p:pic>
        <p:nvPicPr>
          <p:cNvPr id="7" name="Grafik 6"/>
          <p:cNvPicPr>
            <a:picLocks noChangeAspect="1"/>
          </p:cNvPicPr>
          <p:nvPr/>
        </p:nvPicPr>
        <p:blipFill>
          <a:blip r:embed="rId3"/>
          <a:stretch>
            <a:fillRect/>
          </a:stretch>
        </p:blipFill>
        <p:spPr>
          <a:xfrm>
            <a:off x="2916985" y="1623219"/>
            <a:ext cx="6283460" cy="4168402"/>
          </a:xfrm>
          <a:prstGeom prst="rect">
            <a:avLst/>
          </a:prstGeom>
        </p:spPr>
      </p:pic>
    </p:spTree>
    <p:extLst>
      <p:ext uri="{BB962C8B-B14F-4D97-AF65-F5344CB8AC3E}">
        <p14:creationId xmlns:p14="http://schemas.microsoft.com/office/powerpoint/2010/main" val="1118097287"/>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809609" y="134145"/>
            <a:ext cx="10515600" cy="1325563"/>
          </a:xfrm>
        </p:spPr>
        <p:txBody>
          <a:bodyPr/>
          <a:lstStyle/>
          <a:p>
            <a:pPr algn="ctr"/>
            <a:r>
              <a:rPr lang="de-DE" b="1" dirty="0" smtClean="0">
                <a:latin typeface="Times New Roman" panose="02020603050405020304" pitchFamily="18" charset="0"/>
                <a:cs typeface="Times New Roman" panose="02020603050405020304" pitchFamily="18" charset="0"/>
              </a:rPr>
              <a:t>1.	</a:t>
            </a:r>
            <a:r>
              <a:rPr lang="de-DE" b="1" dirty="0" err="1" smtClean="0">
                <a:latin typeface="Times New Roman" panose="02020603050405020304" pitchFamily="18" charset="0"/>
                <a:cs typeface="Times New Roman" panose="02020603050405020304" pitchFamily="18" charset="0"/>
              </a:rPr>
              <a:t>Bavarian</a:t>
            </a:r>
            <a:r>
              <a:rPr lang="de-DE" b="1" dirty="0" smtClean="0">
                <a:latin typeface="Times New Roman" panose="02020603050405020304" pitchFamily="18" charset="0"/>
                <a:cs typeface="Times New Roman" panose="02020603050405020304" pitchFamily="18" charset="0"/>
              </a:rPr>
              <a:t> </a:t>
            </a:r>
            <a:r>
              <a:rPr lang="de-DE" b="1" dirty="0" err="1" smtClean="0">
                <a:latin typeface="Times New Roman" panose="02020603050405020304" pitchFamily="18" charset="0"/>
                <a:cs typeface="Times New Roman" panose="02020603050405020304" pitchFamily="18" charset="0"/>
              </a:rPr>
              <a:t>winter</a:t>
            </a:r>
            <a:r>
              <a:rPr lang="de-DE" b="1" dirty="0" smtClean="0">
                <a:latin typeface="Times New Roman" panose="02020603050405020304" pitchFamily="18" charset="0"/>
                <a:cs typeface="Times New Roman" panose="02020603050405020304" pitchFamily="18" charset="0"/>
              </a:rPr>
              <a:t> </a:t>
            </a:r>
            <a:r>
              <a:rPr lang="de-DE" b="1" dirty="0" err="1" smtClean="0">
                <a:latin typeface="Times New Roman" panose="02020603050405020304" pitchFamily="18" charset="0"/>
                <a:cs typeface="Times New Roman" panose="02020603050405020304" pitchFamily="18" charset="0"/>
              </a:rPr>
              <a:t>sport</a:t>
            </a:r>
            <a:r>
              <a:rPr lang="de-DE" b="1" dirty="0" smtClean="0">
                <a:latin typeface="Times New Roman" panose="02020603050405020304" pitchFamily="18" charset="0"/>
                <a:cs typeface="Times New Roman" panose="02020603050405020304" pitchFamily="18" charset="0"/>
              </a:rPr>
              <a:t> </a:t>
            </a:r>
            <a:r>
              <a:rPr lang="de-DE" b="1" dirty="0" err="1" smtClean="0">
                <a:latin typeface="Times New Roman" panose="02020603050405020304" pitchFamily="18" charset="0"/>
                <a:cs typeface="Times New Roman" panose="02020603050405020304" pitchFamily="18" charset="0"/>
              </a:rPr>
              <a:t>regions</a:t>
            </a:r>
            <a:r>
              <a:rPr lang="de-DE" b="1" dirty="0" smtClean="0">
                <a:latin typeface="Times New Roman" panose="02020603050405020304" pitchFamily="18" charset="0"/>
                <a:cs typeface="Times New Roman" panose="02020603050405020304" pitchFamily="18" charset="0"/>
              </a:rPr>
              <a:t> </a:t>
            </a:r>
            <a:br>
              <a:rPr lang="de-DE" b="1" dirty="0" smtClean="0">
                <a:latin typeface="Times New Roman" panose="02020603050405020304" pitchFamily="18" charset="0"/>
                <a:cs typeface="Times New Roman" panose="02020603050405020304" pitchFamily="18" charset="0"/>
              </a:rPr>
            </a:br>
            <a:r>
              <a:rPr lang="de-DE" b="1" dirty="0" smtClean="0">
                <a:solidFill>
                  <a:schemeClr val="accent2">
                    <a:lumMod val="50000"/>
                  </a:schemeClr>
                </a:solidFill>
                <a:latin typeface="Times New Roman" panose="02020603050405020304" pitchFamily="18" charset="0"/>
                <a:cs typeface="Times New Roman" panose="02020603050405020304" pitchFamily="18" charset="0"/>
              </a:rPr>
              <a:t>The Alps</a:t>
            </a:r>
            <a:endParaRPr lang="de-DE" b="1"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5" name="Textfeld 4"/>
          <p:cNvSpPr txBox="1"/>
          <p:nvPr/>
        </p:nvSpPr>
        <p:spPr>
          <a:xfrm>
            <a:off x="3864859" y="6015022"/>
            <a:ext cx="4717143" cy="1200329"/>
          </a:xfrm>
          <a:prstGeom prst="rect">
            <a:avLst/>
          </a:prstGeom>
          <a:noFill/>
        </p:spPr>
        <p:txBody>
          <a:bodyPr wrap="square" rtlCol="0">
            <a:spAutoFit/>
          </a:bodyPr>
          <a:lstStyle/>
          <a:p>
            <a:pPr algn="ctr"/>
            <a:r>
              <a:rPr lang="en-US" sz="2400" b="1" dirty="0">
                <a:latin typeface="Times New Roman" panose="02020603050405020304" pitchFamily="18" charset="0"/>
                <a:cs typeface="Times New Roman" panose="02020603050405020304" pitchFamily="18" charset="0"/>
              </a:rPr>
              <a:t>h</a:t>
            </a:r>
            <a:r>
              <a:rPr lang="en-US" sz="2400" b="1" dirty="0" smtClean="0">
                <a:latin typeface="Times New Roman" panose="02020603050405020304" pitchFamily="18" charset="0"/>
                <a:cs typeface="Times New Roman" panose="02020603050405020304" pitchFamily="18" charset="0"/>
              </a:rPr>
              <a:t>ighest mountain in Germany</a:t>
            </a:r>
          </a:p>
          <a:p>
            <a:pPr algn="ctr"/>
            <a:r>
              <a:rPr lang="en-US" sz="2400" b="1" dirty="0" smtClean="0">
                <a:latin typeface="Times New Roman" panose="02020603050405020304" pitchFamily="18" charset="0"/>
                <a:cs typeface="Times New Roman" panose="02020603050405020304" pitchFamily="18" charset="0"/>
              </a:rPr>
              <a:t>(2.962,02 on high) </a:t>
            </a:r>
            <a:endParaRPr lang="en-US" sz="2400" b="1"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pic>
        <p:nvPicPr>
          <p:cNvPr id="1026" name="Picture 2" descr="Zugspitze (Alp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7677" y="1556126"/>
            <a:ext cx="6463178" cy="4458896"/>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uppieren 9"/>
          <p:cNvGrpSpPr/>
          <p:nvPr/>
        </p:nvGrpSpPr>
        <p:grpSpPr>
          <a:xfrm>
            <a:off x="4693513" y="1667269"/>
            <a:ext cx="3412400" cy="1400871"/>
            <a:chOff x="3429834" y="1782533"/>
            <a:chExt cx="3412400" cy="1400871"/>
          </a:xfrm>
        </p:grpSpPr>
        <p:sp>
          <p:nvSpPr>
            <p:cNvPr id="3" name="Gleichschenkliges Dreieck 2"/>
            <p:cNvSpPr/>
            <p:nvPr/>
          </p:nvSpPr>
          <p:spPr>
            <a:xfrm>
              <a:off x="4471639" y="2375157"/>
              <a:ext cx="211874" cy="20072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Ellipse 6"/>
            <p:cNvSpPr/>
            <p:nvPr/>
          </p:nvSpPr>
          <p:spPr>
            <a:xfrm>
              <a:off x="4861367" y="1805651"/>
              <a:ext cx="196770" cy="1967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feld 8"/>
            <p:cNvSpPr txBox="1"/>
            <p:nvPr/>
          </p:nvSpPr>
          <p:spPr>
            <a:xfrm>
              <a:off x="3429834" y="2660184"/>
              <a:ext cx="2083610" cy="523220"/>
            </a:xfrm>
            <a:prstGeom prst="rect">
              <a:avLst/>
            </a:prstGeom>
            <a:noFill/>
          </p:spPr>
          <p:txBody>
            <a:bodyPr wrap="square" rtlCol="0">
              <a:spAutoFit/>
            </a:bodyPr>
            <a:lstStyle/>
            <a:p>
              <a:r>
                <a:rPr lang="de-DE" sz="2800" b="1" dirty="0" smtClean="0">
                  <a:latin typeface="Times New Roman" panose="02020603050405020304" pitchFamily="18" charset="0"/>
                  <a:cs typeface="Times New Roman" panose="02020603050405020304" pitchFamily="18" charset="0"/>
                </a:rPr>
                <a:t>Zugspitze</a:t>
              </a:r>
              <a:endParaRPr lang="de-DE" sz="2800" b="1" dirty="0">
                <a:latin typeface="Times New Roman" panose="02020603050405020304" pitchFamily="18" charset="0"/>
                <a:cs typeface="Times New Roman" panose="02020603050405020304" pitchFamily="18" charset="0"/>
              </a:endParaRPr>
            </a:p>
          </p:txBody>
        </p:sp>
        <p:sp>
          <p:nvSpPr>
            <p:cNvPr id="12" name="Textfeld 11"/>
            <p:cNvSpPr txBox="1"/>
            <p:nvPr/>
          </p:nvSpPr>
          <p:spPr>
            <a:xfrm>
              <a:off x="5267568" y="1782533"/>
              <a:ext cx="1574666" cy="477054"/>
            </a:xfrm>
            <a:prstGeom prst="rect">
              <a:avLst/>
            </a:prstGeom>
            <a:noFill/>
          </p:spPr>
          <p:txBody>
            <a:bodyPr wrap="square" rtlCol="0">
              <a:spAutoFit/>
            </a:bodyPr>
            <a:lstStyle/>
            <a:p>
              <a:r>
                <a:rPr lang="de-DE" sz="2500" b="1" dirty="0" err="1" smtClean="0">
                  <a:latin typeface="Times New Roman" panose="02020603050405020304" pitchFamily="18" charset="0"/>
                  <a:cs typeface="Times New Roman" panose="02020603050405020304" pitchFamily="18" charset="0"/>
                </a:rPr>
                <a:t>Munich</a:t>
              </a:r>
              <a:endParaRPr lang="de-DE" sz="2500" b="1" dirty="0">
                <a:latin typeface="Times New Roman" panose="02020603050405020304" pitchFamily="18" charset="0"/>
                <a:cs typeface="Times New Roman" panose="02020603050405020304" pitchFamily="18" charset="0"/>
              </a:endParaRPr>
            </a:p>
          </p:txBody>
        </p:sp>
      </p:grpSp>
      <p:pic>
        <p:nvPicPr>
          <p:cNvPr id="2050" name="Picture 2" descr="https://upload.wikimedia.org/wikipedia/commons/thumb/0/05/Zugspitze_Airview_01.jpg/1024px-Zugspitze_Airview_01.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647677" y="1440215"/>
            <a:ext cx="6463177" cy="4621268"/>
          </a:xfrm>
          <a:prstGeom prst="rect">
            <a:avLst/>
          </a:prstGeom>
          <a:noFill/>
          <a:extLst>
            <a:ext uri="{909E8E84-426E-40DD-AFC4-6F175D3DCCD1}">
              <a14:hiddenFill xmlns:a14="http://schemas.microsoft.com/office/drawing/2010/main">
                <a:solidFill>
                  <a:srgbClr val="FFFFFF"/>
                </a:solidFill>
              </a14:hiddenFill>
            </a:ext>
          </a:extLst>
        </p:spPr>
      </p:pic>
      <p:pic>
        <p:nvPicPr>
          <p:cNvPr id="4" name="Grafik 3"/>
          <p:cNvPicPr>
            <a:picLocks noChangeAspect="1"/>
          </p:cNvPicPr>
          <p:nvPr/>
        </p:nvPicPr>
        <p:blipFill>
          <a:blip r:embed="rId4"/>
          <a:stretch>
            <a:fillRect/>
          </a:stretch>
        </p:blipFill>
        <p:spPr>
          <a:xfrm>
            <a:off x="2621531" y="1429407"/>
            <a:ext cx="6651321" cy="4677103"/>
          </a:xfrm>
          <a:prstGeom prst="rect">
            <a:avLst/>
          </a:prstGeom>
        </p:spPr>
      </p:pic>
    </p:spTree>
    <p:extLst>
      <p:ext uri="{BB962C8B-B14F-4D97-AF65-F5344CB8AC3E}">
        <p14:creationId xmlns:p14="http://schemas.microsoft.com/office/powerpoint/2010/main" val="649740606"/>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1+#ppt_w/2"/>
                                          </p:val>
                                        </p:tav>
                                        <p:tav tm="100000">
                                          <p:val>
                                            <p:strVal val="#ppt_x"/>
                                          </p:val>
                                        </p:tav>
                                      </p:tavLst>
                                    </p:anim>
                                    <p:anim calcmode="lin" valueType="num">
                                      <p:cBhvr additive="base">
                                        <p:cTn id="8" dur="500" fill="hold"/>
                                        <p:tgtEl>
                                          <p:spTgt spid="102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 calcmode="lin" valueType="num">
                                      <p:cBhvr additive="base">
                                        <p:cTn id="17" dur="500" fill="hold"/>
                                        <p:tgtEl>
                                          <p:spTgt spid="2050"/>
                                        </p:tgtEl>
                                        <p:attrNameLst>
                                          <p:attrName>ppt_x</p:attrName>
                                        </p:attrNameLst>
                                      </p:cBhvr>
                                      <p:tavLst>
                                        <p:tav tm="0">
                                          <p:val>
                                            <p:strVal val="1+#ppt_w/2"/>
                                          </p:val>
                                        </p:tav>
                                        <p:tav tm="100000">
                                          <p:val>
                                            <p:strVal val="#ppt_x"/>
                                          </p:val>
                                        </p:tav>
                                      </p:tavLst>
                                    </p:anim>
                                    <p:anim calcmode="lin" valueType="num">
                                      <p:cBhvr additive="base">
                                        <p:cTn id="18" dur="500" fill="hold"/>
                                        <p:tgtEl>
                                          <p:spTgt spid="2050"/>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1+#ppt_w/2"/>
                                          </p:val>
                                        </p:tav>
                                        <p:tav tm="100000">
                                          <p:val>
                                            <p:strVal val="#ppt_x"/>
                                          </p:val>
                                        </p:tav>
                                      </p:tavLst>
                                    </p:anim>
                                    <p:anim calcmode="lin" valueType="num">
                                      <p:cBhvr additive="base">
                                        <p:cTn id="24"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b="1" dirty="0" smtClean="0">
                <a:latin typeface="Times New Roman" panose="02020603050405020304" pitchFamily="18" charset="0"/>
                <a:cs typeface="Times New Roman" panose="02020603050405020304" pitchFamily="18" charset="0"/>
              </a:rPr>
              <a:t>2. </a:t>
            </a:r>
            <a:r>
              <a:rPr lang="de-DE" b="1" dirty="0" err="1">
                <a:latin typeface="Times New Roman" panose="02020603050405020304" pitchFamily="18" charset="0"/>
                <a:cs typeface="Times New Roman" panose="02020603050405020304" pitchFamily="18" charset="0"/>
              </a:rPr>
              <a:t>Sustainable</a:t>
            </a:r>
            <a:r>
              <a:rPr lang="de-DE" b="1" dirty="0">
                <a:latin typeface="Times New Roman" panose="02020603050405020304" pitchFamily="18" charset="0"/>
                <a:cs typeface="Times New Roman" panose="02020603050405020304" pitchFamily="18" charset="0"/>
              </a:rPr>
              <a:t> </a:t>
            </a:r>
            <a:r>
              <a:rPr lang="de-DE" b="1" dirty="0" err="1">
                <a:latin typeface="Times New Roman" panose="02020603050405020304" pitchFamily="18" charset="0"/>
                <a:cs typeface="Times New Roman" panose="02020603050405020304" pitchFamily="18" charset="0"/>
              </a:rPr>
              <a:t>winter</a:t>
            </a:r>
            <a:r>
              <a:rPr lang="de-DE" b="1" dirty="0">
                <a:latin typeface="Times New Roman" panose="02020603050405020304" pitchFamily="18" charset="0"/>
                <a:cs typeface="Times New Roman" panose="02020603050405020304" pitchFamily="18" charset="0"/>
              </a:rPr>
              <a:t> </a:t>
            </a:r>
            <a:r>
              <a:rPr lang="de-DE" b="1" dirty="0" err="1">
                <a:latin typeface="Times New Roman" panose="02020603050405020304" pitchFamily="18" charset="0"/>
                <a:cs typeface="Times New Roman" panose="02020603050405020304" pitchFamily="18" charset="0"/>
              </a:rPr>
              <a:t>sport</a:t>
            </a:r>
            <a:r>
              <a:rPr lang="de-DE" b="1" dirty="0">
                <a:latin typeface="Times New Roman" panose="02020603050405020304" pitchFamily="18" charset="0"/>
                <a:cs typeface="Times New Roman" panose="02020603050405020304" pitchFamily="18" charset="0"/>
              </a:rPr>
              <a:t> </a:t>
            </a:r>
            <a:r>
              <a:rPr lang="de-DE" b="1" dirty="0" err="1" smtClean="0">
                <a:latin typeface="Times New Roman" panose="02020603050405020304" pitchFamily="18" charset="0"/>
                <a:cs typeface="Times New Roman" panose="02020603050405020304" pitchFamily="18" charset="0"/>
              </a:rPr>
              <a:t>activities</a:t>
            </a:r>
            <a:endParaRPr lang="de-DE" b="1" dirty="0">
              <a:latin typeface="Times New Roman" panose="02020603050405020304" pitchFamily="18" charset="0"/>
              <a:cs typeface="Times New Roman" panose="02020603050405020304" pitchFamily="18" charset="0"/>
            </a:endParaRPr>
          </a:p>
        </p:txBody>
      </p:sp>
      <p:pic>
        <p:nvPicPr>
          <p:cNvPr id="5" name="Inhaltsplatzhalter 4" descr="http://outside-stories.de/blog/wp-content/uploads/2015/11/15SK0532.jpg"/>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623627" y="1450428"/>
            <a:ext cx="6856703" cy="4726535"/>
          </a:xfrm>
          <a:prstGeom prst="rect">
            <a:avLst/>
          </a:prstGeom>
          <a:noFill/>
          <a:ln>
            <a:noFill/>
          </a:ln>
        </p:spPr>
      </p:pic>
    </p:spTree>
    <p:extLst>
      <p:ext uri="{BB962C8B-B14F-4D97-AF65-F5344CB8AC3E}">
        <p14:creationId xmlns:p14="http://schemas.microsoft.com/office/powerpoint/2010/main" val="2344744550"/>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356840" y="292243"/>
            <a:ext cx="10515600" cy="1325563"/>
          </a:xfrm>
        </p:spPr>
        <p:txBody>
          <a:bodyPr>
            <a:normAutofit/>
          </a:bodyPr>
          <a:lstStyle/>
          <a:p>
            <a:pPr algn="ctr"/>
            <a:r>
              <a:rPr lang="de-DE" b="1" dirty="0" err="1" smtClean="0">
                <a:latin typeface="Times New Roman" panose="02020603050405020304" pitchFamily="18" charset="0"/>
                <a:cs typeface="Times New Roman" panose="02020603050405020304" pitchFamily="18" charset="0"/>
              </a:rPr>
              <a:t>Snowshoeing</a:t>
            </a:r>
            <a:endParaRPr lang="de-DE" b="1" dirty="0">
              <a:latin typeface="Times New Roman" panose="02020603050405020304" pitchFamily="18" charset="0"/>
              <a:cs typeface="Times New Roman" panose="02020603050405020304" pitchFamily="18" charset="0"/>
            </a:endParaRPr>
          </a:p>
        </p:txBody>
      </p:sp>
      <p:pic>
        <p:nvPicPr>
          <p:cNvPr id="3" name="Grafik 2"/>
          <p:cNvPicPr>
            <a:picLocks noChangeAspect="1"/>
          </p:cNvPicPr>
          <p:nvPr/>
        </p:nvPicPr>
        <p:blipFill rotWithShape="1">
          <a:blip r:embed="rId3"/>
          <a:srcRect l="16522" t="3580" b="5300"/>
          <a:stretch/>
        </p:blipFill>
        <p:spPr>
          <a:xfrm>
            <a:off x="92258" y="0"/>
            <a:ext cx="3745721" cy="2720784"/>
          </a:xfrm>
          <a:prstGeom prst="rect">
            <a:avLst/>
          </a:prstGeom>
        </p:spPr>
      </p:pic>
      <p:pic>
        <p:nvPicPr>
          <p:cNvPr id="13" name="Grafik 12"/>
          <p:cNvPicPr>
            <a:picLocks noChangeAspect="1"/>
          </p:cNvPicPr>
          <p:nvPr/>
        </p:nvPicPr>
        <p:blipFill rotWithShape="1">
          <a:blip r:embed="rId4"/>
          <a:srcRect l="1623" r="17078" b="7224"/>
          <a:stretch/>
        </p:blipFill>
        <p:spPr>
          <a:xfrm>
            <a:off x="6414098" y="4707038"/>
            <a:ext cx="3652666" cy="2150962"/>
          </a:xfrm>
          <a:prstGeom prst="rect">
            <a:avLst/>
          </a:prstGeom>
        </p:spPr>
      </p:pic>
      <p:sp>
        <p:nvSpPr>
          <p:cNvPr id="15" name="Textfeld 14"/>
          <p:cNvSpPr txBox="1"/>
          <p:nvPr/>
        </p:nvSpPr>
        <p:spPr>
          <a:xfrm>
            <a:off x="-5783" y="2310898"/>
            <a:ext cx="2731325" cy="769441"/>
          </a:xfrm>
          <a:prstGeom prst="rect">
            <a:avLst/>
          </a:prstGeom>
          <a:noFill/>
        </p:spPr>
        <p:txBody>
          <a:bodyPr wrap="square" rtlCol="0">
            <a:spAutoFit/>
          </a:bodyPr>
          <a:lstStyle/>
          <a:p>
            <a:r>
              <a:rPr lang="de-DE" sz="4400" dirty="0" err="1" smtClean="0">
                <a:solidFill>
                  <a:prstClr val="black"/>
                </a:solidFill>
                <a:latin typeface="Times New Roman" panose="02020603050405020304" pitchFamily="18" charset="0"/>
                <a:cs typeface="Times New Roman" panose="02020603050405020304" pitchFamily="18" charset="0"/>
              </a:rPr>
              <a:t>Snowshoe</a:t>
            </a:r>
            <a:endParaRPr lang="de-DE" sz="4400" dirty="0">
              <a:solidFill>
                <a:prstClr val="black"/>
              </a:solidFill>
              <a:latin typeface="Times New Roman" panose="02020603050405020304" pitchFamily="18" charset="0"/>
              <a:cs typeface="Times New Roman" panose="02020603050405020304" pitchFamily="18" charset="0"/>
            </a:endParaRPr>
          </a:p>
        </p:txBody>
      </p:sp>
      <p:sp>
        <p:nvSpPr>
          <p:cNvPr id="16" name="Textfeld 15"/>
          <p:cNvSpPr txBox="1"/>
          <p:nvPr/>
        </p:nvSpPr>
        <p:spPr>
          <a:xfrm>
            <a:off x="7782295" y="90392"/>
            <a:ext cx="4409705" cy="1323439"/>
          </a:xfrm>
          <a:prstGeom prst="rect">
            <a:avLst/>
          </a:prstGeom>
          <a:noFill/>
        </p:spPr>
        <p:txBody>
          <a:bodyPr wrap="square" rtlCol="0">
            <a:spAutoFit/>
          </a:bodyPr>
          <a:lstStyle/>
          <a:p>
            <a:r>
              <a:rPr lang="de-DE" sz="4000" dirty="0" err="1" smtClean="0">
                <a:solidFill>
                  <a:prstClr val="black"/>
                </a:solidFill>
                <a:latin typeface="Times New Roman" panose="02020603050405020304" pitchFamily="18" charset="0"/>
                <a:cs typeface="Times New Roman" panose="02020603050405020304" pitchFamily="18" charset="0"/>
              </a:rPr>
              <a:t>Snowshoe</a:t>
            </a:r>
            <a:r>
              <a:rPr lang="de-DE" sz="4000" dirty="0" smtClean="0">
                <a:solidFill>
                  <a:prstClr val="black"/>
                </a:solidFill>
                <a:latin typeface="Times New Roman" panose="02020603050405020304" pitchFamily="18" charset="0"/>
                <a:cs typeface="Times New Roman" panose="02020603050405020304" pitchFamily="18" charset="0"/>
              </a:rPr>
              <a:t> </a:t>
            </a:r>
            <a:r>
              <a:rPr lang="de-DE" sz="4000" dirty="0" err="1" smtClean="0">
                <a:solidFill>
                  <a:prstClr val="black"/>
                </a:solidFill>
                <a:latin typeface="Times New Roman" panose="02020603050405020304" pitchFamily="18" charset="0"/>
                <a:cs typeface="Times New Roman" panose="02020603050405020304" pitchFamily="18" charset="0"/>
              </a:rPr>
              <a:t>frontside</a:t>
            </a:r>
            <a:endParaRPr lang="de-DE" sz="4000" dirty="0" smtClean="0">
              <a:solidFill>
                <a:prstClr val="black"/>
              </a:solidFill>
              <a:latin typeface="Times New Roman" panose="02020603050405020304" pitchFamily="18" charset="0"/>
              <a:cs typeface="Times New Roman" panose="02020603050405020304" pitchFamily="18" charset="0"/>
            </a:endParaRPr>
          </a:p>
          <a:p>
            <a:r>
              <a:rPr lang="de-DE" sz="4000" dirty="0" err="1" smtClean="0">
                <a:solidFill>
                  <a:prstClr val="black"/>
                </a:solidFill>
                <a:latin typeface="Times New Roman" panose="02020603050405020304" pitchFamily="18" charset="0"/>
                <a:cs typeface="Times New Roman" panose="02020603050405020304" pitchFamily="18" charset="0"/>
              </a:rPr>
              <a:t>and</a:t>
            </a:r>
            <a:r>
              <a:rPr lang="de-DE" sz="4000" dirty="0" smtClean="0">
                <a:solidFill>
                  <a:prstClr val="black"/>
                </a:solidFill>
                <a:latin typeface="Times New Roman" panose="02020603050405020304" pitchFamily="18" charset="0"/>
                <a:cs typeface="Times New Roman" panose="02020603050405020304" pitchFamily="18" charset="0"/>
              </a:rPr>
              <a:t> </a:t>
            </a:r>
            <a:r>
              <a:rPr lang="de-DE" sz="4000" dirty="0" err="1" smtClean="0">
                <a:solidFill>
                  <a:prstClr val="black"/>
                </a:solidFill>
                <a:latin typeface="Times New Roman" panose="02020603050405020304" pitchFamily="18" charset="0"/>
                <a:cs typeface="Times New Roman" panose="02020603050405020304" pitchFamily="18" charset="0"/>
              </a:rPr>
              <a:t>backside</a:t>
            </a:r>
            <a:endParaRPr lang="de-DE" sz="4000" dirty="0">
              <a:solidFill>
                <a:prstClr val="black"/>
              </a:solidFill>
              <a:latin typeface="Times New Roman" panose="02020603050405020304" pitchFamily="18" charset="0"/>
              <a:cs typeface="Times New Roman" panose="02020603050405020304" pitchFamily="18" charset="0"/>
            </a:endParaRPr>
          </a:p>
        </p:txBody>
      </p:sp>
      <p:sp>
        <p:nvSpPr>
          <p:cNvPr id="17" name="Textfeld 16"/>
          <p:cNvSpPr txBox="1"/>
          <p:nvPr/>
        </p:nvSpPr>
        <p:spPr>
          <a:xfrm>
            <a:off x="10196946" y="5059244"/>
            <a:ext cx="1995054" cy="1446550"/>
          </a:xfrm>
          <a:prstGeom prst="rect">
            <a:avLst/>
          </a:prstGeom>
          <a:noFill/>
        </p:spPr>
        <p:txBody>
          <a:bodyPr wrap="square" rtlCol="0">
            <a:spAutoFit/>
          </a:bodyPr>
          <a:lstStyle/>
          <a:p>
            <a:r>
              <a:rPr lang="de-DE" dirty="0" smtClean="0">
                <a:solidFill>
                  <a:prstClr val="black"/>
                </a:solidFill>
              </a:rPr>
              <a:t> </a:t>
            </a:r>
            <a:r>
              <a:rPr lang="de-DE" sz="4400" dirty="0" smtClean="0">
                <a:solidFill>
                  <a:prstClr val="black"/>
                </a:solidFill>
                <a:latin typeface="Times New Roman" panose="02020603050405020304" pitchFamily="18" charset="0"/>
                <a:cs typeface="Times New Roman" panose="02020603050405020304" pitchFamily="18" charset="0"/>
              </a:rPr>
              <a:t>Ski </a:t>
            </a:r>
            <a:r>
              <a:rPr lang="de-DE" sz="4400" dirty="0" err="1" smtClean="0">
                <a:solidFill>
                  <a:prstClr val="black"/>
                </a:solidFill>
                <a:latin typeface="Times New Roman" panose="02020603050405020304" pitchFamily="18" charset="0"/>
                <a:cs typeface="Times New Roman" panose="02020603050405020304" pitchFamily="18" charset="0"/>
              </a:rPr>
              <a:t>goggle</a:t>
            </a:r>
            <a:endParaRPr lang="de-DE" sz="4400" dirty="0">
              <a:solidFill>
                <a:prstClr val="black"/>
              </a:solidFill>
              <a:latin typeface="Times New Roman" panose="02020603050405020304" pitchFamily="18" charset="0"/>
              <a:cs typeface="Times New Roman" panose="02020603050405020304" pitchFamily="18" charset="0"/>
            </a:endParaRPr>
          </a:p>
        </p:txBody>
      </p:sp>
      <p:pic>
        <p:nvPicPr>
          <p:cNvPr id="18" name="Bild 1" descr="https://www.serfaus-fiss-ladis.at/website/var/tmp/image-thumbnails/20000/29176/thumb__lightbox/schneeschuhwandern1.jpeg"/>
          <p:cNvPicPr>
            <a:picLocks noGrp="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3837979" y="1860332"/>
            <a:ext cx="4402452" cy="2711668"/>
          </a:xfrm>
          <a:prstGeom prst="rect">
            <a:avLst/>
          </a:prstGeom>
          <a:noFill/>
          <a:ln>
            <a:noFill/>
          </a:ln>
        </p:spPr>
      </p:pic>
      <p:pic>
        <p:nvPicPr>
          <p:cNvPr id="19" name="Bild 2" descr="https://www.decathlon.de/media/837/8370485/classic_e23e62d14ac24c0e937f15bd6fa545dd.jpg"/>
          <p:cNvPicPr/>
          <p:nvPr/>
        </p:nvPicPr>
        <p:blipFill>
          <a:blip r:embed="rId6">
            <a:extLst>
              <a:ext uri="{28A0092B-C50C-407E-A947-70E740481C1C}">
                <a14:useLocalDpi xmlns:a14="http://schemas.microsoft.com/office/drawing/2010/main" val="0"/>
              </a:ext>
            </a:extLst>
          </a:blip>
          <a:srcRect/>
          <a:stretch>
            <a:fillRect/>
          </a:stretch>
        </p:blipFill>
        <p:spPr bwMode="auto">
          <a:xfrm>
            <a:off x="534233" y="3310049"/>
            <a:ext cx="2861770" cy="3053352"/>
          </a:xfrm>
          <a:prstGeom prst="rect">
            <a:avLst/>
          </a:prstGeom>
          <a:noFill/>
          <a:ln>
            <a:noFill/>
          </a:ln>
        </p:spPr>
      </p:pic>
      <p:pic>
        <p:nvPicPr>
          <p:cNvPr id="20" name="Bild 1" descr="https://www.bergfreunde.de/1500_1500_90/403-0166/tsl-226-rando-schneeschuhe-bf.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663421" y="1546814"/>
            <a:ext cx="3067050" cy="3067050"/>
          </a:xfrm>
          <a:prstGeom prst="rect">
            <a:avLst/>
          </a:prstGeom>
          <a:noFill/>
          <a:ln>
            <a:noFill/>
          </a:ln>
        </p:spPr>
      </p:pic>
      <p:sp>
        <p:nvSpPr>
          <p:cNvPr id="12" name="Textfeld 11"/>
          <p:cNvSpPr txBox="1"/>
          <p:nvPr/>
        </p:nvSpPr>
        <p:spPr>
          <a:xfrm>
            <a:off x="3837979" y="4874100"/>
            <a:ext cx="1995054" cy="1446550"/>
          </a:xfrm>
          <a:prstGeom prst="rect">
            <a:avLst/>
          </a:prstGeom>
          <a:noFill/>
        </p:spPr>
        <p:txBody>
          <a:bodyPr wrap="square" rtlCol="0">
            <a:spAutoFit/>
          </a:bodyPr>
          <a:lstStyle/>
          <a:p>
            <a:r>
              <a:rPr lang="de-DE" dirty="0" smtClean="0">
                <a:solidFill>
                  <a:prstClr val="black"/>
                </a:solidFill>
              </a:rPr>
              <a:t> </a:t>
            </a:r>
            <a:r>
              <a:rPr lang="de-DE" sz="4400" dirty="0" smtClean="0">
                <a:solidFill>
                  <a:prstClr val="black"/>
                </a:solidFill>
                <a:latin typeface="Times New Roman" panose="02020603050405020304" pitchFamily="18" charset="0"/>
                <a:cs typeface="Times New Roman" panose="02020603050405020304" pitchFamily="18" charset="0"/>
              </a:rPr>
              <a:t>Ski </a:t>
            </a:r>
            <a:r>
              <a:rPr lang="de-DE" sz="4400" dirty="0" err="1" smtClean="0">
                <a:solidFill>
                  <a:prstClr val="black"/>
                </a:solidFill>
                <a:latin typeface="Times New Roman" panose="02020603050405020304" pitchFamily="18" charset="0"/>
                <a:cs typeface="Times New Roman" panose="02020603050405020304" pitchFamily="18" charset="0"/>
              </a:rPr>
              <a:t>sticks</a:t>
            </a:r>
            <a:endParaRPr lang="de-DE" sz="4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82761729"/>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lvl="1" algn="ctr" rtl="0">
              <a:lnSpc>
                <a:spcPct val="90000"/>
              </a:lnSpc>
              <a:spcBef>
                <a:spcPct val="0"/>
              </a:spcBef>
            </a:pPr>
            <a:r>
              <a:rPr lang="de-DE" sz="4400" b="1" dirty="0" err="1" smtClean="0">
                <a:latin typeface="Times New Roman" panose="02020603050405020304" pitchFamily="18" charset="0"/>
                <a:cs typeface="Times New Roman" panose="02020603050405020304" pitchFamily="18" charset="0"/>
              </a:rPr>
              <a:t>Cross-country</a:t>
            </a:r>
            <a:r>
              <a:rPr lang="de-DE" sz="4400" b="1" dirty="0" smtClean="0">
                <a:latin typeface="Times New Roman" panose="02020603050405020304" pitchFamily="18" charset="0"/>
                <a:cs typeface="Times New Roman" panose="02020603050405020304" pitchFamily="18" charset="0"/>
              </a:rPr>
              <a:t> </a:t>
            </a:r>
            <a:r>
              <a:rPr lang="de-DE" sz="4400" b="1" dirty="0" err="1" smtClean="0">
                <a:latin typeface="Times New Roman" panose="02020603050405020304" pitchFamily="18" charset="0"/>
                <a:cs typeface="Times New Roman" panose="02020603050405020304" pitchFamily="18" charset="0"/>
              </a:rPr>
              <a:t>skiing</a:t>
            </a:r>
            <a:r>
              <a:rPr lang="de-DE" sz="4000" dirty="0" smtClean="0">
                <a:latin typeface="Times New Roman" panose="02020603050405020304" pitchFamily="18" charset="0"/>
                <a:cs typeface="Times New Roman" panose="02020603050405020304" pitchFamily="18" charset="0"/>
              </a:rPr>
              <a:t/>
            </a:r>
            <a:br>
              <a:rPr lang="de-DE" sz="4000" dirty="0" smtClean="0">
                <a:latin typeface="Times New Roman" panose="02020603050405020304" pitchFamily="18" charset="0"/>
                <a:cs typeface="Times New Roman" panose="02020603050405020304" pitchFamily="18" charset="0"/>
              </a:rPr>
            </a:br>
            <a:endParaRPr lang="de-DE" sz="4000" dirty="0">
              <a:latin typeface="Times New Roman" panose="02020603050405020304" pitchFamily="18" charset="0"/>
              <a:cs typeface="Times New Roman" panose="02020603050405020304" pitchFamily="18" charset="0"/>
            </a:endParaRPr>
          </a:p>
        </p:txBody>
      </p:sp>
      <p:pic>
        <p:nvPicPr>
          <p:cNvPr id="8" name="Grafik 7"/>
          <p:cNvPicPr>
            <a:picLocks noChangeAspect="1"/>
          </p:cNvPicPr>
          <p:nvPr/>
        </p:nvPicPr>
        <p:blipFill rotWithShape="1">
          <a:blip r:embed="rId3"/>
          <a:srcRect t="10166"/>
          <a:stretch/>
        </p:blipFill>
        <p:spPr>
          <a:xfrm>
            <a:off x="564615" y="2776801"/>
            <a:ext cx="3216226" cy="2702459"/>
          </a:xfrm>
          <a:prstGeom prst="rect">
            <a:avLst/>
          </a:prstGeom>
        </p:spPr>
      </p:pic>
      <p:sp>
        <p:nvSpPr>
          <p:cNvPr id="12" name="Textfeld 11"/>
          <p:cNvSpPr txBox="1"/>
          <p:nvPr/>
        </p:nvSpPr>
        <p:spPr>
          <a:xfrm>
            <a:off x="1090583" y="1777617"/>
            <a:ext cx="2164290" cy="769441"/>
          </a:xfrm>
          <a:prstGeom prst="rect">
            <a:avLst/>
          </a:prstGeom>
          <a:noFill/>
        </p:spPr>
        <p:txBody>
          <a:bodyPr wrap="square" rtlCol="0">
            <a:spAutoFit/>
          </a:bodyPr>
          <a:lstStyle/>
          <a:p>
            <a:r>
              <a:rPr lang="de-DE" sz="4400" dirty="0" err="1" smtClean="0">
                <a:solidFill>
                  <a:prstClr val="black"/>
                </a:solidFill>
                <a:latin typeface="Times New Roman" panose="02020603050405020304" pitchFamily="18" charset="0"/>
                <a:cs typeface="Times New Roman" panose="02020603050405020304" pitchFamily="18" charset="0"/>
              </a:rPr>
              <a:t>Skishoe</a:t>
            </a:r>
            <a:endParaRPr lang="de-DE" sz="4400" dirty="0">
              <a:solidFill>
                <a:prstClr val="black"/>
              </a:solidFill>
              <a:latin typeface="Times New Roman" panose="02020603050405020304" pitchFamily="18" charset="0"/>
              <a:cs typeface="Times New Roman" panose="02020603050405020304" pitchFamily="18" charset="0"/>
            </a:endParaRPr>
          </a:p>
        </p:txBody>
      </p:sp>
      <p:pic>
        <p:nvPicPr>
          <p:cNvPr id="1026" name="Picture 2" descr="https://www.xc-ski.de/wp-content/uploads/2016/08/Skitest160503mf07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52936" y="1517573"/>
            <a:ext cx="6656802" cy="4451374"/>
          </a:xfrm>
          <a:prstGeom prst="rect">
            <a:avLst/>
          </a:prstGeom>
          <a:noFill/>
          <a:extLst>
            <a:ext uri="{909E8E84-426E-40DD-AFC4-6F175D3DCCD1}">
              <a14:hiddenFill xmlns:a14="http://schemas.microsoft.com/office/drawing/2010/main">
                <a:solidFill>
                  <a:srgbClr val="FFFFFF"/>
                </a:solidFill>
              </a14:hiddenFill>
            </a:ext>
          </a:extLst>
        </p:spPr>
      </p:pic>
      <p:sp>
        <p:nvSpPr>
          <p:cNvPr id="6" name="Inhaltsplatzhalter 5"/>
          <p:cNvSpPr>
            <a:spLocks noGrp="1"/>
          </p:cNvSpPr>
          <p:nvPr>
            <p:ph idx="1"/>
          </p:nvPr>
        </p:nvSpPr>
        <p:spPr>
          <a:xfrm>
            <a:off x="838200" y="2659117"/>
            <a:ext cx="10515600" cy="3517846"/>
          </a:xfrm>
        </p:spPr>
        <p:txBody>
          <a:bodyPr/>
          <a:lstStyle/>
          <a:p>
            <a:endParaRPr lang="de-DE" dirty="0"/>
          </a:p>
        </p:txBody>
      </p:sp>
      <p:sp>
        <p:nvSpPr>
          <p:cNvPr id="14" name="Textfeld 13"/>
          <p:cNvSpPr txBox="1"/>
          <p:nvPr/>
        </p:nvSpPr>
        <p:spPr>
          <a:xfrm>
            <a:off x="8155036" y="1777617"/>
            <a:ext cx="2493818" cy="769441"/>
          </a:xfrm>
          <a:prstGeom prst="rect">
            <a:avLst/>
          </a:prstGeom>
          <a:noFill/>
        </p:spPr>
        <p:txBody>
          <a:bodyPr wrap="square" rtlCol="0">
            <a:spAutoFit/>
          </a:bodyPr>
          <a:lstStyle/>
          <a:p>
            <a:r>
              <a:rPr lang="de-DE" sz="4400" dirty="0">
                <a:solidFill>
                  <a:prstClr val="black"/>
                </a:solidFill>
                <a:latin typeface="Times New Roman" panose="02020603050405020304" pitchFamily="18" charset="0"/>
                <a:cs typeface="Times New Roman" panose="02020603050405020304" pitchFamily="18" charset="0"/>
              </a:rPr>
              <a:t>Ski </a:t>
            </a:r>
            <a:r>
              <a:rPr lang="de-DE" sz="4400" dirty="0" err="1">
                <a:solidFill>
                  <a:prstClr val="black"/>
                </a:solidFill>
                <a:latin typeface="Times New Roman" panose="02020603050405020304" pitchFamily="18" charset="0"/>
                <a:cs typeface="Times New Roman" panose="02020603050405020304" pitchFamily="18" charset="0"/>
              </a:rPr>
              <a:t>sticks</a:t>
            </a:r>
            <a:endParaRPr lang="de-DE" sz="4400" dirty="0">
              <a:solidFill>
                <a:prstClr val="black"/>
              </a:solidFill>
              <a:latin typeface="Times New Roman" panose="02020603050405020304" pitchFamily="18" charset="0"/>
              <a:cs typeface="Times New Roman" panose="02020603050405020304" pitchFamily="18" charset="0"/>
            </a:endParaRPr>
          </a:p>
        </p:txBody>
      </p:sp>
      <p:sp>
        <p:nvSpPr>
          <p:cNvPr id="15" name="Textfeld 14"/>
          <p:cNvSpPr txBox="1"/>
          <p:nvPr/>
        </p:nvSpPr>
        <p:spPr>
          <a:xfrm>
            <a:off x="9401945" y="5030724"/>
            <a:ext cx="920187" cy="707886"/>
          </a:xfrm>
          <a:prstGeom prst="rect">
            <a:avLst/>
          </a:prstGeom>
          <a:noFill/>
        </p:spPr>
        <p:txBody>
          <a:bodyPr wrap="square" rtlCol="0">
            <a:spAutoFit/>
          </a:bodyPr>
          <a:lstStyle/>
          <a:p>
            <a:r>
              <a:rPr lang="de-DE" sz="4000" dirty="0" smtClean="0">
                <a:solidFill>
                  <a:prstClr val="black"/>
                </a:solidFill>
                <a:latin typeface="Times New Roman" panose="02020603050405020304" pitchFamily="18" charset="0"/>
                <a:cs typeface="Times New Roman" panose="02020603050405020304" pitchFamily="18" charset="0"/>
              </a:rPr>
              <a:t>Ski</a:t>
            </a:r>
            <a:endParaRPr lang="de-DE" sz="40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34299555"/>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670</Words>
  <Application>Microsoft Office PowerPoint</Application>
  <PresentationFormat>Benutzerdefiniert</PresentationFormat>
  <Paragraphs>101</Paragraphs>
  <Slides>19</Slides>
  <Notes>14</Notes>
  <HiddenSlides>0</HiddenSlides>
  <MMClips>0</MMClips>
  <ScaleCrop>false</ScaleCrop>
  <HeadingPairs>
    <vt:vector size="4" baseType="variant">
      <vt:variant>
        <vt:lpstr>Design</vt:lpstr>
      </vt:variant>
      <vt:variant>
        <vt:i4>1</vt:i4>
      </vt:variant>
      <vt:variant>
        <vt:lpstr>Folientitel</vt:lpstr>
      </vt:variant>
      <vt:variant>
        <vt:i4>19</vt:i4>
      </vt:variant>
    </vt:vector>
  </HeadingPairs>
  <TitlesOfParts>
    <vt:vector size="20" baseType="lpstr">
      <vt:lpstr>Office Theme</vt:lpstr>
      <vt:lpstr>Sustainable Winter Tourism</vt:lpstr>
      <vt:lpstr>Topics</vt:lpstr>
      <vt:lpstr>1. Bavarian winter sport regions</vt:lpstr>
      <vt:lpstr>1. Bavarian winter sport regions Bavarian Forest</vt:lpstr>
      <vt:lpstr>1. Bavarian winter sport regions  Bavarian Forest</vt:lpstr>
      <vt:lpstr>1. Bavarian winter sport regions  The Alps</vt:lpstr>
      <vt:lpstr>2. Sustainable winter sport activities</vt:lpstr>
      <vt:lpstr>Snowshoeing</vt:lpstr>
      <vt:lpstr>Cross-country skiing </vt:lpstr>
      <vt:lpstr>Go sledging</vt:lpstr>
      <vt:lpstr>3. Non-sustainable wintersport activities </vt:lpstr>
      <vt:lpstr>Snowboarding</vt:lpstr>
      <vt:lpstr>Downhill skiing</vt:lpstr>
      <vt:lpstr>Additional information: Mono Ski</vt:lpstr>
      <vt:lpstr>4. Negative impacts of  non-sustainable winter sport activities </vt:lpstr>
      <vt:lpstr>Snow cannons</vt:lpstr>
      <vt:lpstr>Snowcats</vt:lpstr>
      <vt:lpstr>5. Possible solutions</vt:lpstr>
      <vt:lpstr>  Thank you for your attention!</vt:lpstr>
    </vt:vector>
  </TitlesOfParts>
  <Company>Musterschule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Sustainable Winter Tourism</dc:title>
  <dc:creator>Konrad Nowald</dc:creator>
  <cp:lastModifiedBy>Katrin</cp:lastModifiedBy>
  <cp:revision>65</cp:revision>
  <cp:lastPrinted>2016-10-15T15:51:12Z</cp:lastPrinted>
  <dcterms:created xsi:type="dcterms:W3CDTF">2016-10-15T15:37:04Z</dcterms:created>
  <dcterms:modified xsi:type="dcterms:W3CDTF">2016-12-05T19:55:16Z</dcterms:modified>
</cp:coreProperties>
</file>