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7"/>
  </p:notesMasterIdLst>
  <p:sldIdLst>
    <p:sldId id="256" r:id="rId2"/>
    <p:sldId id="271" r:id="rId3"/>
    <p:sldId id="263" r:id="rId4"/>
    <p:sldId id="264" r:id="rId5"/>
    <p:sldId id="266" r:id="rId6"/>
    <p:sldId id="270" r:id="rId7"/>
    <p:sldId id="267" r:id="rId8"/>
    <p:sldId id="268" r:id="rId9"/>
    <p:sldId id="269" r:id="rId10"/>
    <p:sldId id="274" r:id="rId11"/>
    <p:sldId id="257" r:id="rId12"/>
    <p:sldId id="258" r:id="rId13"/>
    <p:sldId id="259" r:id="rId14"/>
    <p:sldId id="273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91A20-FC24-47D1-A6F0-CB430F1927ED}" type="datetimeFigureOut">
              <a:rPr lang="de-AT" smtClean="0"/>
              <a:t>03.02.2020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B8FE9-EF04-4322-8703-55C9B54980F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154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0965D-5C5C-4097-8627-D3E83F836AB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62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https://spedition-rene-mueller.de/wp-content/uploads/2017/04/IMG_4042-2.jpg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C6EA2-24E0-4EE0-A7C3-C2F1E017F4B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42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http://www.lkw-walter.at/de/ueber-unsc</a:t>
            </a:r>
          </a:p>
          <a:p>
            <a:r>
              <a:rPr lang="de-DE" dirty="0"/>
              <a:t>http://www.lkw-walter.at/de?gclid=Cj0KCQiAzKnjBRDPARIsAKxfTRDCvaAF3Fg0fdY6gHvSJeel-2gIOpQR9Hlq36wJ5rWP2Ro-8IQEhLUaAowjEALw_wcB</a:t>
            </a:r>
          </a:p>
          <a:p>
            <a:endParaRPr lang="de-DE" dirty="0"/>
          </a:p>
          <a:p>
            <a:r>
              <a:rPr lang="de-DE" dirty="0"/>
              <a:t>https://career.walter-group.com/-/m/relaunch/wgc-rendering/standorte/wr-neudorf/buerohaus_wnd_tagaufnahme_coated-rz_teaser.ashx?h=1201&amp;la=de&amp;w=2268&amp;rev=325733743</a:t>
            </a:r>
          </a:p>
          <a:p>
            <a:r>
              <a:rPr lang="de-DE" dirty="0"/>
              <a:t>http://www.lkw-walter.at/-/m/images/lkw/ueber-uns/header/lkw-walter-firmengelaende.ashx?h=253&amp;la=de&amp;mw=655&amp;w=655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C6EA2-24E0-4EE0-A7C3-C2F1E017F4B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3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www.google.de/url?sa=i&amp;rct=j&amp;q=&amp;esrc=s&amp;source=images&amp;cd=&amp;cad=rja&amp;uact=8&amp;ved=2ahUKEwiQk4GfhsXgAhWS26QKHYCeBFIQjRx6BAgBEAU&amp;url=https%3A%2F%2Fleitbetriebe.at%2Frail-cargo-austria-ag%2F&amp;psig=AOvVaw0KqGDMKhYvo4dT3dsjscCg&amp;ust=1550571267536599</a:t>
            </a:r>
          </a:p>
          <a:p>
            <a:r>
              <a:rPr lang="de-DE" dirty="0"/>
              <a:t>https://www.railcargo.com/de/oesterreich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C6EA2-24E0-4EE0-A7C3-C2F1E017F4B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268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8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B8FE9-EF04-4322-8703-55C9B54980FF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187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82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17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23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26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69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10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93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95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84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356B49F-0333-4504-B272-7A6DA87430F7}" type="datetimeFigureOut">
              <a:rPr lang="de-DE" smtClean="0"/>
              <a:t>03.02.2020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B780F3A-7A48-487E-9B61-5362483284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32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8000" dirty="0"/>
              <a:t>Export und Transport in Mödling und Österreich</a:t>
            </a:r>
          </a:p>
        </p:txBody>
      </p:sp>
    </p:spTree>
    <p:extLst>
      <p:ext uri="{BB962C8B-B14F-4D97-AF65-F5344CB8AC3E}">
        <p14:creationId xmlns:p14="http://schemas.microsoft.com/office/powerpoint/2010/main" val="3585938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A542A-5E88-49FB-A2FA-7661FED5A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330" y="2143311"/>
            <a:ext cx="9182986" cy="1609344"/>
          </a:xfrm>
        </p:spPr>
        <p:txBody>
          <a:bodyPr>
            <a:normAutofit/>
          </a:bodyPr>
          <a:lstStyle/>
          <a:p>
            <a:r>
              <a:rPr lang="de-AT" dirty="0"/>
              <a:t>Transport in Mödling und in Österreich</a:t>
            </a:r>
          </a:p>
        </p:txBody>
      </p:sp>
    </p:spTree>
    <p:extLst>
      <p:ext uri="{BB962C8B-B14F-4D97-AF65-F5344CB8AC3E}">
        <p14:creationId xmlns:p14="http://schemas.microsoft.com/office/powerpoint/2010/main" val="261155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/>
              <a:t>Internationaler Flughafen Wien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2396879"/>
            <a:ext cx="7363548" cy="3452776"/>
          </a:xfrm>
        </p:spPr>
        <p:txBody>
          <a:bodyPr>
            <a:normAutofit/>
          </a:bodyPr>
          <a:lstStyle/>
          <a:p>
            <a:r>
              <a:rPr lang="de-DE" sz="3600" dirty="0"/>
              <a:t>Seit 1954</a:t>
            </a:r>
          </a:p>
          <a:p>
            <a:r>
              <a:rPr lang="de-DE" sz="3600" dirty="0"/>
              <a:t>Besitzt 4 Terminals</a:t>
            </a:r>
          </a:p>
          <a:p>
            <a:r>
              <a:rPr lang="de-DE" sz="3600" dirty="0"/>
              <a:t>27 </a:t>
            </a:r>
            <a:r>
              <a:rPr lang="de-DE" sz="3600" dirty="0" err="1"/>
              <a:t>Mio</a:t>
            </a:r>
            <a:r>
              <a:rPr lang="de-DE" sz="3600" dirty="0"/>
              <a:t> Passagiere in 2018</a:t>
            </a:r>
          </a:p>
          <a:p>
            <a:r>
              <a:rPr lang="de-DE" sz="3600" dirty="0"/>
              <a:t>4624 Mitarbeiter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336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/>
              <a:t>Auto und Autobahn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848" y="2151084"/>
            <a:ext cx="10058400" cy="4375298"/>
          </a:xfrm>
        </p:spPr>
        <p:txBody>
          <a:bodyPr>
            <a:normAutofit lnSpcReduction="10000"/>
          </a:bodyPr>
          <a:lstStyle/>
          <a:p>
            <a:pPr>
              <a:tabLst>
                <a:tab pos="2693988" algn="l"/>
                <a:tab pos="2779713" algn="l"/>
              </a:tabLst>
            </a:pPr>
            <a:r>
              <a:rPr lang="de-DE" sz="2800" dirty="0"/>
              <a:t>2018: 6,9 </a:t>
            </a:r>
            <a:r>
              <a:rPr lang="de-DE" sz="2800" dirty="0" err="1"/>
              <a:t>Mio</a:t>
            </a:r>
            <a:r>
              <a:rPr lang="de-DE" sz="2800" dirty="0"/>
              <a:t> Autos in Österreich zugelassen</a:t>
            </a:r>
          </a:p>
          <a:p>
            <a:pPr>
              <a:tabLst>
                <a:tab pos="2693988" algn="l"/>
                <a:tab pos="2779713" algn="l"/>
              </a:tabLst>
            </a:pPr>
            <a:r>
              <a:rPr lang="de-DE" sz="2800" dirty="0"/>
              <a:t>Niederösterreich: 610 Autos pro 1000 Einwohner</a:t>
            </a:r>
          </a:p>
          <a:p>
            <a:pPr>
              <a:tabLst>
                <a:tab pos="2693988" algn="l"/>
                <a:tab pos="2779713" algn="l"/>
              </a:tabLst>
            </a:pPr>
            <a:r>
              <a:rPr lang="de-DE" sz="2800" dirty="0"/>
              <a:t>Durchschnittliche Pendeldistanz: 36 km/h</a:t>
            </a:r>
          </a:p>
          <a:p>
            <a:pPr>
              <a:tabLst>
                <a:tab pos="2693988" algn="l"/>
                <a:tab pos="2779713" algn="l"/>
              </a:tabLst>
            </a:pPr>
            <a:r>
              <a:rPr lang="de-DE" sz="2800" dirty="0"/>
              <a:t>1 743 Autobahnkilometer, 489 km Schnellstraßen</a:t>
            </a:r>
          </a:p>
          <a:p>
            <a:pPr>
              <a:tabLst>
                <a:tab pos="2693988" algn="l"/>
                <a:tab pos="2779713" algn="l"/>
              </a:tabLst>
            </a:pPr>
            <a:r>
              <a:rPr lang="de-DE" sz="2800" dirty="0"/>
              <a:t>ASFINAG – für die Instandhaltung und den Neubau der Autobahnen zuständig – 2019: 1,1 </a:t>
            </a:r>
            <a:r>
              <a:rPr lang="de-DE" sz="2800" dirty="0" err="1"/>
              <a:t>Mrd</a:t>
            </a:r>
            <a:r>
              <a:rPr lang="de-DE" sz="2800" dirty="0"/>
              <a:t> EUR</a:t>
            </a:r>
          </a:p>
          <a:p>
            <a:pPr>
              <a:tabLst>
                <a:tab pos="2693988" algn="l"/>
                <a:tab pos="2779713" algn="l"/>
              </a:tabLst>
            </a:pPr>
            <a:r>
              <a:rPr lang="de-DE" sz="2800" dirty="0"/>
              <a:t>Mautgebühr für alle für die Autobahn und die Schnellstraßen</a:t>
            </a:r>
          </a:p>
          <a:p>
            <a:pPr marL="0" indent="0">
              <a:buNone/>
              <a:tabLst>
                <a:tab pos="627063" algn="l"/>
                <a:tab pos="2779713" algn="l"/>
              </a:tabLst>
            </a:pPr>
            <a:r>
              <a:rPr lang="de-DE" sz="2800" dirty="0"/>
              <a:t>	Jahresgebühr 2019: 89,30 </a:t>
            </a:r>
          </a:p>
        </p:txBody>
      </p:sp>
    </p:spTree>
    <p:extLst>
      <p:ext uri="{BB962C8B-B14F-4D97-AF65-F5344CB8AC3E}">
        <p14:creationId xmlns:p14="http://schemas.microsoft.com/office/powerpoint/2010/main" val="1843491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/>
              <a:t>Busse in </a:t>
            </a:r>
            <a:r>
              <a:rPr lang="de-DE" sz="6000" dirty="0" err="1"/>
              <a:t>niederösterreich</a:t>
            </a:r>
            <a:endParaRPr lang="de-DE" sz="6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3752" y="1906860"/>
            <a:ext cx="8873438" cy="4466508"/>
          </a:xfrm>
        </p:spPr>
        <p:txBody>
          <a:bodyPr>
            <a:noAutofit/>
          </a:bodyPr>
          <a:lstStyle/>
          <a:p>
            <a:r>
              <a:rPr lang="de-DE" sz="3200" dirty="0"/>
              <a:t>Größtes öffentliches Transportunternehmen: ÖBB</a:t>
            </a:r>
          </a:p>
          <a:p>
            <a:r>
              <a:rPr lang="de-DE" sz="3200" dirty="0"/>
              <a:t>Postbus: 2326 Busse, 399180 km pro Tag</a:t>
            </a:r>
          </a:p>
          <a:p>
            <a:r>
              <a:rPr lang="de-DE" sz="3200" dirty="0"/>
              <a:t>21200 Bushaltestellen</a:t>
            </a:r>
          </a:p>
          <a:p>
            <a:r>
              <a:rPr lang="de-DE" sz="3200" dirty="0"/>
              <a:t>Postbus: 213,5 Millionen Kunden pro Jahr</a:t>
            </a:r>
          </a:p>
          <a:p>
            <a:r>
              <a:rPr lang="de-DE" sz="3200" dirty="0"/>
              <a:t>40 000 Mitarbeiter</a:t>
            </a:r>
          </a:p>
          <a:p>
            <a:r>
              <a:rPr lang="de-DE" sz="3200" dirty="0"/>
              <a:t>1,3 Millionen Kunden pro Tag</a:t>
            </a:r>
          </a:p>
        </p:txBody>
      </p:sp>
    </p:spTree>
    <p:extLst>
      <p:ext uri="{BB962C8B-B14F-4D97-AF65-F5344CB8AC3E}">
        <p14:creationId xmlns:p14="http://schemas.microsoft.com/office/powerpoint/2010/main" val="396122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5466E-29B1-4475-A2DB-1F8E632DB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Umweltfreundliche </a:t>
            </a:r>
            <a:r>
              <a:rPr lang="de-AT" dirty="0" err="1"/>
              <a:t>verkehrsmittel</a:t>
            </a:r>
            <a:r>
              <a:rPr lang="de-AT" dirty="0"/>
              <a:t> in </a:t>
            </a:r>
            <a:r>
              <a:rPr lang="de-AT" dirty="0" err="1"/>
              <a:t>mödling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CC6229-5E80-480E-9305-7D471CD1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444793"/>
            <a:ext cx="10058400" cy="4050792"/>
          </a:xfrm>
        </p:spPr>
        <p:txBody>
          <a:bodyPr>
            <a:normAutofit/>
          </a:bodyPr>
          <a:lstStyle/>
          <a:p>
            <a:r>
              <a:rPr lang="de-AT" sz="3600" dirty="0"/>
              <a:t>Leihrad-System </a:t>
            </a:r>
            <a:r>
              <a:rPr lang="de-AT" sz="3600" dirty="0" err="1"/>
              <a:t>nextbike</a:t>
            </a:r>
            <a:endParaRPr lang="de-AT" sz="3600" dirty="0"/>
          </a:p>
          <a:p>
            <a:pPr marL="0" indent="0">
              <a:buNone/>
              <a:tabLst>
                <a:tab pos="446088" algn="l"/>
              </a:tabLst>
            </a:pPr>
            <a:r>
              <a:rPr lang="de-AT" sz="3600" dirty="0"/>
              <a:t>	9 Verleihstationen </a:t>
            </a:r>
          </a:p>
          <a:p>
            <a:pPr marL="0" indent="0">
              <a:buNone/>
              <a:tabLst>
                <a:tab pos="446088" algn="l"/>
              </a:tabLst>
            </a:pPr>
            <a:r>
              <a:rPr lang="de-AT" sz="3600" dirty="0"/>
              <a:t>	Saison 2018: 3283 Mal ausgeborgt</a:t>
            </a:r>
          </a:p>
          <a:p>
            <a:r>
              <a:rPr lang="de-AT" sz="3600" dirty="0"/>
              <a:t>20,1 km </a:t>
            </a:r>
            <a:r>
              <a:rPr lang="de-AT" sz="3600" dirty="0" err="1"/>
              <a:t>Radnetz</a:t>
            </a:r>
            <a:r>
              <a:rPr lang="de-AT" sz="3600" dirty="0"/>
              <a:t> in Mödling</a:t>
            </a:r>
          </a:p>
          <a:p>
            <a:r>
              <a:rPr lang="de-AT" sz="3600" dirty="0"/>
              <a:t>7 Ladestationen für Elektroautos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8136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Autofreier – Tag!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4000" dirty="0"/>
              <a:t>22. September 2019</a:t>
            </a:r>
          </a:p>
          <a:p>
            <a:r>
              <a:rPr lang="de-DE" sz="4000" dirty="0"/>
              <a:t>10:00 – 17:00 Uhr</a:t>
            </a:r>
          </a:p>
          <a:p>
            <a:r>
              <a:rPr lang="de-DE" sz="4000" dirty="0"/>
              <a:t>in ganz Europa</a:t>
            </a:r>
          </a:p>
          <a:p>
            <a:r>
              <a:rPr lang="de-DE" sz="4000" dirty="0"/>
              <a:t>„</a:t>
            </a:r>
            <a:r>
              <a:rPr lang="de-DE" sz="4000"/>
              <a:t>Street event</a:t>
            </a:r>
            <a:r>
              <a:rPr lang="de-DE" sz="4000" dirty="0"/>
              <a:t>“ in Mödling </a:t>
            </a:r>
          </a:p>
          <a:p>
            <a:pPr marL="0" indent="0">
              <a:buNone/>
            </a:pPr>
            <a:endParaRPr lang="de-DE" sz="4000" dirty="0"/>
          </a:p>
          <a:p>
            <a:pPr marL="0" indent="0">
              <a:buNone/>
            </a:pPr>
            <a:r>
              <a:rPr lang="de-DE" sz="4000" dirty="0"/>
              <a:t>2018: längste Frühstückstafel, Bands, speziellen Markt, </a:t>
            </a:r>
            <a:r>
              <a:rPr lang="de-DE" sz="4000" dirty="0" err="1"/>
              <a:t>kids</a:t>
            </a:r>
            <a:r>
              <a:rPr lang="de-DE" sz="4000" dirty="0"/>
              <a:t>-Zone, verbilligte Fahrkarten für die Öffentlichen Verkehrsbetriebe</a:t>
            </a:r>
          </a:p>
        </p:txBody>
      </p:sp>
    </p:spTree>
    <p:extLst>
      <p:ext uri="{BB962C8B-B14F-4D97-AF65-F5344CB8AC3E}">
        <p14:creationId xmlns:p14="http://schemas.microsoft.com/office/powerpoint/2010/main" val="50737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6E547-1C6D-4A6F-9F03-F3D24DFB4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95A7A1-741A-4752-A709-6B9838703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3600" dirty="0"/>
              <a:t>Österreichs Export</a:t>
            </a:r>
          </a:p>
          <a:p>
            <a:r>
              <a:rPr lang="de-AT" sz="3600" dirty="0"/>
              <a:t>Mödlinger Transport- und Logistikunternehmen</a:t>
            </a:r>
          </a:p>
          <a:p>
            <a:r>
              <a:rPr lang="de-AT" sz="3600" dirty="0"/>
              <a:t>Transportmittel in Mödling und in Österreich</a:t>
            </a:r>
          </a:p>
          <a:p>
            <a:r>
              <a:rPr lang="de-AT" sz="3600" dirty="0"/>
              <a:t>Umweltfreundliche Transportmittel in Mödling</a:t>
            </a:r>
          </a:p>
        </p:txBody>
      </p:sp>
    </p:spTree>
    <p:extLst>
      <p:ext uri="{BB962C8B-B14F-4D97-AF65-F5344CB8AC3E}">
        <p14:creationId xmlns:p14="http://schemas.microsoft.com/office/powerpoint/2010/main" val="269563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</a:t>
            </a:r>
            <a:r>
              <a:rPr lang="de-DE" dirty="0" err="1"/>
              <a:t>export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848" y="2656114"/>
            <a:ext cx="10058400" cy="3516086"/>
          </a:xfrm>
        </p:spPr>
        <p:txBody>
          <a:bodyPr/>
          <a:lstStyle/>
          <a:p>
            <a:r>
              <a:rPr lang="de-DE" sz="3600" dirty="0"/>
              <a:t>Export = Verkauf von Gütern oder Dienstleistungen aus dem Inland ins Ausland</a:t>
            </a:r>
          </a:p>
          <a:p>
            <a:endParaRPr lang="de-DE" sz="3600" dirty="0"/>
          </a:p>
          <a:p>
            <a:r>
              <a:rPr lang="de-DE" sz="3600" dirty="0"/>
              <a:t>Gegenteil: Import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710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339419"/>
            <a:ext cx="10058400" cy="1058471"/>
          </a:xfrm>
        </p:spPr>
        <p:txBody>
          <a:bodyPr/>
          <a:lstStyle/>
          <a:p>
            <a:r>
              <a:rPr lang="de-DE" dirty="0"/>
              <a:t>Was und wie viel wird Exportiert?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848" y="1397890"/>
            <a:ext cx="10058400" cy="4845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200" dirty="0"/>
              <a:t>Waren und Dienstleistungen im Wert von </a:t>
            </a:r>
            <a:r>
              <a:rPr lang="de-DE" sz="2200" b="1" dirty="0"/>
              <a:t>200 Milliarden EUR </a:t>
            </a:r>
            <a:r>
              <a:rPr lang="de-DE" sz="2200" dirty="0"/>
              <a:t>in über </a:t>
            </a:r>
            <a:r>
              <a:rPr lang="de-DE" sz="2200" b="1" dirty="0"/>
              <a:t>200 Länder </a:t>
            </a:r>
          </a:p>
          <a:p>
            <a:r>
              <a:rPr lang="de-DE" sz="2200" dirty="0"/>
              <a:t>ca. 2 Millionen Jobs</a:t>
            </a:r>
          </a:p>
          <a:p>
            <a:r>
              <a:rPr lang="de-DE" sz="2200" dirty="0"/>
              <a:t>3,4 </a:t>
            </a:r>
            <a:r>
              <a:rPr lang="de-DE" sz="2200" dirty="0" err="1"/>
              <a:t>Mio</a:t>
            </a:r>
            <a:r>
              <a:rPr lang="de-DE" sz="2200" dirty="0"/>
              <a:t> Regenschirme</a:t>
            </a:r>
          </a:p>
          <a:p>
            <a:r>
              <a:rPr lang="de-DE" sz="2200" dirty="0"/>
              <a:t>1,5 </a:t>
            </a:r>
            <a:r>
              <a:rPr lang="de-DE" sz="2200" dirty="0" err="1"/>
              <a:t>Mio</a:t>
            </a:r>
            <a:r>
              <a:rPr lang="de-DE" sz="2200" dirty="0"/>
              <a:t> Paar Schi</a:t>
            </a:r>
          </a:p>
          <a:p>
            <a:r>
              <a:rPr lang="de-DE" sz="2200" dirty="0"/>
              <a:t>Medizin für 8 </a:t>
            </a:r>
            <a:r>
              <a:rPr lang="de-DE" sz="2200" dirty="0" err="1"/>
              <a:t>Millarden</a:t>
            </a:r>
            <a:r>
              <a:rPr lang="de-DE" sz="2200" dirty="0"/>
              <a:t> EUR</a:t>
            </a:r>
          </a:p>
          <a:p>
            <a:r>
              <a:rPr lang="de-DE" sz="2200" dirty="0"/>
              <a:t>4.271 Tonnen Beeren</a:t>
            </a:r>
          </a:p>
          <a:p>
            <a:r>
              <a:rPr lang="de-DE" sz="2200" dirty="0"/>
              <a:t>6,3 </a:t>
            </a:r>
            <a:r>
              <a:rPr lang="de-DE" sz="2200" dirty="0" err="1"/>
              <a:t>Mio</a:t>
            </a:r>
            <a:r>
              <a:rPr lang="de-DE" sz="2200" dirty="0"/>
              <a:t> Schnittblumen</a:t>
            </a:r>
          </a:p>
          <a:p>
            <a:r>
              <a:rPr lang="de-DE" sz="2200" dirty="0"/>
              <a:t>Schwedenbomben </a:t>
            </a:r>
          </a:p>
          <a:p>
            <a:r>
              <a:rPr lang="de-DE" sz="2200" dirty="0"/>
              <a:t>Alufolie</a:t>
            </a:r>
          </a:p>
          <a:p>
            <a:r>
              <a:rPr lang="de-DE" sz="2200" dirty="0"/>
              <a:t>Hausverkleidungen</a:t>
            </a:r>
          </a:p>
          <a:p>
            <a:r>
              <a:rPr lang="de-DE" sz="2200" dirty="0"/>
              <a:t>Kristallleuchter</a:t>
            </a:r>
          </a:p>
        </p:txBody>
      </p:sp>
    </p:spTree>
    <p:extLst>
      <p:ext uri="{BB962C8B-B14F-4D97-AF65-F5344CB8AC3E}">
        <p14:creationId xmlns:p14="http://schemas.microsoft.com/office/powerpoint/2010/main" val="310669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3656EF-C952-44EA-822A-7A989D390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03" y="335776"/>
            <a:ext cx="8180593" cy="1609344"/>
          </a:xfrm>
        </p:spPr>
        <p:txBody>
          <a:bodyPr/>
          <a:lstStyle/>
          <a:p>
            <a:r>
              <a:rPr lang="de-AT" dirty="0"/>
              <a:t>Wohin exportiert </a:t>
            </a:r>
            <a:r>
              <a:rPr lang="de-AT" dirty="0" err="1"/>
              <a:t>österreich</a:t>
            </a:r>
            <a:r>
              <a:rPr lang="de-AT" dirty="0"/>
              <a:t>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A703069-A3A9-4A38-BF74-40D519AF6CEF}"/>
              </a:ext>
            </a:extLst>
          </p:cNvPr>
          <p:cNvSpPr txBox="1"/>
          <p:nvPr/>
        </p:nvSpPr>
        <p:spPr>
          <a:xfrm>
            <a:off x="1404257" y="1828799"/>
            <a:ext cx="67926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9138" indent="-631825">
              <a:buAutoNum type="arabicPeriod"/>
            </a:pPr>
            <a:r>
              <a:rPr lang="de-AT" sz="2800" dirty="0"/>
              <a:t>Deutschland</a:t>
            </a:r>
          </a:p>
          <a:p>
            <a:pPr marL="719138" indent="-631825">
              <a:buAutoNum type="arabicPeriod"/>
            </a:pPr>
            <a:r>
              <a:rPr lang="de-AT" sz="2800" dirty="0"/>
              <a:t>USA</a:t>
            </a:r>
          </a:p>
          <a:p>
            <a:pPr marL="719138" indent="-631825">
              <a:buAutoNum type="arabicPeriod"/>
            </a:pPr>
            <a:r>
              <a:rPr lang="de-AT" sz="2800" dirty="0"/>
              <a:t>Italien</a:t>
            </a:r>
          </a:p>
          <a:p>
            <a:pPr marL="719138" indent="-631825">
              <a:buAutoNum type="arabicPeriod"/>
            </a:pPr>
            <a:r>
              <a:rPr lang="de-AT" sz="2800" dirty="0"/>
              <a:t>Schweiz</a:t>
            </a:r>
          </a:p>
          <a:p>
            <a:pPr marL="719138" indent="-631825">
              <a:buAutoNum type="arabicPeriod"/>
            </a:pPr>
            <a:r>
              <a:rPr lang="de-AT" sz="2800" dirty="0"/>
              <a:t>Frankreich</a:t>
            </a:r>
          </a:p>
          <a:p>
            <a:pPr marL="719138" indent="-631825">
              <a:buAutoNum type="arabicPeriod"/>
            </a:pPr>
            <a:r>
              <a:rPr lang="de-AT" sz="2800" dirty="0"/>
              <a:t>Tschechische Republik</a:t>
            </a:r>
          </a:p>
          <a:p>
            <a:pPr marL="719138" indent="-631825">
              <a:buAutoNum type="arabicPeriod"/>
            </a:pPr>
            <a:r>
              <a:rPr lang="de-AT" sz="2800" dirty="0"/>
              <a:t>Ungarn</a:t>
            </a:r>
          </a:p>
          <a:p>
            <a:pPr marL="719138" indent="-631825">
              <a:buAutoNum type="arabicPeriod"/>
            </a:pPr>
            <a:r>
              <a:rPr lang="de-AT" sz="2800" dirty="0"/>
              <a:t>Vereinigtes Königreich</a:t>
            </a:r>
          </a:p>
          <a:p>
            <a:pPr marL="719138" indent="-631825">
              <a:buAutoNum type="arabicPeriod"/>
            </a:pPr>
            <a:r>
              <a:rPr lang="de-AT" sz="2800" dirty="0"/>
              <a:t>Polen</a:t>
            </a:r>
          </a:p>
          <a:p>
            <a:pPr marL="719138" indent="-631825">
              <a:buAutoNum type="arabicPeriod"/>
            </a:pPr>
            <a:r>
              <a:rPr lang="de-AT" sz="2800" dirty="0"/>
              <a:t>China</a:t>
            </a:r>
          </a:p>
        </p:txBody>
      </p:sp>
    </p:spTree>
    <p:extLst>
      <p:ext uri="{BB962C8B-B14F-4D97-AF65-F5344CB8AC3E}">
        <p14:creationId xmlns:p14="http://schemas.microsoft.com/office/powerpoint/2010/main" val="211967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A542A-5E88-49FB-A2FA-7661FED5A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330" y="2143311"/>
            <a:ext cx="9182986" cy="1609344"/>
          </a:xfrm>
        </p:spPr>
        <p:txBody>
          <a:bodyPr>
            <a:normAutofit/>
          </a:bodyPr>
          <a:lstStyle/>
          <a:p>
            <a:r>
              <a:rPr lang="de-AT" dirty="0"/>
              <a:t>Mödlinger und Österreichische Transportunternehmen</a:t>
            </a:r>
          </a:p>
        </p:txBody>
      </p:sp>
    </p:spTree>
    <p:extLst>
      <p:ext uri="{BB962C8B-B14F-4D97-AF65-F5344CB8AC3E}">
        <p14:creationId xmlns:p14="http://schemas.microsoft.com/office/powerpoint/2010/main" val="269887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Müller Transport GmbH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848" y="1739590"/>
            <a:ext cx="10058400" cy="4772722"/>
          </a:xfrm>
        </p:spPr>
        <p:txBody>
          <a:bodyPr>
            <a:normAutofit fontScale="92500" lnSpcReduction="10000"/>
          </a:bodyPr>
          <a:lstStyle/>
          <a:p>
            <a:r>
              <a:rPr lang="de-AT" sz="2400" dirty="0"/>
              <a:t>200 hochmoderne Kühlsattelzüge</a:t>
            </a:r>
          </a:p>
          <a:p>
            <a:r>
              <a:rPr lang="de-AT" sz="2400" dirty="0"/>
              <a:t>eigene Kühl- und Lagerhallen</a:t>
            </a:r>
          </a:p>
          <a:p>
            <a:r>
              <a:rPr lang="de-AT" sz="2400" dirty="0"/>
              <a:t>vier Firmenstandorte in Österreich und im benachbarten Ausland</a:t>
            </a:r>
          </a:p>
          <a:p>
            <a:r>
              <a:rPr lang="de-AT" sz="2400" dirty="0"/>
              <a:t>insgesamt 390 Mitarbeiter/innen</a:t>
            </a:r>
          </a:p>
          <a:p>
            <a:r>
              <a:rPr lang="en-GB" sz="2400" dirty="0"/>
              <a:t>ca. 50 Mio EUR </a:t>
            </a:r>
            <a:r>
              <a:rPr lang="en-GB" sz="2400" dirty="0" err="1"/>
              <a:t>Umsatz</a:t>
            </a:r>
            <a:r>
              <a:rPr lang="en-GB" sz="2400" dirty="0"/>
              <a:t> pro </a:t>
            </a:r>
            <a:r>
              <a:rPr lang="en-GB" sz="2400" dirty="0" err="1"/>
              <a:t>Jahr</a:t>
            </a:r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International</a:t>
            </a:r>
            <a:r>
              <a:rPr lang="de-DE" sz="2400" dirty="0"/>
              <a:t>er Warentransport von</a:t>
            </a:r>
            <a:endParaRPr lang="en-GB" sz="2400" dirty="0"/>
          </a:p>
          <a:p>
            <a:r>
              <a:rPr lang="en-US" sz="2400" dirty="0" err="1"/>
              <a:t>fr</a:t>
            </a:r>
            <a:r>
              <a:rPr lang="de-DE" sz="2400" dirty="0" err="1"/>
              <a:t>ischem</a:t>
            </a:r>
            <a:r>
              <a:rPr lang="de-DE" sz="2400" dirty="0"/>
              <a:t> Fleisch</a:t>
            </a:r>
            <a:endParaRPr lang="en-US" sz="2400" dirty="0"/>
          </a:p>
          <a:p>
            <a:r>
              <a:rPr lang="de-DE" sz="2400" dirty="0"/>
              <a:t>frischem Gemüse und Blumen</a:t>
            </a:r>
            <a:endParaRPr lang="en-US" sz="2400" dirty="0"/>
          </a:p>
          <a:p>
            <a:r>
              <a:rPr lang="de-DE" sz="2400" dirty="0"/>
              <a:t>Medikamenten</a:t>
            </a:r>
            <a:endParaRPr lang="en-US" sz="2400" dirty="0"/>
          </a:p>
          <a:p>
            <a:r>
              <a:rPr lang="de-DE" sz="2400" dirty="0"/>
              <a:t>gefährlichen/sensiblen Waren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517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LKW Walter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60562"/>
            <a:ext cx="10515600" cy="4351338"/>
          </a:xfrm>
        </p:spPr>
        <p:txBody>
          <a:bodyPr/>
          <a:lstStyle/>
          <a:p>
            <a:r>
              <a:rPr lang="de-DE" sz="2800" dirty="0"/>
              <a:t>1924 gegründet, im Familienbesitz</a:t>
            </a:r>
          </a:p>
          <a:p>
            <a:r>
              <a:rPr lang="de-DE" sz="2800" dirty="0"/>
              <a:t>ca. 1 700 Mitarbeiter</a:t>
            </a:r>
          </a:p>
          <a:p>
            <a:r>
              <a:rPr lang="de-DE" sz="2800" dirty="0"/>
              <a:t>ca. 2 Mrd. Umsatz pro Jahr</a:t>
            </a:r>
          </a:p>
          <a:p>
            <a:r>
              <a:rPr lang="de-DE" sz="2800" dirty="0"/>
              <a:t>ca. 1,5 </a:t>
            </a:r>
            <a:r>
              <a:rPr lang="de-DE" sz="2800" dirty="0" err="1"/>
              <a:t>Mio</a:t>
            </a:r>
            <a:r>
              <a:rPr lang="de-DE" sz="2800" dirty="0"/>
              <a:t> Komplettladungen pro Jahr</a:t>
            </a:r>
          </a:p>
          <a:p>
            <a:r>
              <a:rPr lang="de-DE" sz="2800" dirty="0"/>
              <a:t>Kerngeschäft:</a:t>
            </a:r>
            <a:r>
              <a:rPr lang="en-US" sz="2800" dirty="0"/>
              <a:t> </a:t>
            </a:r>
            <a:r>
              <a:rPr lang="de-DE" sz="2800" dirty="0"/>
              <a:t>Organisation von Transport auf Straßen und kombiniertem Transport in Europa</a:t>
            </a:r>
            <a:endParaRPr lang="en-US" sz="2800" dirty="0"/>
          </a:p>
          <a:p>
            <a:r>
              <a:rPr lang="de-DE" sz="2800" dirty="0"/>
              <a:t>Hauptsitz in</a:t>
            </a:r>
            <a:r>
              <a:rPr lang="en-US" sz="2800" dirty="0"/>
              <a:t> Wiener Neudorf</a:t>
            </a:r>
            <a:endParaRPr lang="de-DE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88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Rail Cargo Group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9848" y="2297150"/>
            <a:ext cx="10058400" cy="3875049"/>
          </a:xfrm>
        </p:spPr>
        <p:txBody>
          <a:bodyPr/>
          <a:lstStyle/>
          <a:p>
            <a:r>
              <a:rPr lang="en-GB" sz="3200" dirty="0"/>
              <a:t>2005 </a:t>
            </a:r>
            <a:r>
              <a:rPr lang="en-GB" sz="3200" dirty="0" err="1"/>
              <a:t>gegründet</a:t>
            </a:r>
            <a:endParaRPr lang="en-GB" sz="3200" dirty="0"/>
          </a:p>
          <a:p>
            <a:r>
              <a:rPr lang="en-GB" sz="3200" dirty="0" err="1"/>
              <a:t>ist</a:t>
            </a:r>
            <a:r>
              <a:rPr lang="en-GB" sz="3200" dirty="0"/>
              <a:t> </a:t>
            </a:r>
            <a:r>
              <a:rPr lang="en-GB" sz="3200" dirty="0" err="1"/>
              <a:t>Teil</a:t>
            </a:r>
            <a:r>
              <a:rPr lang="en-GB" sz="3200" dirty="0"/>
              <a:t> der </a:t>
            </a:r>
            <a:r>
              <a:rPr lang="en-GB" sz="3200" dirty="0" err="1"/>
              <a:t>Österreichischen</a:t>
            </a:r>
            <a:r>
              <a:rPr lang="en-GB" sz="3200" dirty="0"/>
              <a:t> </a:t>
            </a:r>
            <a:r>
              <a:rPr lang="en-GB" sz="3200" dirty="0" err="1"/>
              <a:t>Bundesbahnen</a:t>
            </a:r>
            <a:endParaRPr lang="en-GB" sz="3200" dirty="0"/>
          </a:p>
          <a:p>
            <a:r>
              <a:rPr lang="en-GB" sz="3200" dirty="0"/>
              <a:t>ca. 8 700 Mitarbeiter/</a:t>
            </a:r>
            <a:r>
              <a:rPr lang="en-GB" sz="3200" dirty="0" err="1"/>
              <a:t>innen</a:t>
            </a:r>
            <a:endParaRPr lang="en-GB" sz="3200" dirty="0"/>
          </a:p>
          <a:p>
            <a:r>
              <a:rPr lang="de-AT" sz="3200" dirty="0"/>
              <a:t>ca. 2 Mrd. Umsatz pro Jahr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 </a:t>
            </a:r>
            <a:r>
              <a:rPr lang="de-DE" sz="3200" dirty="0"/>
              <a:t>organisiert den Warentransport auf der Schiene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35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Holzar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lzart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621</Words>
  <Application>Microsoft Office PowerPoint</Application>
  <PresentationFormat>Breitbild</PresentationFormat>
  <Paragraphs>109</Paragraphs>
  <Slides>15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Calibri</vt:lpstr>
      <vt:lpstr>Rockwell</vt:lpstr>
      <vt:lpstr>Rockwell Condensed</vt:lpstr>
      <vt:lpstr>Wingdings</vt:lpstr>
      <vt:lpstr>Holzart</vt:lpstr>
      <vt:lpstr>Export und Transport in Mödling und Österreich</vt:lpstr>
      <vt:lpstr>Inhalt</vt:lpstr>
      <vt:lpstr>Was Ist export?</vt:lpstr>
      <vt:lpstr>Was und wie viel wird Exportiert?</vt:lpstr>
      <vt:lpstr>Wohin exportiert österreich?</vt:lpstr>
      <vt:lpstr>Mödlinger und Österreichische Transportunternehmen</vt:lpstr>
      <vt:lpstr>Müller Transport GmbH</vt:lpstr>
      <vt:lpstr>LKW Walter</vt:lpstr>
      <vt:lpstr>Rail Cargo Group</vt:lpstr>
      <vt:lpstr>Transport in Mödling und in Österreich</vt:lpstr>
      <vt:lpstr>Internationaler Flughafen Wien</vt:lpstr>
      <vt:lpstr>Auto und Autobahn</vt:lpstr>
      <vt:lpstr>Busse in niederösterreich</vt:lpstr>
      <vt:lpstr>Umweltfreundliche verkehrsmittel in mödling</vt:lpstr>
      <vt:lpstr>Autofreier – Tag!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in Österreich</dc:title>
  <dc:creator>Windows-Benutzer</dc:creator>
  <cp:lastModifiedBy>Nina Pippan</cp:lastModifiedBy>
  <cp:revision>25</cp:revision>
  <dcterms:created xsi:type="dcterms:W3CDTF">2019-02-25T21:34:09Z</dcterms:created>
  <dcterms:modified xsi:type="dcterms:W3CDTF">2020-02-03T17:26:47Z</dcterms:modified>
</cp:coreProperties>
</file>