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A1B11-0EE0-44FA-AF9E-33EE6A5197CC}" type="datetimeFigureOut">
              <a:rPr lang="it-IT" smtClean="0"/>
              <a:t>15/06/2019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3D75-B7AD-4171-A242-7CF8B2F32C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684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A1B11-0EE0-44FA-AF9E-33EE6A5197CC}" type="datetimeFigureOut">
              <a:rPr lang="it-IT" smtClean="0"/>
              <a:t>15/06/2019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3D75-B7AD-4171-A242-7CF8B2F32C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316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A1B11-0EE0-44FA-AF9E-33EE6A5197CC}" type="datetimeFigureOut">
              <a:rPr lang="it-IT" smtClean="0"/>
              <a:t>15/06/2019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3D75-B7AD-4171-A242-7CF8B2F32C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1743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A1B11-0EE0-44FA-AF9E-33EE6A5197CC}" type="datetimeFigureOut">
              <a:rPr lang="it-IT" smtClean="0"/>
              <a:t>15/06/2019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3D75-B7AD-4171-A242-7CF8B2F32C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795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A1B11-0EE0-44FA-AF9E-33EE6A5197CC}" type="datetimeFigureOut">
              <a:rPr lang="it-IT" smtClean="0"/>
              <a:t>15/06/2019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3D75-B7AD-4171-A242-7CF8B2F32C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3460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A1B11-0EE0-44FA-AF9E-33EE6A5197CC}" type="datetimeFigureOut">
              <a:rPr lang="it-IT" smtClean="0"/>
              <a:t>15/06/2019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3D75-B7AD-4171-A242-7CF8B2F32C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3243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A1B11-0EE0-44FA-AF9E-33EE6A5197CC}" type="datetimeFigureOut">
              <a:rPr lang="it-IT" smtClean="0"/>
              <a:t>15/06/2019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3D75-B7AD-4171-A242-7CF8B2F32C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252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A1B11-0EE0-44FA-AF9E-33EE6A5197CC}" type="datetimeFigureOut">
              <a:rPr lang="it-IT" smtClean="0"/>
              <a:t>15/06/2019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3D75-B7AD-4171-A242-7CF8B2F32C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6020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A1B11-0EE0-44FA-AF9E-33EE6A5197CC}" type="datetimeFigureOut">
              <a:rPr lang="it-IT" smtClean="0"/>
              <a:t>15/06/2019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3D75-B7AD-4171-A242-7CF8B2F32C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3507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A1B11-0EE0-44FA-AF9E-33EE6A5197CC}" type="datetimeFigureOut">
              <a:rPr lang="it-IT" smtClean="0"/>
              <a:t>15/06/2019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3D75-B7AD-4171-A242-7CF8B2F32C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350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A1B11-0EE0-44FA-AF9E-33EE6A5197CC}" type="datetimeFigureOut">
              <a:rPr lang="it-IT" smtClean="0"/>
              <a:t>15/06/2019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3D75-B7AD-4171-A242-7CF8B2F32C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4412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A1B11-0EE0-44FA-AF9E-33EE6A5197CC}" type="datetimeFigureOut">
              <a:rPr lang="it-IT" smtClean="0"/>
              <a:t>15/06/2019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63D75-B7AD-4171-A242-7CF8B2F32C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026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Visualizza immagine di 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4016" y="0"/>
            <a:ext cx="931296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 rot="10800000">
            <a:off x="-154016" y="3977679"/>
            <a:ext cx="10126616" cy="2880321"/>
          </a:xfrm>
          <a:prstGeom prst="rect">
            <a:avLst/>
          </a:prstGeom>
          <a:gradFill flip="none" rotWithShape="0">
            <a:gsLst>
              <a:gs pos="0">
                <a:schemeClr val="accent1">
                  <a:tint val="66000"/>
                  <a:satMod val="160000"/>
                  <a:alpha val="3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899592" y="4257200"/>
            <a:ext cx="75608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«L’antica e </a:t>
            </a:r>
            <a:r>
              <a:rPr lang="it-IT" b="1" dirty="0" err="1" smtClean="0">
                <a:solidFill>
                  <a:schemeClr val="tx2"/>
                </a:solidFill>
              </a:rPr>
              <a:t>nobil</a:t>
            </a:r>
            <a:r>
              <a:rPr lang="it-IT" b="1" dirty="0" smtClean="0">
                <a:solidFill>
                  <a:schemeClr val="tx2"/>
                </a:solidFill>
              </a:rPr>
              <a:t> città di </a:t>
            </a:r>
            <a:r>
              <a:rPr lang="it-IT" b="1" dirty="0" err="1" smtClean="0">
                <a:solidFill>
                  <a:schemeClr val="tx2"/>
                </a:solidFill>
              </a:rPr>
              <a:t>Sacille</a:t>
            </a:r>
            <a:r>
              <a:rPr lang="it-IT" b="1" dirty="0" smtClean="0">
                <a:solidFill>
                  <a:schemeClr val="tx2"/>
                </a:solidFill>
              </a:rPr>
              <a:t> chiamata da Veneti Giardino della Serenissima Repubblica da sé medesima si governa. Posta in Friuli, di sito amenissimo, d’</a:t>
            </a:r>
            <a:r>
              <a:rPr lang="it-IT" b="1" dirty="0" err="1" smtClean="0">
                <a:solidFill>
                  <a:schemeClr val="tx2"/>
                </a:solidFill>
              </a:rPr>
              <a:t>edificii</a:t>
            </a:r>
            <a:r>
              <a:rPr lang="it-IT" b="1" dirty="0" smtClean="0">
                <a:solidFill>
                  <a:schemeClr val="tx2"/>
                </a:solidFill>
              </a:rPr>
              <a:t> vaghi e rari ornata, per il limpidissimo fiume Livenza, salubrità d’aria et altri aspetti non cede a molte città d’Italia. Questa, da Padovani ne’ secoli passati era detta Padova seconda per la moltitudine e singolarità de’ letterati e dottori celebri in ogni facoltà de’ quali v’è pure al presente gran numero. In oltre ivi non mancano soavissimi cibi e delicatissimi vini per compita soddisfazione dell’</a:t>
            </a:r>
            <a:r>
              <a:rPr lang="it-IT" b="1" dirty="0" err="1" smtClean="0">
                <a:solidFill>
                  <a:schemeClr val="tx2"/>
                </a:solidFill>
              </a:rPr>
              <a:t>humane</a:t>
            </a:r>
            <a:r>
              <a:rPr lang="it-IT" b="1" dirty="0" smtClean="0">
                <a:solidFill>
                  <a:schemeClr val="tx2"/>
                </a:solidFill>
              </a:rPr>
              <a:t> voglie.»</a:t>
            </a:r>
          </a:p>
          <a:p>
            <a:pPr algn="r"/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smtClean="0">
                <a:solidFill>
                  <a:schemeClr val="tx2"/>
                </a:solidFill>
              </a:rPr>
              <a:t>                                     </a:t>
            </a:r>
            <a:r>
              <a:rPr lang="it-IT" b="1" i="1" dirty="0" smtClean="0">
                <a:solidFill>
                  <a:schemeClr val="tx2"/>
                </a:solidFill>
              </a:rPr>
              <a:t>Francesco Scoto (Itinerario d’Italia, 1659)</a:t>
            </a:r>
            <a:endParaRPr lang="it-IT" b="1" i="1" dirty="0">
              <a:solidFill>
                <a:schemeClr val="tx2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542345" y="336631"/>
            <a:ext cx="28803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000" b="1" dirty="0" smtClean="0">
                <a:solidFill>
                  <a:schemeClr val="tx2"/>
                </a:solidFill>
                <a:latin typeface="Berlin Sans FB Demi" panose="020E0802020502020306" pitchFamily="34" charset="0"/>
              </a:rPr>
              <a:t>SACILE</a:t>
            </a:r>
            <a:endParaRPr lang="it-IT" sz="5000" b="1" dirty="0">
              <a:solidFill>
                <a:schemeClr val="tx2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724128" y="475130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i="1" dirty="0" smtClean="0">
                <a:solidFill>
                  <a:schemeClr val="accent1"/>
                </a:solidFill>
              </a:rPr>
              <a:t>Secondo giorno</a:t>
            </a:r>
            <a:endParaRPr lang="it-IT" sz="32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02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 descr="Visualizza immagine di 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3965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1431377" y="5373216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chemeClr val="bg1"/>
                </a:solidFill>
              </a:rPr>
              <a:t>L’antico “</a:t>
            </a:r>
            <a:r>
              <a:rPr lang="it-IT" b="1" i="1" dirty="0" err="1" smtClean="0">
                <a:solidFill>
                  <a:schemeClr val="bg1"/>
                </a:solidFill>
              </a:rPr>
              <a:t>Portus</a:t>
            </a:r>
            <a:r>
              <a:rPr lang="it-IT" b="1" i="1" dirty="0" smtClean="0">
                <a:solidFill>
                  <a:schemeClr val="bg1"/>
                </a:solidFill>
              </a:rPr>
              <a:t> </a:t>
            </a:r>
            <a:r>
              <a:rPr lang="it-IT" b="1" i="1" dirty="0" err="1" smtClean="0">
                <a:solidFill>
                  <a:schemeClr val="bg1"/>
                </a:solidFill>
              </a:rPr>
              <a:t>Sacili</a:t>
            </a:r>
            <a:r>
              <a:rPr lang="it-IT" b="1" i="1" dirty="0" smtClean="0">
                <a:solidFill>
                  <a:schemeClr val="bg1"/>
                </a:solidFill>
              </a:rPr>
              <a:t>”, luogo di attracco per le barche mercantili apre la vista sulla linea dei seicenteschi palazzi fondaco. Sullo sfondo, proiettato come un ampio palcoscenico, si erge il quattrocentesco Palazzo Comunale.</a:t>
            </a:r>
            <a:endParaRPr lang="it-IT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77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Picture 2" descr="Visualizza immagine di 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0"/>
            <a:ext cx="975657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5292080" y="1916832"/>
            <a:ext cx="36724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chemeClr val="bg1"/>
                </a:solidFill>
              </a:rPr>
              <a:t>Elegante struttura architettonica, Palazzo Ragazzoni è l’edificio che meglio rappresenta il florido passato di Sacile. Fu edificato su un precedete fabbricato quattrocentesco nella seconda metà del Cinquecento. A volerne la riqualificazione fu l’illustre famiglia dei Ragazzoni, armatori e mercanti veneziani stabilitisi a Sacile per rafforzare le proprie proprietà terriere; il palazzo si configurava non soltanto come lussuosa dimora ma anche come luogo di convoglio delle produzioni e dei commerci. </a:t>
            </a:r>
            <a:endParaRPr lang="it-IT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04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 descr="Visualizza immagine di 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0" y="0"/>
            <a:ext cx="91274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395536" y="188640"/>
            <a:ext cx="49685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1"/>
                </a:solidFill>
              </a:rPr>
              <a:t>Per la dimensione e la solennità, il Duomo di San Nicolò è sicuramente uno dei più suggestivi edifici sacri dell’intera regione. Sorge sull’omonima piazza che è in realtà l’antica </a:t>
            </a:r>
            <a:r>
              <a:rPr lang="it-IT" b="1" i="1" dirty="0" err="1" smtClean="0">
                <a:solidFill>
                  <a:schemeClr val="accent1"/>
                </a:solidFill>
              </a:rPr>
              <a:t>plazuta</a:t>
            </a:r>
            <a:r>
              <a:rPr lang="it-IT" b="1" dirty="0" smtClean="0">
                <a:solidFill>
                  <a:schemeClr val="accent1"/>
                </a:solidFill>
              </a:rPr>
              <a:t> in cui convergono i tracciati medievali. In questo luogo Enrico I, duca del Friuli, fondò la prima chiesa della città. L’attuale costruzione fu edificata sull’impianto della precedente, tra il 1474 e il 1496, sotto la direzione di Beltrame e Vittorino da Como</a:t>
            </a:r>
            <a:r>
              <a:rPr lang="it-IT" dirty="0" smtClean="0">
                <a:solidFill>
                  <a:schemeClr val="accent1"/>
                </a:solidFill>
              </a:rPr>
              <a:t>. </a:t>
            </a:r>
            <a:endParaRPr lang="it-IT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08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310</Words>
  <Application>Microsoft Office PowerPoint</Application>
  <PresentationFormat>Presentazione su schermo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Desk_Ferr</dc:creator>
  <cp:lastModifiedBy>Desk_Ferr</cp:lastModifiedBy>
  <cp:revision>3</cp:revision>
  <dcterms:created xsi:type="dcterms:W3CDTF">2019-06-15T09:02:04Z</dcterms:created>
  <dcterms:modified xsi:type="dcterms:W3CDTF">2019-06-15T09:23:57Z</dcterms:modified>
</cp:coreProperties>
</file>