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tableStyles" Target="tableStyles.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theme" Target="theme/theme1.xml" /><Relationship Id="rId5" Type="http://schemas.openxmlformats.org/officeDocument/2006/relationships/slide" Target="slides/slide4.xml" /><Relationship Id="rId10"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presProps" Target="presProps.xml" /></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6/15/2019</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6/15/2019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6/15/2019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6/15/2019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6/15/2019</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6/15/2019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6/15/2019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6/15/2019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6/15/2019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6/15/2019</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6/15/2019</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6/15/2019</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7088-798E-5E41-97B9-1C8C8EA469D7}"/>
              </a:ext>
            </a:extLst>
          </p:cNvPr>
          <p:cNvSpPr>
            <a:spLocks noGrp="1"/>
          </p:cNvSpPr>
          <p:nvPr>
            <p:ph type="ctrTitle"/>
          </p:nvPr>
        </p:nvSpPr>
        <p:spPr/>
        <p:txBody>
          <a:bodyPr/>
          <a:lstStyle/>
          <a:p>
            <a:r>
              <a:rPr lang="en-US"/>
              <a:t>TERZA GIORNATA</a:t>
            </a:r>
          </a:p>
        </p:txBody>
      </p:sp>
      <p:sp>
        <p:nvSpPr>
          <p:cNvPr id="3" name="Subtitle 2">
            <a:extLst>
              <a:ext uri="{FF2B5EF4-FFF2-40B4-BE49-F238E27FC236}">
                <a16:creationId xmlns:a16="http://schemas.microsoft.com/office/drawing/2014/main" id="{91F96034-F349-F943-B47A-7F356C19675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00907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2485-E89A-CD45-93A3-7C10C9C84241}"/>
              </a:ext>
            </a:extLst>
          </p:cNvPr>
          <p:cNvSpPr>
            <a:spLocks noGrp="1"/>
          </p:cNvSpPr>
          <p:nvPr>
            <p:ph type="title"/>
          </p:nvPr>
        </p:nvSpPr>
        <p:spPr>
          <a:xfrm>
            <a:off x="488156" y="536575"/>
            <a:ext cx="11703844" cy="1214781"/>
          </a:xfrm>
        </p:spPr>
        <p:txBody>
          <a:bodyPr>
            <a:normAutofit fontScale="90000"/>
          </a:bodyPr>
          <a:lstStyle/>
          <a:p>
            <a:r>
              <a:rPr lang="en-US"/>
              <a:t>Museo del Baco da Seta – Vittorio veneto</a:t>
            </a:r>
          </a:p>
        </p:txBody>
      </p:sp>
      <p:pic>
        <p:nvPicPr>
          <p:cNvPr id="4" name="Picture 4">
            <a:extLst>
              <a:ext uri="{FF2B5EF4-FFF2-40B4-BE49-F238E27FC236}">
                <a16:creationId xmlns:a16="http://schemas.microsoft.com/office/drawing/2014/main" id="{085058E9-7A9A-AE43-AADD-0C283F90466C}"/>
              </a:ext>
            </a:extLst>
          </p:cNvPr>
          <p:cNvPicPr>
            <a:picLocks noGrp="1" noChangeAspect="1"/>
          </p:cNvPicPr>
          <p:nvPr>
            <p:ph idx="1"/>
          </p:nvPr>
        </p:nvPicPr>
        <p:blipFill>
          <a:blip r:embed="rId2"/>
          <a:stretch>
            <a:fillRect/>
          </a:stretch>
        </p:blipFill>
        <p:spPr>
          <a:xfrm>
            <a:off x="676856" y="2389188"/>
            <a:ext cx="5909099" cy="3932237"/>
          </a:xfrm>
          <a:prstGeom prst="rect">
            <a:avLst/>
          </a:prstGeom>
        </p:spPr>
      </p:pic>
      <p:sp>
        <p:nvSpPr>
          <p:cNvPr id="6" name="TextBox 5">
            <a:extLst>
              <a:ext uri="{FF2B5EF4-FFF2-40B4-BE49-F238E27FC236}">
                <a16:creationId xmlns:a16="http://schemas.microsoft.com/office/drawing/2014/main" id="{28B186C9-FCE8-CE42-AAEB-F8E8BCFF1E41}"/>
              </a:ext>
            </a:extLst>
          </p:cNvPr>
          <p:cNvSpPr txBox="1"/>
          <p:nvPr/>
        </p:nvSpPr>
        <p:spPr>
          <a:xfrm>
            <a:off x="7086599" y="3107531"/>
            <a:ext cx="4772027" cy="2308324"/>
          </a:xfrm>
          <a:prstGeom prst="rect">
            <a:avLst/>
          </a:prstGeom>
          <a:noFill/>
        </p:spPr>
        <p:txBody>
          <a:bodyPr wrap="square" rtlCol="0">
            <a:spAutoFit/>
          </a:bodyPr>
          <a:lstStyle/>
          <a:p>
            <a:pPr algn="l"/>
            <a:r>
              <a:rPr lang="en-US"/>
              <a:t>L’inizio della terza giornata abbiamo visitato il museo del Baco da Seta nella città di Vittorio Veneto.</a:t>
            </a:r>
          </a:p>
          <a:p>
            <a:pPr algn="l"/>
            <a:r>
              <a:rPr lang="en-US"/>
              <a:t>Il museo è collocato nell’antica filanda, la quale era un importante polo economico della città. La storia di questa filanda è documentata da foto, filmati e antiche attrezzature</a:t>
            </a:r>
          </a:p>
        </p:txBody>
      </p:sp>
    </p:spTree>
    <p:extLst>
      <p:ext uri="{BB962C8B-B14F-4D97-AF65-F5344CB8AC3E}">
        <p14:creationId xmlns:p14="http://schemas.microsoft.com/office/powerpoint/2010/main" val="2173597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8DE68-F38D-E64A-B5A3-43B2F58BF0C5}"/>
              </a:ext>
            </a:extLst>
          </p:cNvPr>
          <p:cNvSpPr>
            <a:spLocks noGrp="1"/>
          </p:cNvSpPr>
          <p:nvPr>
            <p:ph type="title"/>
          </p:nvPr>
        </p:nvSpPr>
        <p:spPr>
          <a:xfrm>
            <a:off x="729861" y="461166"/>
            <a:ext cx="11125200" cy="1301284"/>
          </a:xfrm>
        </p:spPr>
        <p:txBody>
          <a:bodyPr>
            <a:normAutofit fontScale="90000"/>
          </a:bodyPr>
          <a:lstStyle/>
          <a:p>
            <a:r>
              <a:rPr lang="en-US"/>
              <a:t>Museo della Battaglia – Vittorio Veneto </a:t>
            </a:r>
          </a:p>
        </p:txBody>
      </p:sp>
      <p:pic>
        <p:nvPicPr>
          <p:cNvPr id="4" name="Picture 4">
            <a:extLst>
              <a:ext uri="{FF2B5EF4-FFF2-40B4-BE49-F238E27FC236}">
                <a16:creationId xmlns:a16="http://schemas.microsoft.com/office/drawing/2014/main" id="{8E10FA2C-AD4D-B44E-A896-DA1A43696FF0}"/>
              </a:ext>
            </a:extLst>
          </p:cNvPr>
          <p:cNvPicPr>
            <a:picLocks noGrp="1" noChangeAspect="1"/>
          </p:cNvPicPr>
          <p:nvPr>
            <p:ph idx="1"/>
          </p:nvPr>
        </p:nvPicPr>
        <p:blipFill>
          <a:blip r:embed="rId2"/>
          <a:stretch>
            <a:fillRect/>
          </a:stretch>
        </p:blipFill>
        <p:spPr>
          <a:xfrm>
            <a:off x="729861" y="2388540"/>
            <a:ext cx="6374667" cy="3598603"/>
          </a:xfrm>
          <a:prstGeom prst="rect">
            <a:avLst/>
          </a:prstGeom>
        </p:spPr>
      </p:pic>
      <p:sp>
        <p:nvSpPr>
          <p:cNvPr id="6" name="TextBox 5">
            <a:extLst>
              <a:ext uri="{FF2B5EF4-FFF2-40B4-BE49-F238E27FC236}">
                <a16:creationId xmlns:a16="http://schemas.microsoft.com/office/drawing/2014/main" id="{BF7ED454-2F99-8A42-84EC-0FCA5E4073ED}"/>
              </a:ext>
            </a:extLst>
          </p:cNvPr>
          <p:cNvSpPr txBox="1"/>
          <p:nvPr/>
        </p:nvSpPr>
        <p:spPr>
          <a:xfrm>
            <a:off x="7715250" y="2531415"/>
            <a:ext cx="3905250" cy="2862322"/>
          </a:xfrm>
          <a:prstGeom prst="rect">
            <a:avLst/>
          </a:prstGeom>
          <a:noFill/>
        </p:spPr>
        <p:txBody>
          <a:bodyPr wrap="square" rtlCol="0">
            <a:spAutoFit/>
          </a:bodyPr>
          <a:lstStyle/>
          <a:p>
            <a:pPr algn="l"/>
            <a:r>
              <a:rPr lang="en-US"/>
              <a:t>Nella seconda parte della mattinata abbiamo visitato il museo della Battaglia a Vittorio Veneto. Lo scopo principale della visita è stato scoprire le cause, gli avvenimenti e le conseguenze della prima guerra mondiale attraverso oggetti, documenti scritti e immagini conservate al museo. </a:t>
            </a:r>
          </a:p>
        </p:txBody>
      </p:sp>
    </p:spTree>
    <p:extLst>
      <p:ext uri="{BB962C8B-B14F-4D97-AF65-F5344CB8AC3E}">
        <p14:creationId xmlns:p14="http://schemas.microsoft.com/office/powerpoint/2010/main" val="3851195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84B72-9B19-EB4F-AD6C-E25F17B05A03}"/>
              </a:ext>
            </a:extLst>
          </p:cNvPr>
          <p:cNvSpPr>
            <a:spLocks noGrp="1"/>
          </p:cNvSpPr>
          <p:nvPr>
            <p:ph type="title"/>
          </p:nvPr>
        </p:nvSpPr>
        <p:spPr>
          <a:xfrm>
            <a:off x="5393532" y="618953"/>
            <a:ext cx="6553200" cy="1418881"/>
          </a:xfrm>
        </p:spPr>
        <p:txBody>
          <a:bodyPr>
            <a:normAutofit/>
          </a:bodyPr>
          <a:lstStyle/>
          <a:p>
            <a:r>
              <a:rPr lang="en-US"/>
              <a:t>Cattedrale di Santa Maria Assunta</a:t>
            </a:r>
          </a:p>
        </p:txBody>
      </p:sp>
      <p:pic>
        <p:nvPicPr>
          <p:cNvPr id="4" name="Picture 4">
            <a:extLst>
              <a:ext uri="{FF2B5EF4-FFF2-40B4-BE49-F238E27FC236}">
                <a16:creationId xmlns:a16="http://schemas.microsoft.com/office/drawing/2014/main" id="{206F4E01-6CE4-D14C-9227-301DCF1CCEC7}"/>
              </a:ext>
            </a:extLst>
          </p:cNvPr>
          <p:cNvPicPr>
            <a:picLocks noGrp="1" noChangeAspect="1"/>
          </p:cNvPicPr>
          <p:nvPr>
            <p:ph idx="1"/>
          </p:nvPr>
        </p:nvPicPr>
        <p:blipFill>
          <a:blip r:embed="rId2"/>
          <a:stretch>
            <a:fillRect/>
          </a:stretch>
        </p:blipFill>
        <p:spPr>
          <a:xfrm>
            <a:off x="410429" y="479993"/>
            <a:ext cx="4423509" cy="5898013"/>
          </a:xfrm>
          <a:prstGeom prst="rect">
            <a:avLst/>
          </a:prstGeom>
        </p:spPr>
      </p:pic>
      <p:sp>
        <p:nvSpPr>
          <p:cNvPr id="6" name="TextBox 5">
            <a:extLst>
              <a:ext uri="{FF2B5EF4-FFF2-40B4-BE49-F238E27FC236}">
                <a16:creationId xmlns:a16="http://schemas.microsoft.com/office/drawing/2014/main" id="{AD0E3D7E-26C3-1E46-AB0A-69BDDA1D193B}"/>
              </a:ext>
            </a:extLst>
          </p:cNvPr>
          <p:cNvSpPr txBox="1"/>
          <p:nvPr/>
        </p:nvSpPr>
        <p:spPr>
          <a:xfrm>
            <a:off x="5247420" y="2828834"/>
            <a:ext cx="6129338" cy="1200329"/>
          </a:xfrm>
          <a:prstGeom prst="rect">
            <a:avLst/>
          </a:prstGeom>
          <a:noFill/>
        </p:spPr>
        <p:txBody>
          <a:bodyPr wrap="square" rtlCol="0">
            <a:spAutoFit/>
          </a:bodyPr>
          <a:lstStyle/>
          <a:p>
            <a:pPr algn="l"/>
            <a:r>
              <a:rPr lang="en-US"/>
              <a:t>Successivamente abbiamo visitato la Cattedrale che conserva le reliquie di San Tiziano. La cattedrale fu distrutta nel 1199 ricostruita poi nel XVIII secolo nel 1949. </a:t>
            </a:r>
          </a:p>
        </p:txBody>
      </p:sp>
    </p:spTree>
    <p:extLst>
      <p:ext uri="{BB962C8B-B14F-4D97-AF65-F5344CB8AC3E}">
        <p14:creationId xmlns:p14="http://schemas.microsoft.com/office/powerpoint/2010/main" val="353071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416F0-BA5E-614B-9A78-9C4A5538A423}"/>
              </a:ext>
            </a:extLst>
          </p:cNvPr>
          <p:cNvSpPr>
            <a:spLocks noGrp="1"/>
          </p:cNvSpPr>
          <p:nvPr>
            <p:ph type="title"/>
          </p:nvPr>
        </p:nvSpPr>
        <p:spPr/>
        <p:txBody>
          <a:bodyPr/>
          <a:lstStyle/>
          <a:p>
            <a:r>
              <a:rPr lang="en-US"/>
              <a:t>La sorgente di gorgazzo</a:t>
            </a:r>
          </a:p>
        </p:txBody>
      </p:sp>
      <p:pic>
        <p:nvPicPr>
          <p:cNvPr id="4" name="Picture 4">
            <a:extLst>
              <a:ext uri="{FF2B5EF4-FFF2-40B4-BE49-F238E27FC236}">
                <a16:creationId xmlns:a16="http://schemas.microsoft.com/office/drawing/2014/main" id="{D38D3B12-FEDE-164A-BDBA-931FF3A70C31}"/>
              </a:ext>
            </a:extLst>
          </p:cNvPr>
          <p:cNvPicPr>
            <a:picLocks noGrp="1" noChangeAspect="1"/>
          </p:cNvPicPr>
          <p:nvPr>
            <p:ph idx="1"/>
          </p:nvPr>
        </p:nvPicPr>
        <p:blipFill>
          <a:blip r:embed="rId2"/>
          <a:stretch>
            <a:fillRect/>
          </a:stretch>
        </p:blipFill>
        <p:spPr>
          <a:xfrm>
            <a:off x="702469" y="1939582"/>
            <a:ext cx="5286375" cy="4275824"/>
          </a:xfrm>
          <a:prstGeom prst="rect">
            <a:avLst/>
          </a:prstGeom>
        </p:spPr>
      </p:pic>
      <p:sp>
        <p:nvSpPr>
          <p:cNvPr id="6" name="TextBox 5">
            <a:extLst>
              <a:ext uri="{FF2B5EF4-FFF2-40B4-BE49-F238E27FC236}">
                <a16:creationId xmlns:a16="http://schemas.microsoft.com/office/drawing/2014/main" id="{393F8756-1994-DC46-BE1A-63308E4FF0DE}"/>
              </a:ext>
            </a:extLst>
          </p:cNvPr>
          <p:cNvSpPr txBox="1"/>
          <p:nvPr/>
        </p:nvSpPr>
        <p:spPr>
          <a:xfrm>
            <a:off x="5181600" y="2514600"/>
            <a:ext cx="1828800" cy="1828800"/>
          </a:xfrm>
          <a:prstGeom prst="rect">
            <a:avLst/>
          </a:prstGeom>
          <a:noFill/>
        </p:spPr>
        <p:txBody>
          <a:bodyPr wrap="square" rtlCol="0">
            <a:spAutoFit/>
          </a:bodyPr>
          <a:lstStyle/>
          <a:p>
            <a:pPr algn="l"/>
            <a:endParaRPr lang="en-US"/>
          </a:p>
        </p:txBody>
      </p:sp>
      <p:sp>
        <p:nvSpPr>
          <p:cNvPr id="3" name="TextBox 2">
            <a:extLst>
              <a:ext uri="{FF2B5EF4-FFF2-40B4-BE49-F238E27FC236}">
                <a16:creationId xmlns:a16="http://schemas.microsoft.com/office/drawing/2014/main" id="{01233568-9724-184D-8EB5-C89D0E4FE50D}"/>
              </a:ext>
            </a:extLst>
          </p:cNvPr>
          <p:cNvSpPr txBox="1"/>
          <p:nvPr/>
        </p:nvSpPr>
        <p:spPr>
          <a:xfrm>
            <a:off x="6881814" y="2393155"/>
            <a:ext cx="4479130" cy="2308324"/>
          </a:xfrm>
          <a:prstGeom prst="rect">
            <a:avLst/>
          </a:prstGeom>
          <a:noFill/>
        </p:spPr>
        <p:txBody>
          <a:bodyPr wrap="square" rtlCol="0">
            <a:spAutoFit/>
          </a:bodyPr>
          <a:lstStyle/>
          <a:p>
            <a:pPr algn="l"/>
            <a:r>
              <a:rPr lang="en-US"/>
              <a:t>In seguito mentre parte del gruppo visitava la fabbrica di pianoforti Fazioli, ci siamo recati nei pressi della sorgente di Gorgazzo. Da una grotta subacquea si genera il torrente affluente del fiume Livenza. Il paesaggio è molto suggestivo, un miscuglio tra serenità e verde. </a:t>
            </a:r>
          </a:p>
        </p:txBody>
      </p:sp>
    </p:spTree>
    <p:extLst>
      <p:ext uri="{BB962C8B-B14F-4D97-AF65-F5344CB8AC3E}">
        <p14:creationId xmlns:p14="http://schemas.microsoft.com/office/powerpoint/2010/main" val="827224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49610-446B-4749-8FA8-6145A4973321}"/>
              </a:ext>
            </a:extLst>
          </p:cNvPr>
          <p:cNvSpPr>
            <a:spLocks noGrp="1"/>
          </p:cNvSpPr>
          <p:nvPr>
            <p:ph type="title"/>
          </p:nvPr>
        </p:nvSpPr>
        <p:spPr>
          <a:xfrm>
            <a:off x="3143250" y="642594"/>
            <a:ext cx="7981950" cy="1238594"/>
          </a:xfrm>
        </p:spPr>
        <p:txBody>
          <a:bodyPr/>
          <a:lstStyle/>
          <a:p>
            <a:r>
              <a:rPr lang="en-US"/>
              <a:t>Città di Aquileia </a:t>
            </a:r>
          </a:p>
        </p:txBody>
      </p:sp>
      <p:pic>
        <p:nvPicPr>
          <p:cNvPr id="4" name="Picture 4">
            <a:extLst>
              <a:ext uri="{FF2B5EF4-FFF2-40B4-BE49-F238E27FC236}">
                <a16:creationId xmlns:a16="http://schemas.microsoft.com/office/drawing/2014/main" id="{20DDAE33-56E4-584F-8466-FC11DCBF9DCD}"/>
              </a:ext>
            </a:extLst>
          </p:cNvPr>
          <p:cNvPicPr>
            <a:picLocks noGrp="1" noChangeAspect="1"/>
          </p:cNvPicPr>
          <p:nvPr>
            <p:ph idx="1"/>
          </p:nvPr>
        </p:nvPicPr>
        <p:blipFill>
          <a:blip r:embed="rId2"/>
          <a:stretch>
            <a:fillRect/>
          </a:stretch>
        </p:blipFill>
        <p:spPr>
          <a:xfrm>
            <a:off x="702469" y="2293144"/>
            <a:ext cx="5905500" cy="3695700"/>
          </a:xfrm>
          <a:prstGeom prst="rect">
            <a:avLst/>
          </a:prstGeom>
        </p:spPr>
      </p:pic>
      <p:sp>
        <p:nvSpPr>
          <p:cNvPr id="6" name="TextBox 5">
            <a:extLst>
              <a:ext uri="{FF2B5EF4-FFF2-40B4-BE49-F238E27FC236}">
                <a16:creationId xmlns:a16="http://schemas.microsoft.com/office/drawing/2014/main" id="{2750B9C6-6525-B045-A445-6199FEF439E8}"/>
              </a:ext>
            </a:extLst>
          </p:cNvPr>
          <p:cNvSpPr txBox="1"/>
          <p:nvPr/>
        </p:nvSpPr>
        <p:spPr>
          <a:xfrm>
            <a:off x="6846094" y="2514600"/>
            <a:ext cx="4813697" cy="2585323"/>
          </a:xfrm>
          <a:prstGeom prst="rect">
            <a:avLst/>
          </a:prstGeom>
          <a:noFill/>
        </p:spPr>
        <p:txBody>
          <a:bodyPr wrap="square" rtlCol="0">
            <a:spAutoFit/>
          </a:bodyPr>
          <a:lstStyle/>
          <a:p>
            <a:pPr algn="l"/>
            <a:r>
              <a:rPr lang="en-US"/>
              <a:t>Nella seconda parte della giornata abbiamo visitato la città di Aquileja, colonia romana fondata nel 181 a. C.</a:t>
            </a:r>
          </a:p>
          <a:p>
            <a:pPr algn="l"/>
            <a:r>
              <a:rPr lang="en-US"/>
              <a:t>Aquileja fu capitale della X regione augustea e metropoli della chiesa cristiana. Questa città è il più importante sito archeologico dell’Italia settentrionale e con Udine è stata una delle capitali storiche del Friuli. </a:t>
            </a:r>
          </a:p>
        </p:txBody>
      </p:sp>
    </p:spTree>
    <p:extLst>
      <p:ext uri="{BB962C8B-B14F-4D97-AF65-F5344CB8AC3E}">
        <p14:creationId xmlns:p14="http://schemas.microsoft.com/office/powerpoint/2010/main" val="2557759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3503-6286-7743-A2C1-565942AE3C64}"/>
              </a:ext>
            </a:extLst>
          </p:cNvPr>
          <p:cNvSpPr>
            <a:spLocks noGrp="1"/>
          </p:cNvSpPr>
          <p:nvPr>
            <p:ph type="title"/>
          </p:nvPr>
        </p:nvSpPr>
        <p:spPr/>
        <p:txBody>
          <a:bodyPr/>
          <a:lstStyle/>
          <a:p>
            <a:r>
              <a:rPr lang="en-US"/>
              <a:t>Fabrica Fazioli - Sacile</a:t>
            </a:r>
          </a:p>
        </p:txBody>
      </p:sp>
      <p:pic>
        <p:nvPicPr>
          <p:cNvPr id="4" name="Picture 4">
            <a:extLst>
              <a:ext uri="{FF2B5EF4-FFF2-40B4-BE49-F238E27FC236}">
                <a16:creationId xmlns:a16="http://schemas.microsoft.com/office/drawing/2014/main" id="{5AFA526A-BA5F-8441-B1A8-22828514562C}"/>
              </a:ext>
            </a:extLst>
          </p:cNvPr>
          <p:cNvPicPr>
            <a:picLocks noGrp="1" noChangeAspect="1"/>
          </p:cNvPicPr>
          <p:nvPr>
            <p:ph idx="1"/>
          </p:nvPr>
        </p:nvPicPr>
        <p:blipFill>
          <a:blip r:embed="rId2"/>
          <a:stretch>
            <a:fillRect/>
          </a:stretch>
        </p:blipFill>
        <p:spPr>
          <a:xfrm>
            <a:off x="553381" y="2283169"/>
            <a:ext cx="6376057" cy="3932237"/>
          </a:xfrm>
          <a:prstGeom prst="rect">
            <a:avLst/>
          </a:prstGeom>
        </p:spPr>
      </p:pic>
      <p:sp>
        <p:nvSpPr>
          <p:cNvPr id="6" name="TextBox 5">
            <a:extLst>
              <a:ext uri="{FF2B5EF4-FFF2-40B4-BE49-F238E27FC236}">
                <a16:creationId xmlns:a16="http://schemas.microsoft.com/office/drawing/2014/main" id="{067A0FC4-83BB-3F43-B72D-A34B8D072AA6}"/>
              </a:ext>
            </a:extLst>
          </p:cNvPr>
          <p:cNvSpPr txBox="1"/>
          <p:nvPr/>
        </p:nvSpPr>
        <p:spPr>
          <a:xfrm rot="10800000" flipV="1">
            <a:off x="7358062" y="1729173"/>
            <a:ext cx="4018619" cy="4801314"/>
          </a:xfrm>
          <a:prstGeom prst="rect">
            <a:avLst/>
          </a:prstGeom>
          <a:noFill/>
        </p:spPr>
        <p:txBody>
          <a:bodyPr wrap="square" rtlCol="0">
            <a:spAutoFit/>
          </a:bodyPr>
          <a:lstStyle/>
          <a:p>
            <a:pPr algn="l"/>
            <a:r>
              <a:rPr lang="en-US"/>
              <a:t>Contemporaneamente alla visita della sorgente Gorgazzo, parte del gruppo ha visitato la fabbrica di pianoforti Fazioli in Sacile.</a:t>
            </a:r>
          </a:p>
          <a:p>
            <a:pPr algn="l"/>
            <a:r>
              <a:rPr lang="en-US"/>
              <a:t>Nella prima parte abbiamo assistito alla lavorazione per la creazione di questo strumento musicale. Esso viene creato dopo 10 anni di lavorazione, poiché questa fabbrica non utilizza elementi chimica per velocizzare la produzione. </a:t>
            </a:r>
          </a:p>
          <a:p>
            <a:pPr algn="l"/>
            <a:r>
              <a:rPr lang="en-US"/>
              <a:t>Di sera abbiamo assistito al concerto del pianista Igor Andreev</a:t>
            </a:r>
          </a:p>
          <a:p>
            <a:pPr algn="l"/>
            <a:endParaRPr lang="en-US"/>
          </a:p>
          <a:p>
            <a:pPr algn="l"/>
            <a:endParaRPr lang="en-US"/>
          </a:p>
        </p:txBody>
      </p:sp>
    </p:spTree>
    <p:extLst>
      <p:ext uri="{BB962C8B-B14F-4D97-AF65-F5344CB8AC3E}">
        <p14:creationId xmlns:p14="http://schemas.microsoft.com/office/powerpoint/2010/main" val="7043295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Slides>
  <Notes>0</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Savon</vt:lpstr>
      <vt:lpstr>TERZA GIORNATA</vt:lpstr>
      <vt:lpstr>Museo del Baco da Seta – Vittorio veneto</vt:lpstr>
      <vt:lpstr>Museo della Battaglia – Vittorio Veneto </vt:lpstr>
      <vt:lpstr>Cattedrale di Santa Maria Assunta</vt:lpstr>
      <vt:lpstr>La sorgente di gorgazzo</vt:lpstr>
      <vt:lpstr>Città di Aquileia </vt:lpstr>
      <vt:lpstr>Fabrica Fazioli - Sacile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TERZA GIORNATA</dc:title>
  <dc:creator>Unknown User</dc:creator>
  <cp:lastModifiedBy>Gianluca Fontanella</cp:lastModifiedBy>
  <cp:revision>4</cp:revision>
  <dcterms:created xsi:type="dcterms:W3CDTF">2019-06-14T18:57:49Z</dcterms:created>
  <dcterms:modified xsi:type="dcterms:W3CDTF">2019-06-14T22:42:46Z</dcterms:modified>
</cp:coreProperties>
</file>