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media/image1.png" ContentType="image/png"/>
  <Override PartName="/ppt/media/image7.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32"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33" name="PlaceHolder 5"/>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36"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37"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38" name="PlaceHolder 5"/>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39"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40" name="PlaceHolder 7"/>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47"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49"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51"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solidFill>
                <a:srgbClr val="000000"/>
              </a:solidFill>
              <a:latin typeface="Calibri"/>
            </a:endParaRPr>
          </a:p>
        </p:txBody>
      </p:sp>
      <p:sp>
        <p:nvSpPr>
          <p:cNvPr id="52"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it-IT"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56"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57"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solidFill>
                <a:srgbClr val="000000"/>
              </a:solidFill>
              <a:latin typeface="Calibri"/>
            </a:endParaRPr>
          </a:p>
        </p:txBody>
      </p:sp>
      <p:sp>
        <p:nvSpPr>
          <p:cNvPr id="58"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60"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solidFill>
                <a:srgbClr val="000000"/>
              </a:solidFill>
              <a:latin typeface="Calibri"/>
            </a:endParaRPr>
          </a:p>
        </p:txBody>
      </p:sp>
      <p:sp>
        <p:nvSpPr>
          <p:cNvPr id="61"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62"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64"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65"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66"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68"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69"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71"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72"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73"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74" name="PlaceHolder 5"/>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76"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77"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78"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79" name="PlaceHolder 5"/>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80"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81" name="PlaceHolder 7"/>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solidFill>
                <a:srgbClr val="000000"/>
              </a:solid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it-IT"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16"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solidFill>
                <a:srgbClr val="000000"/>
              </a:solidFill>
              <a:latin typeface="Calibri"/>
            </a:endParaRPr>
          </a:p>
        </p:txBody>
      </p:sp>
      <p:sp>
        <p:nvSpPr>
          <p:cNvPr id="17"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solidFill>
                <a:srgbClr val="000000"/>
              </a:solid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it-IT" sz="1800" spc="-1" strike="noStrike">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solidFill>
                <a:srgbClr val="000000"/>
              </a:solid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noAutofit/>
          </a:bodyPr>
          <a:p>
            <a:pPr algn="ctr">
              <a:lnSpc>
                <a:spcPct val="100000"/>
              </a:lnSpc>
            </a:pPr>
            <a:r>
              <a:rPr b="0" lang="it-IT" sz="4400" spc="-1" strike="noStrike">
                <a:solidFill>
                  <a:srgbClr val="000000"/>
                </a:solidFill>
                <a:latin typeface="Calibri"/>
              </a:rPr>
              <a:t>Fare clic per modificare lo stile del titolo</a:t>
            </a:r>
            <a:endParaRPr b="0" lang="it-IT" sz="4400" spc="-1" strike="noStrike">
              <a:solidFill>
                <a:srgbClr val="000000"/>
              </a:solid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noAutofit/>
          </a:bodyPr>
          <a:p>
            <a:pPr>
              <a:lnSpc>
                <a:spcPct val="100000"/>
              </a:lnSpc>
            </a:pPr>
            <a:fld id="{3583C969-B484-4582-B231-5597F34FE434}" type="datetime">
              <a:rPr b="0" lang="en-GB" sz="1200" spc="-1" strike="noStrike">
                <a:solidFill>
                  <a:srgbClr val="8b8b8b"/>
                </a:solidFill>
                <a:latin typeface="Calibri"/>
              </a:rPr>
              <a:t>26/09/19</a:t>
            </a:fld>
            <a:endParaRPr b="0" lang="en-GB" sz="1200" spc="-1" strike="noStrike">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noAutofit/>
          </a:bodyPr>
          <a:p>
            <a:endParaRPr b="0" lang="en-GB" sz="2400" spc="-1" strike="noStrike">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DD4C8ED6-9C0D-4553-9D45-6405B754039B}" type="slidenum">
              <a:rPr b="0" lang="en-GB" sz="1200" spc="-1" strike="noStrike">
                <a:solidFill>
                  <a:srgbClr val="8b8b8b"/>
                </a:solidFill>
                <a:latin typeface="Calibri"/>
              </a:rPr>
              <a:t>&lt;numero&gt;</a:t>
            </a:fld>
            <a:endParaRPr b="0" lang="en-GB"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solidFill>
                  <a:srgbClr val="000000"/>
                </a:solidFill>
                <a:latin typeface="Calibri"/>
              </a:rPr>
              <a:t>Fai clic per modificare il formato del testo della struttura</a:t>
            </a:r>
            <a:endParaRPr b="0" lang="it-IT"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it-IT" sz="2400" spc="-1" strike="noStrike">
                <a:solidFill>
                  <a:srgbClr val="000000"/>
                </a:solidFill>
                <a:latin typeface="Calibri"/>
              </a:rPr>
              <a:t>Secondo livello struttura</a:t>
            </a:r>
            <a:endParaRPr b="0" lang="it-IT"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it-IT" sz="2000" spc="-1" strike="noStrike">
                <a:solidFill>
                  <a:srgbClr val="000000"/>
                </a:solidFill>
                <a:latin typeface="Calibri"/>
              </a:rPr>
              <a:t>Terzo livello struttura</a:t>
            </a:r>
            <a:endParaRPr b="0" lang="it-IT"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it-IT" sz="2000" spc="-1" strike="noStrike">
                <a:solidFill>
                  <a:srgbClr val="000000"/>
                </a:solidFill>
                <a:latin typeface="Calibri"/>
              </a:rPr>
              <a:t>Quarto livello struttura</a:t>
            </a:r>
            <a:endParaRPr b="0" lang="it-IT"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Calibri"/>
              </a:rPr>
              <a:t>Quinto livello struttura</a:t>
            </a:r>
            <a:endParaRPr b="0" lang="it-IT"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Calibri"/>
              </a:rPr>
              <a:t>Sesto livello struttura</a:t>
            </a:r>
            <a:endParaRPr b="0" lang="it-IT"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Calibri"/>
              </a:rPr>
              <a:t>Settimo livello struttura</a:t>
            </a:r>
            <a:endParaRPr b="0" lang="it-IT"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dt"/>
          </p:nvPr>
        </p:nvSpPr>
        <p:spPr>
          <a:xfrm>
            <a:off x="457200" y="6356520"/>
            <a:ext cx="2133360" cy="364680"/>
          </a:xfrm>
          <a:prstGeom prst="rect">
            <a:avLst/>
          </a:prstGeom>
        </p:spPr>
        <p:txBody>
          <a:bodyPr anchor="ctr">
            <a:noAutofit/>
          </a:bodyPr>
          <a:p>
            <a:pPr>
              <a:lnSpc>
                <a:spcPct val="100000"/>
              </a:lnSpc>
            </a:pPr>
            <a:fld id="{7EA68163-033C-4840-80A9-B33AF7312ED0}" type="datetime">
              <a:rPr b="0" lang="en-GB" sz="1200" spc="-1" strike="noStrike">
                <a:solidFill>
                  <a:srgbClr val="8b8b8b"/>
                </a:solidFill>
                <a:latin typeface="Calibri"/>
              </a:rPr>
              <a:t>26/09/19</a:t>
            </a:fld>
            <a:endParaRPr b="0" lang="en-GB" sz="1200" spc="-1" strike="noStrike">
              <a:latin typeface="Times New Roman"/>
            </a:endParaRPr>
          </a:p>
        </p:txBody>
      </p:sp>
      <p:sp>
        <p:nvSpPr>
          <p:cNvPr id="42" name="PlaceHolder 2"/>
          <p:cNvSpPr>
            <a:spLocks noGrp="1"/>
          </p:cNvSpPr>
          <p:nvPr>
            <p:ph type="ftr"/>
          </p:nvPr>
        </p:nvSpPr>
        <p:spPr>
          <a:xfrm>
            <a:off x="3124080" y="6356520"/>
            <a:ext cx="2895120" cy="364680"/>
          </a:xfrm>
          <a:prstGeom prst="rect">
            <a:avLst/>
          </a:prstGeom>
        </p:spPr>
        <p:txBody>
          <a:bodyPr anchor="ctr">
            <a:noAutofit/>
          </a:bodyPr>
          <a:p>
            <a:endParaRPr b="0" lang="en-GB" sz="2400" spc="-1" strike="noStrike">
              <a:latin typeface="Times New Roman"/>
            </a:endParaRPr>
          </a:p>
        </p:txBody>
      </p:sp>
      <p:sp>
        <p:nvSpPr>
          <p:cNvPr id="43" name="PlaceHolder 3"/>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6C67000F-5822-4BF4-9BE1-29FAB056D88C}" type="slidenum">
              <a:rPr b="0" lang="en-GB" sz="1200" spc="-1" strike="noStrike">
                <a:solidFill>
                  <a:srgbClr val="8b8b8b"/>
                </a:solidFill>
                <a:latin typeface="Calibri"/>
              </a:rPr>
              <a:t>&lt;numero&gt;</a:t>
            </a:fld>
            <a:endParaRPr b="0" lang="en-GB" sz="1200" spc="-1" strike="noStrike">
              <a:latin typeface="Times New Roman"/>
            </a:endParaRPr>
          </a:p>
        </p:txBody>
      </p:sp>
      <p:sp>
        <p:nvSpPr>
          <p:cNvPr id="44" name="PlaceHolder 4"/>
          <p:cNvSpPr>
            <a:spLocks noGrp="1"/>
          </p:cNvSpPr>
          <p:nvPr>
            <p:ph type="title"/>
          </p:nvPr>
        </p:nvSpPr>
        <p:spPr>
          <a:xfrm>
            <a:off x="457200" y="273600"/>
            <a:ext cx="8229240" cy="1144800"/>
          </a:xfrm>
          <a:prstGeom prst="rect">
            <a:avLst/>
          </a:prstGeom>
        </p:spPr>
        <p:txBody>
          <a:bodyPr lIns="0" rIns="0" tIns="0" bIns="0" anchor="ctr">
            <a:noAutofit/>
          </a:bodyPr>
          <a:p>
            <a:r>
              <a:rPr b="0" lang="it-IT" sz="1800" spc="-1" strike="noStrike">
                <a:solidFill>
                  <a:srgbClr val="000000"/>
                </a:solidFill>
                <a:latin typeface="Calibri"/>
              </a:rPr>
              <a:t>Fai clic per modificare il formato del testo del titolo</a:t>
            </a:r>
            <a:endParaRPr b="0" lang="it-IT" sz="1800" spc="-1" strike="noStrike">
              <a:solidFill>
                <a:srgbClr val="000000"/>
              </a:solidFill>
              <a:latin typeface="Calibri"/>
            </a:endParaRPr>
          </a:p>
        </p:txBody>
      </p:sp>
      <p:sp>
        <p:nvSpPr>
          <p:cNvPr id="45"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solidFill>
                  <a:srgbClr val="000000"/>
                </a:solidFill>
                <a:latin typeface="Calibri"/>
              </a:rPr>
              <a:t>Fai clic per modificare il formato del testo della struttura</a:t>
            </a:r>
            <a:endParaRPr b="0" lang="it-IT"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it-IT" sz="2400" spc="-1" strike="noStrike">
                <a:solidFill>
                  <a:srgbClr val="000000"/>
                </a:solidFill>
                <a:latin typeface="Calibri"/>
              </a:rPr>
              <a:t>Secondo livello struttura</a:t>
            </a:r>
            <a:endParaRPr b="0" lang="it-IT"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it-IT" sz="2000" spc="-1" strike="noStrike">
                <a:solidFill>
                  <a:srgbClr val="000000"/>
                </a:solidFill>
                <a:latin typeface="Calibri"/>
              </a:rPr>
              <a:t>Terzo livello struttura</a:t>
            </a:r>
            <a:endParaRPr b="0" lang="it-IT"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it-IT" sz="2000" spc="-1" strike="noStrike">
                <a:solidFill>
                  <a:srgbClr val="000000"/>
                </a:solidFill>
                <a:latin typeface="Calibri"/>
              </a:rPr>
              <a:t>Quarto livello struttura</a:t>
            </a:r>
            <a:endParaRPr b="0" lang="it-IT"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Calibri"/>
              </a:rPr>
              <a:t>Quinto livello struttura</a:t>
            </a:r>
            <a:endParaRPr b="0" lang="it-IT"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Calibri"/>
              </a:rPr>
              <a:t>Sesto livello struttura</a:t>
            </a:r>
            <a:endParaRPr b="0" lang="it-IT"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Calibri"/>
              </a:rPr>
              <a:t>Settimo livello struttura</a:t>
            </a:r>
            <a:endParaRPr b="0" lang="it-IT"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685800" y="2130480"/>
            <a:ext cx="7772040" cy="1469520"/>
          </a:xfrm>
          <a:prstGeom prst="rect">
            <a:avLst/>
          </a:prstGeom>
          <a:noFill/>
          <a:ln>
            <a:noFill/>
          </a:ln>
        </p:spPr>
        <p:txBody>
          <a:bodyPr anchor="ctr">
            <a:normAutofit/>
          </a:bodyPr>
          <a:p>
            <a:pPr algn="ctr">
              <a:lnSpc>
                <a:spcPct val="100000"/>
              </a:lnSpc>
            </a:pPr>
            <a:r>
              <a:rPr b="1" i="1" lang="it-IT" sz="4400" spc="-1" strike="noStrike">
                <a:solidFill>
                  <a:srgbClr val="000000"/>
                </a:solidFill>
                <a:latin typeface="Albertus MT"/>
              </a:rPr>
              <a:t> </a:t>
            </a:r>
            <a:endParaRPr b="0" lang="it-IT" sz="4400" spc="-1" strike="noStrike">
              <a:solidFill>
                <a:srgbClr val="000000"/>
              </a:solidFill>
              <a:latin typeface="Calibri"/>
            </a:endParaRPr>
          </a:p>
        </p:txBody>
      </p:sp>
      <p:sp>
        <p:nvSpPr>
          <p:cNvPr id="83" name="TextShape 2"/>
          <p:cNvSpPr txBox="1"/>
          <p:nvPr/>
        </p:nvSpPr>
        <p:spPr>
          <a:xfrm>
            <a:off x="899640" y="5157360"/>
            <a:ext cx="7160400" cy="481320"/>
          </a:xfrm>
          <a:prstGeom prst="rect">
            <a:avLst/>
          </a:prstGeom>
          <a:noFill/>
          <a:ln>
            <a:noFill/>
          </a:ln>
        </p:spPr>
        <p:txBody>
          <a:bodyPr>
            <a:normAutofit fontScale="49000"/>
          </a:bodyPr>
          <a:p>
            <a:pPr algn="ctr">
              <a:lnSpc>
                <a:spcPct val="100000"/>
              </a:lnSpc>
              <a:spcBef>
                <a:spcPts val="400"/>
              </a:spcBef>
            </a:pPr>
            <a:r>
              <a:rPr b="0" lang="en-GB" sz="2000" spc="-1" strike="noStrike">
                <a:solidFill>
                  <a:srgbClr val="000000"/>
                </a:solidFill>
                <a:latin typeface="Albertus MT"/>
              </a:rPr>
              <a:t>By students of </a:t>
            </a:r>
            <a:endParaRPr b="0" lang="en-GB" sz="2000" spc="-1" strike="noStrike">
              <a:latin typeface="Arial"/>
            </a:endParaRPr>
          </a:p>
          <a:p>
            <a:pPr algn="ctr">
              <a:lnSpc>
                <a:spcPct val="100000"/>
              </a:lnSpc>
              <a:spcBef>
                <a:spcPts val="400"/>
              </a:spcBef>
            </a:pPr>
            <a:r>
              <a:rPr b="0" lang="en-GB" sz="2000" spc="-1" strike="noStrike">
                <a:solidFill>
                  <a:srgbClr val="000000"/>
                </a:solidFill>
                <a:latin typeface="Albertus MT"/>
              </a:rPr>
              <a:t> </a:t>
            </a:r>
            <a:r>
              <a:rPr b="0" lang="en-GB" sz="2000" spc="-1" strike="noStrike">
                <a:solidFill>
                  <a:srgbClr val="000000"/>
                </a:solidFill>
                <a:latin typeface="Albertus MT"/>
              </a:rPr>
              <a:t>Scuola Secondaria di Primo Grado  A. Ristori, Napoli, Italy</a:t>
            </a:r>
            <a:endParaRPr b="0" lang="en-GB" sz="2000" spc="-1" strike="noStrike">
              <a:latin typeface="Arial"/>
            </a:endParaRPr>
          </a:p>
        </p:txBody>
      </p:sp>
      <p:pic>
        <p:nvPicPr>
          <p:cNvPr id="84" name="Picture 4" descr="intestazione scuola"/>
          <p:cNvPicPr/>
          <p:nvPr/>
        </p:nvPicPr>
        <p:blipFill>
          <a:blip r:embed="rId1"/>
          <a:stretch/>
        </p:blipFill>
        <p:spPr>
          <a:xfrm rot="9000">
            <a:off x="359640" y="550440"/>
            <a:ext cx="3123720" cy="1104480"/>
          </a:xfrm>
          <a:prstGeom prst="rect">
            <a:avLst/>
          </a:prstGeom>
          <a:ln>
            <a:noFill/>
          </a:ln>
        </p:spPr>
      </p:pic>
      <p:pic>
        <p:nvPicPr>
          <p:cNvPr id="85" name="Immagine 5" descr="erasmus-plus-come-partecipare-guida.jpg"/>
          <p:cNvPicPr/>
          <p:nvPr/>
        </p:nvPicPr>
        <p:blipFill>
          <a:blip r:embed="rId2"/>
          <a:stretch/>
        </p:blipFill>
        <p:spPr>
          <a:xfrm>
            <a:off x="6660360" y="260640"/>
            <a:ext cx="2132640" cy="1421640"/>
          </a:xfrm>
          <a:prstGeom prst="rect">
            <a:avLst/>
          </a:prstGeom>
          <a:ln>
            <a:noFill/>
          </a:ln>
        </p:spPr>
      </p:pic>
      <p:pic>
        <p:nvPicPr>
          <p:cNvPr id="86" name="" descr=""/>
          <p:cNvPicPr/>
          <p:nvPr/>
        </p:nvPicPr>
        <p:blipFill>
          <a:blip r:embed="rId3"/>
          <a:stretch/>
        </p:blipFill>
        <p:spPr>
          <a:xfrm>
            <a:off x="3960000" y="360000"/>
            <a:ext cx="1612800" cy="1496520"/>
          </a:xfrm>
          <a:prstGeom prst="rect">
            <a:avLst/>
          </a:prstGeom>
          <a:ln>
            <a:noFill/>
          </a:ln>
        </p:spPr>
      </p:pic>
      <p:sp>
        <p:nvSpPr>
          <p:cNvPr id="87" name="TextShape 3"/>
          <p:cNvSpPr txBox="1"/>
          <p:nvPr/>
        </p:nvSpPr>
        <p:spPr>
          <a:xfrm>
            <a:off x="1368000" y="2592000"/>
            <a:ext cx="6446520" cy="1449720"/>
          </a:xfrm>
          <a:prstGeom prst="rect">
            <a:avLst/>
          </a:prstGeom>
          <a:noFill/>
          <a:ln>
            <a:noFill/>
          </a:ln>
        </p:spPr>
        <p:txBody>
          <a:bodyPr lIns="90000" rIns="90000" tIns="45000" bIns="45000">
            <a:spAutoFit/>
          </a:bodyPr>
          <a:p>
            <a:pPr algn="ctr"/>
            <a:r>
              <a:rPr b="1" lang="en-GB" sz="2400" spc="-1" strike="noStrike">
                <a:latin typeface="Arial"/>
              </a:rPr>
              <a:t>UID Project 2018-2020</a:t>
            </a:r>
            <a:endParaRPr b="1" lang="en-GB" sz="2400" spc="-1" strike="noStrike">
              <a:latin typeface="Arial"/>
            </a:endParaRPr>
          </a:p>
          <a:p>
            <a:pPr algn="ctr"/>
            <a:endParaRPr b="1" lang="en-GB" sz="2400" spc="-1" strike="noStrike">
              <a:latin typeface="Arial"/>
            </a:endParaRPr>
          </a:p>
          <a:p>
            <a:pPr algn="ctr"/>
            <a:r>
              <a:rPr b="1" lang="en-GB" sz="2400" spc="-1" strike="noStrike">
                <a:latin typeface="Arial"/>
              </a:rPr>
              <a:t>The tradition of restoration of art paintings in Naples</a:t>
            </a:r>
            <a:endParaRPr b="1" lang="en-GB" sz="2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683640" y="1845000"/>
            <a:ext cx="8280720" cy="37134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GB" sz="3400" spc="-1" strike="noStrike">
                <a:solidFill>
                  <a:srgbClr val="000000"/>
                </a:solidFill>
                <a:latin typeface="Albertus MT"/>
              </a:rPr>
              <a:t>Il laboratorio durante la manifestazione </a:t>
            </a:r>
            <a:endParaRPr b="0" lang="en-GB" sz="3400" spc="-1" strike="noStrike">
              <a:latin typeface="Arial"/>
            </a:endParaRPr>
          </a:p>
          <a:p>
            <a:pPr algn="ctr">
              <a:lnSpc>
                <a:spcPct val="100000"/>
              </a:lnSpc>
            </a:pPr>
            <a:r>
              <a:rPr b="1" lang="en-GB" sz="3400" spc="-1" strike="noStrike">
                <a:solidFill>
                  <a:srgbClr val="000000"/>
                </a:solidFill>
                <a:latin typeface="Albertus MT"/>
              </a:rPr>
              <a:t>del Maggio dei Monumenti 2019</a:t>
            </a:r>
            <a:endParaRPr b="0" lang="en-GB" sz="3400" spc="-1" strike="noStrike">
              <a:latin typeface="Arial"/>
            </a:endParaRPr>
          </a:p>
          <a:p>
            <a:pPr algn="ctr">
              <a:lnSpc>
                <a:spcPct val="100000"/>
              </a:lnSpc>
            </a:pPr>
            <a:endParaRPr b="0" lang="en-GB" sz="3400" spc="-1" strike="noStrike">
              <a:latin typeface="Arial"/>
            </a:endParaRPr>
          </a:p>
          <a:p>
            <a:pPr algn="ctr">
              <a:lnSpc>
                <a:spcPct val="100000"/>
              </a:lnSpc>
            </a:pPr>
            <a:r>
              <a:rPr b="1" lang="en-GB" sz="3400" spc="-1" strike="noStrike">
                <a:solidFill>
                  <a:srgbClr val="000000"/>
                </a:solidFill>
                <a:latin typeface="Albertus MT"/>
              </a:rPr>
              <a:t>Restoration laboratory during the exhibition “Maggio dei Monumenti 2019”</a:t>
            </a:r>
            <a:endParaRPr b="0" lang="en-GB" sz="3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4" name="Picture 2" descr="C:\Users\Guest\Downloads\IMG_20190517_100749.jpg"/>
          <p:cNvPicPr/>
          <p:nvPr/>
        </p:nvPicPr>
        <p:blipFill>
          <a:blip r:embed="rId1"/>
          <a:stretch/>
        </p:blipFill>
        <p:spPr>
          <a:xfrm>
            <a:off x="755640" y="404640"/>
            <a:ext cx="7503480" cy="562752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5" name="Picture 2" descr="C:\Users\Guest\Downloads\IMG_20190517_102822.jpg"/>
          <p:cNvPicPr/>
          <p:nvPr/>
        </p:nvPicPr>
        <p:blipFill>
          <a:blip r:embed="rId1"/>
          <a:stretch/>
        </p:blipFill>
        <p:spPr>
          <a:xfrm>
            <a:off x="3564000" y="404640"/>
            <a:ext cx="4576680" cy="6102000"/>
          </a:xfrm>
          <a:prstGeom prst="rect">
            <a:avLst/>
          </a:prstGeom>
          <a:ln>
            <a:noFill/>
          </a:ln>
        </p:spPr>
      </p:pic>
      <p:sp>
        <p:nvSpPr>
          <p:cNvPr id="106" name="CustomShape 1"/>
          <p:cNvSpPr/>
          <p:nvPr/>
        </p:nvSpPr>
        <p:spPr>
          <a:xfrm>
            <a:off x="539640" y="836640"/>
            <a:ext cx="2520000" cy="283284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en-GB" sz="1800" spc="-1" strike="noStrike">
              <a:latin typeface="Arial"/>
            </a:endParaRPr>
          </a:p>
          <a:p>
            <a:pPr>
              <a:lnSpc>
                <a:spcPct val="100000"/>
              </a:lnSpc>
            </a:pPr>
            <a:endParaRPr b="0" lang="en-GB" sz="1800" spc="-1" strike="noStrike">
              <a:latin typeface="Arial"/>
            </a:endParaRPr>
          </a:p>
          <a:p>
            <a:pPr>
              <a:lnSpc>
                <a:spcPct val="100000"/>
              </a:lnSpc>
            </a:pPr>
            <a:r>
              <a:rPr b="1" lang="en-GB" sz="1800" spc="-1" strike="noStrike">
                <a:solidFill>
                  <a:srgbClr val="000000"/>
                </a:solidFill>
                <a:latin typeface="Albertus MT"/>
              </a:rPr>
              <a:t>Pulitura delle tavolette lignee dei dipinti eseguiti dai ragazzi</a:t>
            </a:r>
            <a:endParaRPr b="0" lang="en-GB" sz="1800" spc="-1" strike="noStrike">
              <a:latin typeface="Arial"/>
            </a:endParaRPr>
          </a:p>
          <a:p>
            <a:pPr>
              <a:lnSpc>
                <a:spcPct val="100000"/>
              </a:lnSpc>
            </a:pPr>
            <a:endParaRPr b="0" lang="en-GB" sz="1800" spc="-1" strike="noStrike">
              <a:latin typeface="Arial"/>
            </a:endParaRPr>
          </a:p>
          <a:p>
            <a:pPr>
              <a:lnSpc>
                <a:spcPct val="100000"/>
              </a:lnSpc>
            </a:pPr>
            <a:r>
              <a:rPr b="1" lang="en-GB" sz="1800" spc="-1" strike="noStrike">
                <a:solidFill>
                  <a:srgbClr val="000000"/>
                </a:solidFill>
                <a:latin typeface="Albertus MT"/>
              </a:rPr>
              <a:t>Polish of wood tablets draw by scholars.</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7" name="Picture 2" descr=""/>
          <p:cNvPicPr/>
          <p:nvPr/>
        </p:nvPicPr>
        <p:blipFill>
          <a:blip r:embed="rId1"/>
          <a:stretch/>
        </p:blipFill>
        <p:spPr>
          <a:xfrm>
            <a:off x="5940000" y="13942080"/>
            <a:ext cx="4043520" cy="5391360"/>
          </a:xfrm>
          <a:prstGeom prst="rect">
            <a:avLst/>
          </a:prstGeom>
          <a:ln w="9360">
            <a:noFill/>
          </a:ln>
        </p:spPr>
      </p:pic>
      <p:pic>
        <p:nvPicPr>
          <p:cNvPr id="108" name="Immagine 7" descr="IMG_20190517_101452.jpg"/>
          <p:cNvPicPr/>
          <p:nvPr/>
        </p:nvPicPr>
        <p:blipFill>
          <a:blip r:embed="rId2"/>
          <a:stretch/>
        </p:blipFill>
        <p:spPr>
          <a:xfrm>
            <a:off x="179640" y="0"/>
            <a:ext cx="4787640" cy="3590640"/>
          </a:xfrm>
          <a:prstGeom prst="rect">
            <a:avLst/>
          </a:prstGeom>
          <a:ln>
            <a:noFill/>
          </a:ln>
        </p:spPr>
      </p:pic>
      <p:pic>
        <p:nvPicPr>
          <p:cNvPr id="109" name="Immagine 8" descr="IMG_20190517_102945.jpg"/>
          <p:cNvPicPr/>
          <p:nvPr/>
        </p:nvPicPr>
        <p:blipFill>
          <a:blip r:embed="rId3"/>
          <a:stretch/>
        </p:blipFill>
        <p:spPr>
          <a:xfrm>
            <a:off x="5292000" y="1845000"/>
            <a:ext cx="3456000" cy="2592000"/>
          </a:xfrm>
          <a:prstGeom prst="rect">
            <a:avLst/>
          </a:prstGeom>
          <a:ln>
            <a:noFill/>
          </a:ln>
        </p:spPr>
      </p:pic>
      <p:pic>
        <p:nvPicPr>
          <p:cNvPr id="110" name="Immagine 11" descr="IMG_20190517_101500.jpg"/>
          <p:cNvPicPr/>
          <p:nvPr/>
        </p:nvPicPr>
        <p:blipFill>
          <a:blip r:embed="rId4"/>
          <a:stretch/>
        </p:blipFill>
        <p:spPr>
          <a:xfrm>
            <a:off x="467640" y="3699000"/>
            <a:ext cx="4211640" cy="315864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1" name="Immagine 1" descr="IMG_20190517_102945.jpg"/>
          <p:cNvPicPr/>
          <p:nvPr/>
        </p:nvPicPr>
        <p:blipFill>
          <a:blip r:embed="rId1"/>
          <a:stretch/>
        </p:blipFill>
        <p:spPr>
          <a:xfrm>
            <a:off x="1331640" y="764640"/>
            <a:ext cx="6912360" cy="518436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8" name="Picture 7" descr=""/>
          <p:cNvPicPr/>
          <p:nvPr/>
        </p:nvPicPr>
        <p:blipFill>
          <a:blip r:embed="rId1"/>
          <a:srcRect l="8976" t="12867" r="10258" b="0"/>
          <a:stretch/>
        </p:blipFill>
        <p:spPr>
          <a:xfrm>
            <a:off x="2339640" y="144000"/>
            <a:ext cx="4536000" cy="6525000"/>
          </a:xfrm>
          <a:prstGeom prst="rect">
            <a:avLst/>
          </a:prstGeom>
          <a:ln w="936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CustomShape 1"/>
          <p:cNvSpPr/>
          <p:nvPr/>
        </p:nvSpPr>
        <p:spPr>
          <a:xfrm>
            <a:off x="251640" y="1196640"/>
            <a:ext cx="8712720" cy="39898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3200" spc="-1" strike="noStrike">
                <a:solidFill>
                  <a:srgbClr val="000000"/>
                </a:solidFill>
                <a:latin typeface="Albertus Medium"/>
              </a:rPr>
              <a:t>Un esempio di restauro:</a:t>
            </a:r>
            <a:endParaRPr b="0" lang="en-GB" sz="3200" spc="-1" strike="noStrike">
              <a:latin typeface="Arial"/>
            </a:endParaRPr>
          </a:p>
          <a:p>
            <a:pPr algn="ctr">
              <a:lnSpc>
                <a:spcPct val="100000"/>
              </a:lnSpc>
            </a:pPr>
            <a:r>
              <a:rPr b="0" lang="en-GB" sz="3200" spc="-1" strike="noStrike">
                <a:solidFill>
                  <a:srgbClr val="000000"/>
                </a:solidFill>
                <a:latin typeface="Albertus Medium"/>
              </a:rPr>
              <a:t>la tavola della</a:t>
            </a:r>
            <a:endParaRPr b="0" lang="en-GB" sz="3200" spc="-1" strike="noStrike">
              <a:latin typeface="Arial"/>
            </a:endParaRPr>
          </a:p>
          <a:p>
            <a:pPr algn="ctr">
              <a:lnSpc>
                <a:spcPct val="100000"/>
              </a:lnSpc>
            </a:pPr>
            <a:r>
              <a:rPr b="0" lang="en-GB" sz="3200" spc="-1" strike="noStrike">
                <a:solidFill>
                  <a:srgbClr val="000000"/>
                </a:solidFill>
                <a:latin typeface="Albertus Medium"/>
              </a:rPr>
              <a:t>  “</a:t>
            </a:r>
            <a:r>
              <a:rPr b="0" lang="en-GB" sz="3200" spc="-1" strike="noStrike">
                <a:solidFill>
                  <a:srgbClr val="000000"/>
                </a:solidFill>
                <a:latin typeface="Albertus Medium"/>
              </a:rPr>
              <a:t>Madonna con bambino” di Pietro Perugino</a:t>
            </a:r>
            <a:endParaRPr b="0" lang="en-GB" sz="3200" spc="-1" strike="noStrike">
              <a:latin typeface="Arial"/>
            </a:endParaRPr>
          </a:p>
          <a:p>
            <a:pPr algn="ctr">
              <a:lnSpc>
                <a:spcPct val="100000"/>
              </a:lnSpc>
            </a:pPr>
            <a:endParaRPr b="0" lang="en-GB" sz="3200" spc="-1" strike="noStrike">
              <a:latin typeface="Arial"/>
            </a:endParaRPr>
          </a:p>
          <a:p>
            <a:pPr algn="ctr">
              <a:lnSpc>
                <a:spcPct val="100000"/>
              </a:lnSpc>
            </a:pPr>
            <a:r>
              <a:rPr b="0" lang="en-GB" sz="3200" spc="-1" strike="noStrike">
                <a:solidFill>
                  <a:srgbClr val="000000"/>
                </a:solidFill>
                <a:latin typeface="Albertus Medium"/>
              </a:rPr>
              <a:t>An example of restoration:</a:t>
            </a:r>
            <a:endParaRPr b="0" lang="en-GB" sz="3200" spc="-1" strike="noStrike">
              <a:latin typeface="Arial"/>
            </a:endParaRPr>
          </a:p>
          <a:p>
            <a:pPr algn="ctr">
              <a:lnSpc>
                <a:spcPct val="100000"/>
              </a:lnSpc>
            </a:pPr>
            <a:r>
              <a:rPr b="0" lang="en-GB" sz="3200" spc="-1" strike="noStrike">
                <a:solidFill>
                  <a:srgbClr val="000000"/>
                </a:solidFill>
                <a:latin typeface="Albertus Medium"/>
              </a:rPr>
              <a:t>the table of “Virgin with Child” </a:t>
            </a:r>
            <a:endParaRPr b="0" lang="en-GB" sz="3200" spc="-1" strike="noStrike">
              <a:latin typeface="Arial"/>
            </a:endParaRPr>
          </a:p>
          <a:p>
            <a:pPr algn="ctr">
              <a:lnSpc>
                <a:spcPct val="100000"/>
              </a:lnSpc>
            </a:pPr>
            <a:r>
              <a:rPr b="0" lang="en-GB" sz="3200" spc="-1" strike="noStrike">
                <a:solidFill>
                  <a:srgbClr val="000000"/>
                </a:solidFill>
                <a:latin typeface="Albertus Medium"/>
              </a:rPr>
              <a:t>by Pietro Perugino</a:t>
            </a:r>
            <a:endParaRPr b="0" lang="en-GB" sz="3200" spc="-1" strike="noStrike">
              <a:latin typeface="Arial"/>
            </a:endParaRPr>
          </a:p>
          <a:p>
            <a:pPr algn="ctr">
              <a:lnSpc>
                <a:spcPct val="100000"/>
              </a:lnSpc>
            </a:pPr>
            <a:endParaRPr b="0" lang="en-GB"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0" name="Picture 2" descr="C:\Users\Guest\Downloads\IMG_20190517_102245.jpg"/>
          <p:cNvPicPr/>
          <p:nvPr/>
        </p:nvPicPr>
        <p:blipFill>
          <a:blip r:embed="rId1"/>
          <a:srcRect l="5403" t="15849" r="50908" b="6346"/>
          <a:stretch/>
        </p:blipFill>
        <p:spPr>
          <a:xfrm>
            <a:off x="3541680" y="0"/>
            <a:ext cx="5134320" cy="6857640"/>
          </a:xfrm>
          <a:prstGeom prst="rect">
            <a:avLst/>
          </a:prstGeom>
          <a:ln>
            <a:noFill/>
          </a:ln>
        </p:spPr>
      </p:pic>
      <p:sp>
        <p:nvSpPr>
          <p:cNvPr id="91" name="CustomShape 1"/>
          <p:cNvSpPr/>
          <p:nvPr/>
        </p:nvSpPr>
        <p:spPr>
          <a:xfrm>
            <a:off x="251640" y="116640"/>
            <a:ext cx="3096000" cy="71226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GB" sz="1400" spc="-1" strike="noStrike">
                <a:solidFill>
                  <a:srgbClr val="000000"/>
                </a:solidFill>
                <a:latin typeface="Albertus MT"/>
              </a:rPr>
              <a:t>Before restoration (photo 1)</a:t>
            </a:r>
            <a:endParaRPr b="0" lang="en-GB" sz="1400" spc="-1" strike="noStrike">
              <a:latin typeface="Arial"/>
            </a:endParaRPr>
          </a:p>
          <a:p>
            <a:pPr>
              <a:lnSpc>
                <a:spcPct val="100000"/>
              </a:lnSpc>
            </a:pPr>
            <a:endParaRPr b="0" lang="en-GB" sz="1400" spc="-1" strike="noStrike">
              <a:latin typeface="Arial"/>
            </a:endParaRPr>
          </a:p>
          <a:p>
            <a:pPr>
              <a:lnSpc>
                <a:spcPct val="100000"/>
              </a:lnSpc>
            </a:pPr>
            <a:r>
              <a:rPr b="0" lang="en-GB" sz="1400" spc="-1" strike="noStrike">
                <a:solidFill>
                  <a:srgbClr val="000000"/>
                </a:solidFill>
                <a:latin typeface="Albertus MT"/>
              </a:rPr>
              <a:t>The paint film is blurred by yellowed and oxidized paints. Two triangular wooden inserts are evident, added during an ancient restoration and probably the painting had another form. The causes of the intervention and the original shape are not known,.  There are localized drops of color at the edges of the additions, integrated during a restoration in 1957, now chromatically altered.</a:t>
            </a:r>
            <a:endParaRPr b="0" lang="en-GB" sz="1400" spc="-1" strike="noStrike">
              <a:latin typeface="Arial"/>
            </a:endParaRPr>
          </a:p>
          <a:p>
            <a:pPr>
              <a:lnSpc>
                <a:spcPct val="100000"/>
              </a:lnSpc>
            </a:pPr>
            <a:endParaRPr b="0" lang="en-GB" sz="1400" spc="-1" strike="noStrike">
              <a:latin typeface="Arial"/>
            </a:endParaRPr>
          </a:p>
          <a:p>
            <a:pPr>
              <a:lnSpc>
                <a:spcPct val="100000"/>
              </a:lnSpc>
            </a:pPr>
            <a:r>
              <a:rPr b="1" lang="en-GB" sz="1400" spc="-1" strike="noStrike">
                <a:solidFill>
                  <a:srgbClr val="000000"/>
                </a:solidFill>
                <a:latin typeface="Albertus MT"/>
              </a:rPr>
              <a:t>During cleaning (photo 2-4)</a:t>
            </a:r>
            <a:endParaRPr b="0" lang="en-GB" sz="1400" spc="-1" strike="noStrike">
              <a:latin typeface="Arial"/>
            </a:endParaRPr>
          </a:p>
          <a:p>
            <a:pPr>
              <a:lnSpc>
                <a:spcPct val="100000"/>
              </a:lnSpc>
            </a:pPr>
            <a:r>
              <a:rPr b="0" lang="en-GB" sz="1400" spc="-1" strike="noStrike">
                <a:solidFill>
                  <a:srgbClr val="000000"/>
                </a:solidFill>
                <a:latin typeface="Albertus MT"/>
              </a:rPr>
              <a:t>The cleaning has recovered the brightness of the colors, revealing some altered and revealed areas, such as the sky and the mantle of the Virgin, which allow you to glimpse the layer of azurite under the veil of overseas. The oldest restoration emerged with the chromatic integration similar to the original of the two triangles, later made recognizable by a brown glaze.</a:t>
            </a:r>
            <a:endParaRPr b="0" lang="en-GB" sz="1400" spc="-1" strike="noStrike">
              <a:latin typeface="Arial"/>
            </a:endParaRPr>
          </a:p>
          <a:p>
            <a:pPr>
              <a:lnSpc>
                <a:spcPct val="100000"/>
              </a:lnSpc>
            </a:pPr>
            <a:r>
              <a:rPr b="0" lang="en-GB" sz="1400" spc="-1" strike="noStrike">
                <a:solidFill>
                  <a:srgbClr val="000000"/>
                </a:solidFill>
                <a:latin typeface="Albertus MT"/>
              </a:rPr>
              <a:t>UV fluorescence UV rays highlight paint overlaps, improper and altered pictorial integrations that compensate for gaps in pictorial layers and abrasions of colour.</a:t>
            </a:r>
            <a:endParaRPr b="0" lang="en-GB" sz="1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2" name="Picture 2" descr="C:\Users\Guest\Downloads\IMG_20190517_102245.jpg"/>
          <p:cNvPicPr/>
          <p:nvPr/>
        </p:nvPicPr>
        <p:blipFill>
          <a:blip r:embed="rId1"/>
          <a:srcRect l="49707" t="15847" r="8151" b="6348"/>
          <a:stretch/>
        </p:blipFill>
        <p:spPr>
          <a:xfrm>
            <a:off x="4428000" y="188640"/>
            <a:ext cx="4660560" cy="6453000"/>
          </a:xfrm>
          <a:prstGeom prst="rect">
            <a:avLst/>
          </a:prstGeom>
          <a:ln>
            <a:noFill/>
          </a:ln>
        </p:spPr>
      </p:pic>
      <p:sp>
        <p:nvSpPr>
          <p:cNvPr id="93" name="CustomShape 1"/>
          <p:cNvSpPr/>
          <p:nvPr/>
        </p:nvSpPr>
        <p:spPr>
          <a:xfrm>
            <a:off x="179640" y="0"/>
            <a:ext cx="4176000" cy="60577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GB" sz="1400" spc="-1" strike="noStrike">
                <a:solidFill>
                  <a:srgbClr val="000000"/>
                </a:solidFill>
                <a:latin typeface="Albertus MT"/>
              </a:rPr>
              <a:t>Reflectography</a:t>
            </a:r>
            <a:endParaRPr b="0" lang="en-GB" sz="1400" spc="-1" strike="noStrike">
              <a:latin typeface="Arial"/>
            </a:endParaRPr>
          </a:p>
          <a:p>
            <a:pPr>
              <a:lnSpc>
                <a:spcPct val="100000"/>
              </a:lnSpc>
            </a:pPr>
            <a:r>
              <a:rPr b="0" lang="en-GB" sz="1400" spc="-1" strike="noStrike">
                <a:solidFill>
                  <a:srgbClr val="000000"/>
                </a:solidFill>
                <a:latin typeface="Albertus MT"/>
              </a:rPr>
              <a:t>The preparatory drawing is spread on a white lead primer diluted in oil over the preparation of plaster and glue. The representation is not modified with respect to the drafting of the drawing. Reading the reflectography does not show the method of transposition adopted. </a:t>
            </a:r>
            <a:endParaRPr b="0" lang="en-GB" sz="1400" spc="-1" strike="noStrike">
              <a:latin typeface="Arial"/>
            </a:endParaRPr>
          </a:p>
          <a:p>
            <a:pPr>
              <a:lnSpc>
                <a:spcPct val="100000"/>
              </a:lnSpc>
            </a:pPr>
            <a:endParaRPr b="0" lang="en-GB" sz="1400" spc="-1" strike="noStrike">
              <a:latin typeface="Arial"/>
            </a:endParaRPr>
          </a:p>
          <a:p>
            <a:pPr>
              <a:lnSpc>
                <a:spcPct val="100000"/>
              </a:lnSpc>
            </a:pPr>
            <a:r>
              <a:rPr b="1" lang="en-GB" sz="1400" spc="-1" strike="noStrike">
                <a:solidFill>
                  <a:srgbClr val="000000"/>
                </a:solidFill>
                <a:latin typeface="Albertus MT"/>
              </a:rPr>
              <a:t>After restoration</a:t>
            </a:r>
            <a:endParaRPr b="0" lang="en-GB" sz="1400" spc="-1" strike="noStrike">
              <a:latin typeface="Arial"/>
            </a:endParaRPr>
          </a:p>
          <a:p>
            <a:pPr>
              <a:lnSpc>
                <a:spcPct val="100000"/>
              </a:lnSpc>
            </a:pPr>
            <a:r>
              <a:rPr b="0" lang="en-GB" sz="1400" spc="-1" strike="noStrike">
                <a:solidFill>
                  <a:srgbClr val="000000"/>
                </a:solidFill>
                <a:latin typeface="Albertus MT"/>
              </a:rPr>
              <a:t>The gaps were filled with plaster diluted with lapin glue and prepared with a tempera similar to the light and warm color of the preparation. It was decided to maintain the transformations undergone by the work, now stratified in its conservation history, even considering that for lack of certain data it is not possible to determine the original shape and size of the table. The gaps have been integrated, the abrasions have been compensated with light veiling to restore chromatic continuity and the altered tone of the antique touches along the edges has been corrected. The colour of the integrations applied in ancient times on the triangular inserts, very similar to the original, was flat and could hardly have been modified to make it bright and modulated. It was then covered with a clear tempera, proceeding with successive tonal steps to tune the remake to the chromatic preciousness of the sky.</a:t>
            </a:r>
            <a:endParaRPr b="0" lang="en-GB" sz="1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4" name="Immagine 1" descr="IMG_20190926_105227.jpg"/>
          <p:cNvPicPr/>
          <p:nvPr/>
        </p:nvPicPr>
        <p:blipFill>
          <a:blip r:embed="rId1"/>
          <a:srcRect l="1103" t="9788" r="0" b="0"/>
          <a:stretch/>
        </p:blipFill>
        <p:spPr>
          <a:xfrm>
            <a:off x="6561720" y="0"/>
            <a:ext cx="2581920" cy="3140640"/>
          </a:xfrm>
          <a:prstGeom prst="rect">
            <a:avLst/>
          </a:prstGeom>
          <a:ln>
            <a:noFill/>
          </a:ln>
        </p:spPr>
      </p:pic>
      <p:pic>
        <p:nvPicPr>
          <p:cNvPr id="95" name="Immagine 2" descr="IMG_20190926_105225.jpg"/>
          <p:cNvPicPr/>
          <p:nvPr/>
        </p:nvPicPr>
        <p:blipFill>
          <a:blip r:embed="rId2"/>
          <a:srcRect l="0" t="0" r="7768" b="2965"/>
          <a:stretch/>
        </p:blipFill>
        <p:spPr>
          <a:xfrm>
            <a:off x="0" y="0"/>
            <a:ext cx="3419640" cy="4796640"/>
          </a:xfrm>
          <a:prstGeom prst="rect">
            <a:avLst/>
          </a:prstGeom>
          <a:ln>
            <a:noFill/>
          </a:ln>
        </p:spPr>
      </p:pic>
      <p:pic>
        <p:nvPicPr>
          <p:cNvPr id="96" name="Immagine 3" descr="IMG_20190926_105213.jpg"/>
          <p:cNvPicPr/>
          <p:nvPr/>
        </p:nvPicPr>
        <p:blipFill>
          <a:blip r:embed="rId3"/>
          <a:srcRect l="8401" t="9052" r="10401" b="9052"/>
          <a:stretch/>
        </p:blipFill>
        <p:spPr>
          <a:xfrm rot="5400000">
            <a:off x="4236120" y="2777400"/>
            <a:ext cx="3480120" cy="4680000"/>
          </a:xfrm>
          <a:prstGeom prst="rect">
            <a:avLst/>
          </a:prstGeom>
          <a:ln>
            <a:noFill/>
          </a:ln>
        </p:spPr>
      </p:pic>
      <p:sp>
        <p:nvSpPr>
          <p:cNvPr id="97" name="CustomShape 1"/>
          <p:cNvSpPr/>
          <p:nvPr/>
        </p:nvSpPr>
        <p:spPr>
          <a:xfrm>
            <a:off x="3708000" y="476640"/>
            <a:ext cx="2376000" cy="2284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GB" sz="1800" spc="-1" strike="noStrike">
                <a:solidFill>
                  <a:srgbClr val="000000"/>
                </a:solidFill>
                <a:latin typeface="Calibri"/>
              </a:rPr>
              <a:t>Piccoli restauratori all’opera nel laboratorio di Giulia Zorzetti</a:t>
            </a:r>
            <a:endParaRPr b="0" lang="en-GB" sz="1800" spc="-1" strike="noStrike">
              <a:latin typeface="Arial"/>
            </a:endParaRPr>
          </a:p>
          <a:p>
            <a:pPr>
              <a:lnSpc>
                <a:spcPct val="100000"/>
              </a:lnSpc>
            </a:pPr>
            <a:endParaRPr b="0" lang="en-GB" sz="1800" spc="-1" strike="noStrike">
              <a:latin typeface="Arial"/>
            </a:endParaRPr>
          </a:p>
          <a:p>
            <a:pPr>
              <a:lnSpc>
                <a:spcPct val="100000"/>
              </a:lnSpc>
            </a:pPr>
            <a:r>
              <a:rPr b="0" lang="en-GB" sz="1800" spc="-1" strike="noStrike">
                <a:solidFill>
                  <a:srgbClr val="000000"/>
                </a:solidFill>
                <a:latin typeface="Calibri"/>
              </a:rPr>
              <a:t>Our restorers at work in Giulia Zorzetti's workshop</a:t>
            </a:r>
            <a:endParaRPr b="0" lang="en-GB"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 name="Picture 2" descr="C:\Users\Guest\Downloads\IMG_20190416_153035 (2).jpg"/>
          <p:cNvPicPr/>
          <p:nvPr/>
        </p:nvPicPr>
        <p:blipFill>
          <a:blip r:embed="rId1"/>
          <a:stretch/>
        </p:blipFill>
        <p:spPr>
          <a:xfrm rot="10800000">
            <a:off x="3708360" y="50400"/>
            <a:ext cx="5105520" cy="6807240"/>
          </a:xfrm>
          <a:prstGeom prst="rect">
            <a:avLst/>
          </a:prstGeom>
          <a:ln>
            <a:noFill/>
          </a:ln>
        </p:spPr>
      </p:pic>
      <p:sp>
        <p:nvSpPr>
          <p:cNvPr id="99" name="CustomShape 1"/>
          <p:cNvSpPr/>
          <p:nvPr/>
        </p:nvSpPr>
        <p:spPr>
          <a:xfrm>
            <a:off x="539640" y="1484640"/>
            <a:ext cx="2448000" cy="14302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GB" sz="2200" spc="-1" strike="noStrike">
                <a:solidFill>
                  <a:srgbClr val="000000"/>
                </a:solidFill>
                <a:latin typeface="Albertus MT"/>
              </a:rPr>
              <a:t>Saggi di pulitura</a:t>
            </a:r>
            <a:endParaRPr b="0" lang="en-GB" sz="2200" spc="-1" strike="noStrike">
              <a:latin typeface="Arial"/>
            </a:endParaRPr>
          </a:p>
          <a:p>
            <a:pPr>
              <a:lnSpc>
                <a:spcPct val="100000"/>
              </a:lnSpc>
            </a:pPr>
            <a:endParaRPr b="0" lang="en-GB" sz="2200" spc="-1" strike="noStrike">
              <a:latin typeface="Arial"/>
            </a:endParaRPr>
          </a:p>
          <a:p>
            <a:pPr>
              <a:lnSpc>
                <a:spcPct val="100000"/>
              </a:lnSpc>
            </a:pPr>
            <a:r>
              <a:rPr b="1" lang="en-GB" sz="2200" spc="-1" strike="noStrike">
                <a:solidFill>
                  <a:srgbClr val="000000"/>
                </a:solidFill>
                <a:latin typeface="Albertus MT"/>
              </a:rPr>
              <a:t>Cleaning tests</a:t>
            </a:r>
            <a:endParaRPr b="0" lang="en-GB" sz="2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0" name="Picture 1" descr="C:\Users\Guest\Downloads\IMG_20190416_153124.jpg"/>
          <p:cNvPicPr/>
          <p:nvPr/>
        </p:nvPicPr>
        <p:blipFill>
          <a:blip r:embed="rId1"/>
          <a:stretch/>
        </p:blipFill>
        <p:spPr>
          <a:xfrm>
            <a:off x="683640" y="764640"/>
            <a:ext cx="7200360" cy="540036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1" name="Picture 2" descr="C:\Users\Guest\Downloads\IMG_20190517_102252.jpg"/>
          <p:cNvPicPr/>
          <p:nvPr/>
        </p:nvPicPr>
        <p:blipFill>
          <a:blip r:embed="rId1"/>
          <a:srcRect l="47249" t="11956" r="0" b="6381"/>
          <a:stretch/>
        </p:blipFill>
        <p:spPr>
          <a:xfrm>
            <a:off x="4860000" y="1989000"/>
            <a:ext cx="4047840" cy="4700520"/>
          </a:xfrm>
          <a:prstGeom prst="rect">
            <a:avLst/>
          </a:prstGeom>
          <a:ln>
            <a:noFill/>
          </a:ln>
        </p:spPr>
      </p:pic>
      <p:pic>
        <p:nvPicPr>
          <p:cNvPr id="102" name="Picture 2" descr="C:\Users\Guest\Downloads\IMG_20190517_102252.jpg"/>
          <p:cNvPicPr/>
          <p:nvPr/>
        </p:nvPicPr>
        <p:blipFill>
          <a:blip r:embed="rId2"/>
          <a:srcRect l="0" t="13708" r="52371" b="4619"/>
          <a:stretch/>
        </p:blipFill>
        <p:spPr>
          <a:xfrm>
            <a:off x="124200" y="260640"/>
            <a:ext cx="4087440" cy="525636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258</TotalTime>
  <Application>LibreOffice/6.3.1.2$Windows_X86_64 LibreOffice_project/b79626edf0065ac373bd1df5c28bd630b4424273</Application>
  <Words>495</Words>
  <Paragraphs>37</Paragraphs>
  <Company>Grizli777</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2019-09-26T07:59:41Z</dcterms:created>
  <dc:creator>Guest</dc:creator>
  <dc:description/>
  <dc:language>en-GB</dc:language>
  <cp:lastModifiedBy/>
  <dcterms:modified xsi:type="dcterms:W3CDTF">2019-09-26T18:23:18Z</dcterms:modified>
  <cp:revision>24</cp:revision>
  <dc:subject/>
  <dc:title>Scoprire Napoli… a spasso tra le botteghe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Grizli777</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Presentazione su schermo (4:3)</vt:lpwstr>
  </property>
  <property fmtid="{D5CDD505-2E9C-101B-9397-08002B2CF9AE}" pid="10" name="ScaleCrop">
    <vt:bool>0</vt:bool>
  </property>
  <property fmtid="{D5CDD505-2E9C-101B-9397-08002B2CF9AE}" pid="11" name="ShareDoc">
    <vt:bool>0</vt:bool>
  </property>
  <property fmtid="{D5CDD505-2E9C-101B-9397-08002B2CF9AE}" pid="12" name="Slides">
    <vt:i4>14</vt:i4>
  </property>
</Properties>
</file>