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Libre Baskerville" panose="020B0604020202020204" charset="0"/>
      <p:regular r:id="rId13"/>
      <p:bold r:id="rId14"/>
      <p:italic r:id="rId15"/>
    </p:embeddedFont>
    <p:embeddedFont>
      <p:font typeface="Libre Franklin" panose="020B0604020202020204" charset="-18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w3k7XUe957C9DoT2SUIWCvYWI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ajd tytułowy" type="title">
  <p:cSld name="TITLE">
    <p:bg>
      <p:bgPr>
        <a:blipFill rotWithShape="1">
          <a:blip r:embed="rId2">
            <a:alphaModFix/>
          </a:blip>
          <a:tile tx="0" ty="0" sx="55000" sy="55000" flip="none" algn="tl"/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" name="Google Shape;15;p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" name="Google Shape;16;p12"/>
          <p:cNvSpPr txBox="1"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580"/>
              </a:spcBef>
              <a:spcAft>
                <a:spcPts val="0"/>
              </a:spcAft>
              <a:buSzPts val="2210"/>
              <a:buNone/>
              <a:defRPr sz="2600">
                <a:solidFill>
                  <a:schemeClr val="dk2"/>
                </a:solidFill>
              </a:defRPr>
            </a:lvl1pPr>
            <a:lvl2pPr lvl="1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70"/>
              </a:spcBef>
              <a:spcAft>
                <a:spcPts val="0"/>
              </a:spcAft>
              <a:buSzPts val="1530"/>
              <a:buNone/>
              <a:defRPr/>
            </a:lvl3pPr>
            <a:lvl4pPr lvl="3" algn="ctr">
              <a:spcBef>
                <a:spcPts val="37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7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20" name="Google Shape;20;p12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" name="Google Shape;21;p12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" name="Google Shape;22;p12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" name="Google Shape;23;p12"/>
          <p:cNvSpPr txBox="1"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Libre Franklin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body" idx="1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>
            <a:spLocks noGrp="1"/>
          </p:cNvSpPr>
          <p:nvPr>
            <p:ph type="title"/>
          </p:nvPr>
        </p:nvSpPr>
        <p:spPr>
          <a:xfrm rot="5400000">
            <a:off x="4709477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body" idx="1"/>
          </p:nvPr>
        </p:nvSpPr>
        <p:spPr>
          <a:xfrm rot="5400000">
            <a:off x="7699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główek sekcji" type="secHead">
  <p:cSld name="SECTION_HEADER">
    <p:bg>
      <p:bgPr>
        <a:blipFill rotWithShape="1">
          <a:blip r:embed="rId2">
            <a:alphaModFix/>
          </a:blip>
          <a:tile tx="0" ty="0" sx="55000" sy="55000" flip="none" algn="tl"/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2" name="Google Shape;32;p1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sz="40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1400"/>
              <a:buFont typeface="Libre Baskerville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/>
          <p:nvPr/>
        </p:nvSpPr>
        <p:spPr>
          <a:xfrm rot="10800000" flipH="1">
            <a:off x="69412" y="2376830"/>
            <a:ext cx="9013515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8" name="Google Shape;38;p14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9" name="Google Shape;39;p14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0" name="Google Shape;40;p14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 b="1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sz="1600" b="1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2040"/>
              <a:buNone/>
              <a:defRPr sz="2400" b="1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1600"/>
              <a:buFont typeface="Libre Baskerville"/>
              <a:buNone/>
              <a:defRPr sz="1600" b="1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3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8" name="Google Shape;68;p19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1530"/>
              <a:buNone/>
              <a:defRPr sz="1800"/>
            </a:lvl1pPr>
            <a:lvl2pPr marL="914400" lvl="1" indent="-228600" algn="l">
              <a:spcBef>
                <a:spcPts val="37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37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spcBef>
                <a:spcPts val="37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None/>
              <a:defRPr sz="900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58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7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0039" algn="l">
              <a:spcBef>
                <a:spcPts val="370"/>
              </a:spcBef>
              <a:spcAft>
                <a:spcPts val="0"/>
              </a:spcAft>
              <a:buSzPts val="1440"/>
              <a:buChar char="⚫"/>
              <a:defRPr/>
            </a:lvl4pPr>
            <a:lvl5pPr marL="2286000" lvl="4" indent="-342900" algn="l">
              <a:spcBef>
                <a:spcPts val="37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Franklin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1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80"/>
              </a:spcBef>
              <a:spcAft>
                <a:spcPts val="0"/>
              </a:spcAft>
              <a:buSzPts val="1360"/>
              <a:buFont typeface="Libre Baskerville"/>
              <a:buNone/>
              <a:defRPr sz="1600"/>
            </a:lvl1pPr>
            <a:lvl2pPr marL="914400" lvl="1" indent="-293369" algn="l">
              <a:spcBef>
                <a:spcPts val="37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82575" algn="l">
              <a:spcBef>
                <a:spcPts val="370"/>
              </a:spcBef>
              <a:spcAft>
                <a:spcPts val="0"/>
              </a:spcAft>
              <a:buSzPts val="850"/>
              <a:buChar char="⚫"/>
              <a:defRPr sz="1000"/>
            </a:lvl3pPr>
            <a:lvl4pPr marL="1828800" lvl="3" indent="-274319" algn="l">
              <a:spcBef>
                <a:spcPts val="370"/>
              </a:spcBef>
              <a:spcAft>
                <a:spcPts val="0"/>
              </a:spcAft>
              <a:buSzPts val="720"/>
              <a:buChar char="⚫"/>
              <a:defRPr sz="900"/>
            </a:lvl4pPr>
            <a:lvl5pPr marL="2286000" lvl="4" indent="-285750" algn="l">
              <a:spcBef>
                <a:spcPts val="370"/>
              </a:spcBef>
              <a:spcAft>
                <a:spcPts val="0"/>
              </a:spcAft>
              <a:buSzPts val="900"/>
              <a:buFont typeface="Libre Baskerville"/>
              <a:buChar char="o"/>
              <a:defRPr sz="900"/>
            </a:lvl5pPr>
            <a:lvl6pPr marL="2743200" lvl="5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7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81" name="Google Shape;81;p20"/>
          <p:cNvSpPr/>
          <p:nvPr/>
        </p:nvSpPr>
        <p:spPr>
          <a:xfrm rot="10800000" flipH="1">
            <a:off x="68307" y="4683555"/>
            <a:ext cx="90068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2" name="Google Shape;82;p20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3" name="Google Shape;83;p20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4" name="Google Shape;84;p20"/>
          <p:cNvSpPr>
            <a:spLocks noGrp="1"/>
          </p:cNvSpPr>
          <p:nvPr>
            <p:ph type="pic" idx="2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R="0" lvl="1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R="0" lvl="2" algn="l" rtl="0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R="0" lvl="3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R="0" lvl="4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R="0" lvl="5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R="0" lvl="6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R="0" lvl="7" algn="l" rtl="0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R="0" lvl="8" algn="l" rtl="0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" name="Google Shape;7;p11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" name="Google Shape;8;p11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  <a:defRPr sz="4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935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⚫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marR="0" lvl="1" indent="-358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marR="0" lvl="2" indent="-336550" algn="l" rtl="0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7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marR="0" lvl="3" indent="-3302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marR="0" lvl="4" indent="-3556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marR="0" lvl="5" indent="-34290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marR="0" lvl="6" indent="-34290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marR="0" lvl="7" indent="-342900" algn="l" rtl="0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marR="0" lvl="8" indent="-342900" algn="l" rtl="0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44"/>
              <a:buFont typeface="Arial"/>
              <a:buNone/>
            </a:pPr>
            <a:endParaRPr sz="2405" b="1" cap="none">
              <a:solidFill>
                <a:srgbClr val="5E240E"/>
              </a:solidFill>
            </a:endParaRPr>
          </a:p>
          <a:p>
            <a:pPr marL="0" lvl="0" indent="-129809" algn="ctr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Font typeface="Arial"/>
              <a:buChar char="•"/>
            </a:pPr>
            <a:r>
              <a:rPr lang="pl-PL" sz="2405" b="1" cap="none">
                <a:solidFill>
                  <a:srgbClr val="5E240E"/>
                </a:solidFill>
              </a:rPr>
              <a:t>OFFICIALLY THE REPUBLIC OF POLAND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Font typeface="Arial"/>
              <a:buNone/>
            </a:pPr>
            <a:endParaRPr sz="2405" b="1" cap="none">
              <a:solidFill>
                <a:srgbClr val="5E240E"/>
              </a:solidFill>
            </a:endParaRPr>
          </a:p>
          <a:p>
            <a:pPr marL="0" lvl="0" indent="-129809" algn="ctr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Font typeface="Arial"/>
              <a:buChar char="•"/>
            </a:pPr>
            <a:r>
              <a:rPr lang="pl-PL" sz="2405" b="1" cap="none">
                <a:solidFill>
                  <a:srgbClr val="5E240E"/>
                </a:solidFill>
              </a:rPr>
              <a:t>LOCATED IN THE CENTRAL EUROPE</a:t>
            </a:r>
            <a:endParaRPr sz="2405" b="1"/>
          </a:p>
        </p:txBody>
      </p:sp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D1200"/>
              </a:buClr>
              <a:buSzPts val="4000"/>
              <a:buFont typeface="Libre Franklin"/>
              <a:buNone/>
            </a:pPr>
            <a:r>
              <a:rPr lang="pl-PL" b="1">
                <a:solidFill>
                  <a:srgbClr val="BD1200"/>
                </a:solidFill>
              </a:rPr>
              <a:t>POLAND</a:t>
            </a:r>
            <a:endParaRPr b="1">
              <a:solidFill>
                <a:srgbClr val="BD1200"/>
              </a:solidFill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862100"/>
            <a:ext cx="1881866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8950" y="5322775"/>
            <a:ext cx="2886075" cy="138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09700" y="4862100"/>
            <a:ext cx="171491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rgbClr val="6A4747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endParaRPr/>
          </a:p>
        </p:txBody>
      </p:sp>
      <p:pic>
        <p:nvPicPr>
          <p:cNvPr id="173" name="Google Shape;173;p10" descr="images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2071670" y="2071678"/>
            <a:ext cx="5221771" cy="2924192"/>
          </a:xfrm>
          <a:prstGeom prst="rect">
            <a:avLst/>
          </a:prstGeom>
          <a:noFill/>
          <a:ln w="190500" cap="sq" cmpd="sng">
            <a:solidFill>
              <a:srgbClr val="C8C6B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bl" rotWithShape="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	</a:t>
            </a:r>
            <a: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MIGRANTS</a:t>
            </a:r>
            <a:endParaRPr b="1">
              <a:solidFill>
                <a:srgbClr val="FFB8AE"/>
              </a:solidFill>
            </a:endParaRPr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910158"/>
          </a:xfrm>
          <a:prstGeom prst="rect">
            <a:avLst/>
          </a:prstGeom>
          <a:gradFill>
            <a:gsLst>
              <a:gs pos="0">
                <a:srgbClr val="9B968E"/>
              </a:gs>
              <a:gs pos="50000">
                <a:srgbClr val="D5CFC2"/>
              </a:gs>
              <a:gs pos="100000">
                <a:srgbClr val="F0E8D7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pl-PL" sz="2400" b="1" cap="none">
                <a:solidFill>
                  <a:srgbClr val="5E240E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		THE MAIN CAUSES OF POLISH MIGRATION:</a:t>
            </a:r>
            <a:endParaRPr sz="2400" b="1" cap="none">
              <a:solidFill>
                <a:srgbClr val="5E240E"/>
              </a:solidFill>
            </a:endParaRPr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040"/>
              <a:buNone/>
            </a:pPr>
            <a:endParaRPr sz="2400" b="1" cap="none">
              <a:solidFill>
                <a:srgbClr val="5E240E"/>
              </a:solidFill>
            </a:endParaRPr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720"/>
              <a:buChar char="⚫"/>
            </a:pPr>
            <a:r>
              <a:rPr lang="pl-PL" sz="3200">
                <a:latin typeface="Libre Franklin"/>
                <a:ea typeface="Libre Franklin"/>
                <a:cs typeface="Libre Franklin"/>
                <a:sym typeface="Libre Franklin"/>
              </a:rPr>
              <a:t>political situation</a:t>
            </a:r>
            <a:endParaRPr sz="3200"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720"/>
              <a:buChar char="⚫"/>
            </a:pPr>
            <a:r>
              <a:rPr lang="pl-PL" sz="3200">
                <a:latin typeface="Libre Franklin"/>
                <a:ea typeface="Libre Franklin"/>
                <a:cs typeface="Libre Franklin"/>
                <a:sym typeface="Libre Franklin"/>
              </a:rPr>
              <a:t>economic situation</a:t>
            </a:r>
            <a:br>
              <a:rPr lang="pl-PL" sz="4400"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r>
              <a:rPr lang="pl-PL" b="1" cap="none">
                <a:solidFill>
                  <a:srgbClr val="5E240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</a:t>
            </a:r>
            <a: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MIGRATION</a:t>
            </a:r>
            <a:endParaRPr b="1">
              <a:solidFill>
                <a:srgbClr val="FFB8AE"/>
              </a:solidFill>
            </a:endParaRPr>
          </a:p>
        </p:txBody>
      </p:sp>
      <p:sp>
        <p:nvSpPr>
          <p:cNvPr id="117" name="Google Shape;117;p3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5195910"/>
          </a:xfrm>
          <a:prstGeom prst="rect">
            <a:avLst/>
          </a:prstGeom>
          <a:blipFill rotWithShape="1">
            <a:blip r:embed="rId4">
              <a:alphaModFix/>
            </a:blip>
            <a:tile tx="0" ty="0" sx="70000" sy="70000" flip="none" algn="ctr"/>
          </a:blipFill>
          <a:ln w="9525" cap="flat" cmpd="sng">
            <a:solidFill>
              <a:srgbClr val="7E1F1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</a:t>
            </a:r>
            <a: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At the end of the 19th century, the Poles went to:				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r>
              <a:rPr lang="pl-PL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France				USA</a:t>
            </a:r>
            <a:br>
              <a:rPr lang="pl-PL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pl-PL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Canada				Brazil</a:t>
            </a:r>
            <a:br>
              <a:rPr lang="pl-PL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pl-PL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Argentina				Germany</a:t>
            </a:r>
            <a:endParaRPr b="1"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r>
              <a:rPr lang="pl-PL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</a:t>
            </a:r>
            <a:b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endParaRPr/>
          </a:p>
        </p:txBody>
      </p:sp>
      <p:pic>
        <p:nvPicPr>
          <p:cNvPr id="118" name="Google Shape;118;p3" descr="e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290" y="4357694"/>
            <a:ext cx="1351056" cy="1071570"/>
          </a:xfrm>
          <a:prstGeom prst="rect">
            <a:avLst/>
          </a:prstGeom>
          <a:solidFill>
            <a:srgbClr val="ECECEC"/>
          </a:solidFill>
          <a:ln w="10160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19" name="Google Shape;119;p3" descr="m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27362" y="4112275"/>
            <a:ext cx="1351050" cy="1351050"/>
          </a:xfrm>
          <a:prstGeom prst="rect">
            <a:avLst/>
          </a:prstGeom>
          <a:solidFill>
            <a:srgbClr val="ECECEC"/>
          </a:solidFill>
          <a:ln w="10160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0" name="Google Shape;120;p3" descr="w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897427" y="4059374"/>
            <a:ext cx="1538271" cy="12144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121" name="Google Shape;121;p3" descr="n.jp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14188" y="4216294"/>
            <a:ext cx="1295283" cy="1143008"/>
          </a:xfrm>
          <a:prstGeom prst="rect">
            <a:avLst/>
          </a:prstGeom>
          <a:solidFill>
            <a:srgbClr val="ECECEC"/>
          </a:solidFill>
          <a:ln w="10160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2" name="Google Shape;122;p3" descr="u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124227" y="5273827"/>
            <a:ext cx="1357322" cy="1214446"/>
          </a:xfrm>
          <a:prstGeom prst="rect">
            <a:avLst/>
          </a:prstGeom>
          <a:solidFill>
            <a:srgbClr val="ECECEC"/>
          </a:solidFill>
          <a:ln w="10160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3" name="Google Shape;123;p3" descr="q.jp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001352" y="5345252"/>
            <a:ext cx="1357322" cy="1143008"/>
          </a:xfrm>
          <a:prstGeom prst="rect">
            <a:avLst/>
          </a:prstGeom>
          <a:solidFill>
            <a:srgbClr val="ECECEC"/>
          </a:solidFill>
          <a:ln w="10160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br>
              <a:rPr lang="pl-PL" sz="3600"/>
            </a:br>
            <a:br>
              <a:rPr lang="pl-PL" sz="3600"/>
            </a:br>
            <a:r>
              <a:rPr lang="pl-PL" sz="3600"/>
              <a:t>	</a:t>
            </a:r>
            <a:endParaRPr sz="3600"/>
          </a:p>
        </p:txBody>
      </p:sp>
      <p:sp>
        <p:nvSpPr>
          <p:cNvPr id="129" name="Google Shape;129;p4"/>
          <p:cNvSpPr txBox="1">
            <a:spLocks noGrp="1"/>
          </p:cNvSpPr>
          <p:nvPr>
            <p:ph type="body" idx="1"/>
          </p:nvPr>
        </p:nvSpPr>
        <p:spPr>
          <a:xfrm>
            <a:off x="785786" y="1500174"/>
            <a:ext cx="7772400" cy="500066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rgbClr val="726768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ctr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endParaRPr/>
          </a:p>
          <a:p>
            <a:pPr marL="514350" lvl="0" indent="-51435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more work places</a:t>
            </a:r>
            <a:endParaRPr b="1">
              <a:solidFill>
                <a:srgbClr val="FFB8AE"/>
              </a:solidFill>
            </a:endParaRPr>
          </a:p>
          <a:p>
            <a:pPr marL="514350" lvl="0" indent="-51435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 large number of older people</a:t>
            </a:r>
            <a:endParaRPr b="1">
              <a:solidFill>
                <a:srgbClr val="FFB8AE"/>
              </a:solidFill>
            </a:endParaRPr>
          </a:p>
          <a:p>
            <a:pPr marL="514350" lvl="0" indent="-51435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better living conditions for emigrants</a:t>
            </a:r>
            <a:b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b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endParaRPr b="1">
              <a:solidFill>
                <a:srgbClr val="FFB8AE"/>
              </a:solidFill>
            </a:endParaRPr>
          </a:p>
        </p:txBody>
      </p:sp>
      <p:pic>
        <p:nvPicPr>
          <p:cNvPr id="130" name="Google Shape;130;p4" descr="migration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5918" y="3714752"/>
            <a:ext cx="5665002" cy="26432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  <a:effectLst>
            <a:reflection stA="33000" endPos="28000" dist="5000" dir="5400000" sy="-100000" algn="bl" rotWithShape="0"/>
          </a:effectLst>
        </p:spPr>
      </p:pic>
      <p:sp>
        <p:nvSpPr>
          <p:cNvPr id="131" name="Google Shape;131;p4"/>
          <p:cNvSpPr/>
          <p:nvPr/>
        </p:nvSpPr>
        <p:spPr>
          <a:xfrm>
            <a:off x="-99877" y="428604"/>
            <a:ext cx="852477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b="1" i="0" u="none" strike="noStrike" cap="none">
                <a:solidFill>
                  <a:srgbClr val="5E240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THE EFFECTS OF MIGRATION</a:t>
            </a:r>
            <a:r>
              <a:rPr lang="pl-PL" sz="5400" b="1" i="0" u="none" strike="noStrike" cap="none">
                <a:solidFill>
                  <a:srgbClr val="5E240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</a:t>
            </a:r>
            <a:endParaRPr sz="5400" b="1" i="0" u="none" strike="noStrike" cap="none">
              <a:solidFill>
                <a:srgbClr val="5E240E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rgbClr val="6A4747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ibre Franklin"/>
              <a:buNone/>
            </a:pPr>
            <a:b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b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</a:t>
            </a:r>
            <a:b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pl-PL" sz="3600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Since 2004, many Poles went to Western Countries:</a:t>
            </a:r>
            <a:endParaRPr sz="3600"/>
          </a:p>
        </p:txBody>
      </p:sp>
      <p:sp>
        <p:nvSpPr>
          <p:cNvPr id="137" name="Google Shape;137;p5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519591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endParaRPr b="1">
              <a:solidFill>
                <a:srgbClr val="F8F8F8"/>
              </a:solidFill>
            </a:endParaRPr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 b="1">
                <a:solidFill>
                  <a:srgbClr val="00206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United Kingdom</a:t>
            </a:r>
            <a:endParaRPr b="1">
              <a:solidFill>
                <a:srgbClr val="002060"/>
              </a:solidFill>
            </a:endParaRPr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 b="1">
                <a:solidFill>
                  <a:srgbClr val="00206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Holland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 b="1">
                <a:solidFill>
                  <a:srgbClr val="00206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France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 b="1">
                <a:solidFill>
                  <a:srgbClr val="00206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Norway</a:t>
            </a:r>
            <a:endParaRPr b="1">
              <a:solidFill>
                <a:srgbClr val="002060"/>
              </a:solidFill>
            </a:endParaRPr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 b="1">
              <a:solidFill>
                <a:srgbClr val="F8F8F8"/>
              </a:solidFill>
            </a:endParaRPr>
          </a:p>
        </p:txBody>
      </p:sp>
      <p:pic>
        <p:nvPicPr>
          <p:cNvPr id="138" name="Google Shape;138;p5" descr="imag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28728" y="3929066"/>
            <a:ext cx="6215106" cy="2500330"/>
          </a:xfrm>
          <a:prstGeom prst="rect">
            <a:avLst/>
          </a:prstGeom>
          <a:noFill/>
          <a:ln w="12700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B8AE"/>
              </a:buClr>
              <a:buSzPts val="3600"/>
              <a:buFont typeface="Libre Franklin"/>
              <a:buNone/>
            </a:pPr>
            <a:r>
              <a:rPr lang="pl-PL" sz="3600" b="1">
                <a:solidFill>
                  <a:srgbClr val="FFB8AE"/>
                </a:solidFill>
              </a:rPr>
              <a:t>  JOBS PERFORMED BY MIGRANTS</a:t>
            </a:r>
            <a:endParaRPr sz="3600" b="1">
              <a:solidFill>
                <a:srgbClr val="FFB8AE"/>
              </a:solidFill>
            </a:endParaRPr>
          </a:p>
        </p:txBody>
      </p:sp>
      <p:sp>
        <p:nvSpPr>
          <p:cNvPr id="144" name="Google Shape;144;p6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	THE MOST COMMON JOBS: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CAR MECHANIC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ELECTRICIAN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Char char="⚫"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WAITER</a:t>
            </a:r>
            <a:endParaRPr/>
          </a:p>
        </p:txBody>
      </p:sp>
      <p:pic>
        <p:nvPicPr>
          <p:cNvPr id="145" name="Google Shape;145;p6" descr="imag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00694" y="2714620"/>
            <a:ext cx="2631458" cy="2643206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>
            <a:spLocks noGrp="1"/>
          </p:cNvSpPr>
          <p:nvPr>
            <p:ph type="title"/>
          </p:nvPr>
        </p:nvSpPr>
        <p:spPr>
          <a:xfrm>
            <a:off x="539552" y="260648"/>
            <a:ext cx="8147248" cy="115699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rgbClr val="726768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ibre Franklin"/>
              <a:buNone/>
            </a:pPr>
            <a: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b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b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 </a:t>
            </a:r>
            <a:br>
              <a:rPr lang="pl-PL" sz="3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pl-PL" sz="3600" b="1" cap="none">
                <a:solidFill>
                  <a:srgbClr val="5E240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 POLISH DIASPORA (POLONIA):</a:t>
            </a:r>
            <a:br>
              <a:rPr lang="pl-PL" sz="3600" b="1" cap="none">
                <a:solidFill>
                  <a:srgbClr val="5E240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endParaRPr sz="3600"/>
          </a:p>
        </p:txBody>
      </p:sp>
      <p:sp>
        <p:nvSpPr>
          <p:cNvPr id="151" name="Google Shape;151;p7"/>
          <p:cNvSpPr txBox="1">
            <a:spLocks noGrp="1"/>
          </p:cNvSpPr>
          <p:nvPr>
            <p:ph type="body" idx="1"/>
          </p:nvPr>
        </p:nvSpPr>
        <p:spPr>
          <a:xfrm>
            <a:off x="467544" y="1447800"/>
            <a:ext cx="8219256" cy="4572000"/>
          </a:xfrm>
          <a:prstGeom prst="rect">
            <a:avLst/>
          </a:prstGeom>
          <a:blipFill rotWithShape="1">
            <a:blip r:embed="rId4">
              <a:alphaModFix/>
            </a:blip>
            <a:tile tx="0" ty="0" sx="70000" sy="70000" flip="none" algn="ctr"/>
          </a:blipFill>
          <a:ln w="9525" cap="flat" cmpd="sng">
            <a:solidFill>
              <a:srgbClr val="6A4747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lang="pl-PL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London has been a top destination for Polish migrants.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 b="1"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r>
              <a:rPr lang="pl-PL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</a:t>
            </a:r>
            <a:endParaRPr/>
          </a:p>
          <a:p>
            <a:pPr marL="274320" lvl="0" indent="-133985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 b="1"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/>
          </a:p>
        </p:txBody>
      </p:sp>
      <p:pic>
        <p:nvPicPr>
          <p:cNvPr id="152" name="Google Shape;152;p7" descr="download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31640" y="2420888"/>
            <a:ext cx="6286544" cy="3654798"/>
          </a:xfrm>
          <a:prstGeom prst="rect">
            <a:avLst/>
          </a:prstGeom>
          <a:noFill/>
          <a:ln w="12700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6960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D1200"/>
              </a:buClr>
              <a:buSzPts val="3600"/>
              <a:buFont typeface="Libre Franklin"/>
              <a:buNone/>
            </a:pPr>
            <a:r>
              <a:rPr lang="pl-PL" sz="3600" b="1">
                <a:solidFill>
                  <a:srgbClr val="BD12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   Famous Polish Migrants</a:t>
            </a:r>
            <a:br>
              <a:rPr lang="pl-PL" sz="3600" b="1">
                <a:solidFill>
                  <a:srgbClr val="BD12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endParaRPr sz="3600" b="1">
              <a:solidFill>
                <a:srgbClr val="BD1200"/>
              </a:solidFill>
            </a:endParaRPr>
          </a:p>
        </p:txBody>
      </p:sp>
      <p:sp>
        <p:nvSpPr>
          <p:cNvPr id="158" name="Google Shape;158;p8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rgbClr val="7E1F1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380"/>
              <a:buChar char="⚫"/>
            </a:pPr>
            <a:r>
              <a:rPr lang="pl-PL" sz="2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MARIAN REJEWSKI		JERZY RÓ</a:t>
            </a:r>
            <a:r>
              <a:rPr lang="pl-PL" sz="2800"/>
              <a:t>Ż</a:t>
            </a:r>
            <a:r>
              <a:rPr lang="pl-PL" sz="2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YCKI</a:t>
            </a:r>
            <a:endParaRPr/>
          </a:p>
          <a:p>
            <a:pPr marL="274320" lvl="0" indent="-274320" algn="l" rtl="0"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/>
          </a:p>
        </p:txBody>
      </p:sp>
      <p:pic>
        <p:nvPicPr>
          <p:cNvPr id="159" name="Google Shape;159;p8" descr="download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4952" y="2840228"/>
            <a:ext cx="2000264" cy="2520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8" descr="rozycki_jerzy_0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57817" y="2000240"/>
            <a:ext cx="2874329" cy="2571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"/>
          <p:cNvSpPr txBox="1">
            <a:spLocks noGrp="1"/>
          </p:cNvSpPr>
          <p:nvPr>
            <p:ph type="title"/>
          </p:nvPr>
        </p:nvSpPr>
        <p:spPr>
          <a:xfrm>
            <a:off x="714348" y="214290"/>
            <a:ext cx="7786742" cy="1785950"/>
          </a:xfrm>
          <a:prstGeom prst="rect">
            <a:avLst/>
          </a:prstGeom>
          <a:blipFill rotWithShape="1">
            <a:blip r:embed="rId3">
              <a:alphaModFix/>
            </a:blip>
            <a:tile tx="0" ty="0" sx="70000" sy="70000" flip="none" algn="ctr"/>
          </a:blipFill>
          <a:ln w="9525" cap="flat" cmpd="sng">
            <a:solidFill>
              <a:srgbClr val="AE350A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B8AE"/>
              </a:buClr>
              <a:buSzPts val="4000"/>
              <a:buFont typeface="Libre Franklin"/>
              <a:buNone/>
            </a:pPr>
            <a:r>
              <a:rPr lang="pl-PL" b="1">
                <a:solidFill>
                  <a:srgbClr val="FFB8AE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number of Poles in western countries:</a:t>
            </a:r>
            <a:endParaRPr b="1">
              <a:solidFill>
                <a:srgbClr val="FFB8AE"/>
              </a:solidFill>
            </a:endParaRPr>
          </a:p>
        </p:txBody>
      </p:sp>
      <p:sp>
        <p:nvSpPr>
          <p:cNvPr id="166" name="Google Shape;166;p9"/>
          <p:cNvSpPr txBox="1">
            <a:spLocks noGrp="1"/>
          </p:cNvSpPr>
          <p:nvPr>
            <p:ph type="body" idx="1"/>
          </p:nvPr>
        </p:nvSpPr>
        <p:spPr>
          <a:xfrm>
            <a:off x="714348" y="2000240"/>
            <a:ext cx="7772400" cy="4019560"/>
          </a:xfrm>
          <a:prstGeom prst="rect">
            <a:avLst/>
          </a:prstGeom>
          <a:blipFill rotWithShape="1">
            <a:blip r:embed="rId4">
              <a:alphaModFix/>
            </a:blip>
            <a:tile tx="0" ty="0" sx="70000" sy="70000" flip="none" algn="ctr"/>
          </a:blipFill>
          <a:ln w="9525" cap="flat" cmpd="sng">
            <a:solidFill>
              <a:srgbClr val="82705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5400000" algn="t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44"/>
              <a:buNone/>
            </a:pPr>
            <a:endParaRPr sz="2405"/>
          </a:p>
          <a:p>
            <a:pPr marL="274320" lvl="0" indent="-274320" algn="l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None/>
            </a:pPr>
            <a:endParaRPr sz="2405"/>
          </a:p>
          <a:p>
            <a:pPr marL="274320" lvl="0" indent="-274320" algn="l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Char char="⚫"/>
            </a:pPr>
            <a: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Great Britain (790,000 thousand)</a:t>
            </a:r>
            <a:endParaRPr sz="2405"/>
          </a:p>
          <a:p>
            <a:pPr marL="274320" lvl="0" indent="-274320" algn="l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Char char="⚫"/>
            </a:pPr>
            <a: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USA (9 million)</a:t>
            </a:r>
            <a:endParaRPr sz="2405"/>
          </a:p>
          <a:p>
            <a:pPr marL="274320" lvl="0" indent="-274320" algn="l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Char char="⚫"/>
            </a:pPr>
            <a: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Germany (2 million)</a:t>
            </a:r>
            <a:endParaRPr sz="2405"/>
          </a:p>
          <a:p>
            <a:pPr marL="274320" lvl="0" indent="-274320" algn="l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Char char="⚫"/>
            </a:pPr>
            <a: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Brazil (1.8 million)</a:t>
            </a:r>
            <a:endParaRPr sz="2405"/>
          </a:p>
          <a:p>
            <a:pPr marL="274320" lvl="0" indent="-274320" algn="l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Char char="⚫"/>
            </a:pPr>
            <a: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France (1 million)</a:t>
            </a:r>
            <a:b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b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b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br>
              <a:rPr lang="pl-PL" sz="2405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endParaRPr sz="2405"/>
          </a:p>
          <a:p>
            <a:pPr marL="274320" lvl="0" indent="-144510" algn="l" rtl="0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SzPts val="2044"/>
              <a:buNone/>
            </a:pPr>
            <a:endParaRPr sz="2405"/>
          </a:p>
        </p:txBody>
      </p:sp>
      <p:pic>
        <p:nvPicPr>
          <p:cNvPr id="167" name="Google Shape;167;p9" descr="_102416386_chart-migrants_italy_greece_spain-4sp79-nc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14942" y="3786190"/>
            <a:ext cx="3206257" cy="2214578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pitał">
  <a:themeElements>
    <a:clrScheme name="Kapitał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Pokaz na ekranie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Libre Franklin</vt:lpstr>
      <vt:lpstr>Noto Sans Symbols</vt:lpstr>
      <vt:lpstr>Libre Baskerville</vt:lpstr>
      <vt:lpstr>Kapitał</vt:lpstr>
      <vt:lpstr>POLAND</vt:lpstr>
      <vt:lpstr>   MIGRANTS</vt:lpstr>
      <vt:lpstr>   MIGRATION</vt:lpstr>
      <vt:lpstr>   </vt:lpstr>
      <vt:lpstr>  : Since 2004, many Poles went to Western Countries:</vt:lpstr>
      <vt:lpstr>  JOBS PERFORMED BY MIGRANTS</vt:lpstr>
      <vt:lpstr>        THE POLISH DIASPORA (POLONIA): </vt:lpstr>
      <vt:lpstr>    Famous Polish Migrants </vt:lpstr>
      <vt:lpstr>The number of Poles in western countries: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POLAND</dc:title>
  <dc:creator>Lenovo</dc:creator>
  <cp:lastModifiedBy>Maria Pirecka</cp:lastModifiedBy>
  <cp:revision>1</cp:revision>
  <dcterms:created xsi:type="dcterms:W3CDTF">2018-12-31T13:38:49Z</dcterms:created>
  <dcterms:modified xsi:type="dcterms:W3CDTF">2021-01-31T15:58:20Z</dcterms:modified>
</cp:coreProperties>
</file>