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charset="-79"/>
      <p:regular r:id="rId13"/>
      <p:bold r:id="rId14"/>
    </p:embeddedFont>
    <p:embeddedFont>
      <p:font typeface="Calibri" pitchFamily="34" charset="0"/>
      <p:regular r:id="rId15"/>
      <p:bold r:id="rId16"/>
      <p:italic r:id="rId17"/>
      <p:boldItalic r:id="rId18"/>
    </p:embeddedFont>
    <p:embeddedFont>
      <p:font typeface="Source Code Pro" pitchFamily="49"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27624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857e32a9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857e32a9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7b86a579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7b86a579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7b86a579a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7b86a579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7b86a57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7b86a57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47b86a579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47b86a57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7b86a579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7b86a579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7b86a579a_0_1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7b86a579a_0_1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7b86a579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7b86a57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7b86a579a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7b86a579a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ca"/>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ndex.php?title=Faucilles&amp;action=edit&amp;redlink=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en.wikipedia.org/wiki/Vosges_(departemen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999050" y="524900"/>
            <a:ext cx="5745000" cy="176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b="1"/>
              <a:t>CHALON SUR SAÔNE</a:t>
            </a:r>
            <a:endParaRPr b="1"/>
          </a:p>
        </p:txBody>
      </p:sp>
      <p:sp>
        <p:nvSpPr>
          <p:cNvPr id="57" name="Google Shape;57;p13"/>
          <p:cNvSpPr txBox="1">
            <a:spLocks noGrp="1"/>
          </p:cNvSpPr>
          <p:nvPr>
            <p:ph type="subTitle" idx="1"/>
          </p:nvPr>
        </p:nvSpPr>
        <p:spPr>
          <a:xfrm>
            <a:off x="2993100" y="2228400"/>
            <a:ext cx="3157800" cy="97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6000" b="1"/>
              <a:t>FRANCE</a:t>
            </a:r>
            <a:endParaRPr sz="6000" b="1"/>
          </a:p>
        </p:txBody>
      </p:sp>
      <p:sp>
        <p:nvSpPr>
          <p:cNvPr id="58" name="Google Shape;58;p13"/>
          <p:cNvSpPr txBox="1"/>
          <p:nvPr/>
        </p:nvSpPr>
        <p:spPr>
          <a:xfrm>
            <a:off x="6745975" y="3536475"/>
            <a:ext cx="2216400" cy="14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b="1"/>
              <a:t>MIQUEL GALLEGO</a:t>
            </a:r>
            <a:endParaRPr b="1"/>
          </a:p>
          <a:p>
            <a:pPr marL="0" lvl="0" indent="0" algn="l" rtl="0">
              <a:spcBef>
                <a:spcPts val="0"/>
              </a:spcBef>
              <a:spcAft>
                <a:spcPts val="0"/>
              </a:spcAft>
              <a:buNone/>
            </a:pPr>
            <a:r>
              <a:rPr lang="ca" b="1"/>
              <a:t>ANNA CANADELL</a:t>
            </a:r>
            <a:endParaRPr b="1"/>
          </a:p>
          <a:p>
            <a:pPr marL="0" lvl="0" indent="0" algn="l" rtl="0">
              <a:spcBef>
                <a:spcPts val="0"/>
              </a:spcBef>
              <a:spcAft>
                <a:spcPts val="0"/>
              </a:spcAft>
              <a:buNone/>
            </a:pPr>
            <a:r>
              <a:rPr lang="ca" b="1"/>
              <a:t>CARLA SERRA</a:t>
            </a:r>
            <a:endParaRPr b="1"/>
          </a:p>
          <a:p>
            <a:pPr marL="0" lvl="0" indent="0" algn="l" rtl="0">
              <a:spcBef>
                <a:spcPts val="0"/>
              </a:spcBef>
              <a:spcAft>
                <a:spcPts val="0"/>
              </a:spcAft>
              <a:buNone/>
            </a:pPr>
            <a:r>
              <a:rPr lang="ca" b="1"/>
              <a:t>JÚLIA ERRA</a:t>
            </a:r>
            <a:endParaRPr b="1"/>
          </a:p>
          <a:p>
            <a:pPr marL="0" lvl="0" indent="0" algn="l" rtl="0">
              <a:spcBef>
                <a:spcPts val="0"/>
              </a:spcBef>
              <a:spcAft>
                <a:spcPts val="0"/>
              </a:spcAft>
              <a:buNone/>
            </a:pPr>
            <a:r>
              <a:rPr lang="ca" b="1"/>
              <a:t>BRUNA BLANCAFORT</a:t>
            </a:r>
            <a:endParaRPr b="1"/>
          </a:p>
          <a:p>
            <a:pPr marL="0" lvl="0" indent="0" algn="l" rtl="0">
              <a:spcBef>
                <a:spcPts val="0"/>
              </a:spcBef>
              <a:spcAft>
                <a:spcPts val="0"/>
              </a:spcAft>
              <a:buNone/>
            </a:pPr>
            <a:r>
              <a:rPr lang="ca" b="1"/>
              <a:t>4t C 2018/2019</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6000"/>
              <a:t>Thanks French students for the pictures</a:t>
            </a: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466475" y="3917050"/>
            <a:ext cx="3927000" cy="95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sz="1200" b="0">
                <a:latin typeface="Calibri"/>
                <a:ea typeface="Calibri"/>
                <a:cs typeface="Calibri"/>
                <a:sym typeface="Calibri"/>
              </a:rPr>
              <a:t>Is a Roman Catholic Church. A former cathedral that it was                                  </a:t>
            </a:r>
            <a:endParaRPr sz="1200" b="0">
              <a:latin typeface="Calibri"/>
              <a:ea typeface="Calibri"/>
              <a:cs typeface="Calibri"/>
              <a:sym typeface="Calibri"/>
            </a:endParaRPr>
          </a:p>
          <a:p>
            <a:pPr marL="0" lvl="0" indent="0" algn="l" rtl="0">
              <a:spcBef>
                <a:spcPts val="0"/>
              </a:spcBef>
              <a:spcAft>
                <a:spcPts val="0"/>
              </a:spcAft>
              <a:buNone/>
            </a:pPr>
            <a:r>
              <a:rPr lang="ca" sz="1200" b="0">
                <a:latin typeface="Calibri"/>
                <a:ea typeface="Calibri"/>
                <a:cs typeface="Calibri"/>
                <a:sym typeface="Calibri"/>
              </a:rPr>
              <a:t>the seat of the Bishop of Chalon. Parts of the building date</a:t>
            </a:r>
            <a:endParaRPr sz="1200" b="0">
              <a:latin typeface="Calibri"/>
              <a:ea typeface="Calibri"/>
              <a:cs typeface="Calibri"/>
              <a:sym typeface="Calibri"/>
            </a:endParaRPr>
          </a:p>
          <a:p>
            <a:pPr marL="0" lvl="0" indent="0" algn="l" rtl="0">
              <a:spcBef>
                <a:spcPts val="0"/>
              </a:spcBef>
              <a:spcAft>
                <a:spcPts val="0"/>
              </a:spcAft>
              <a:buNone/>
            </a:pPr>
            <a:r>
              <a:rPr lang="ca" sz="1200" b="0">
                <a:latin typeface="Calibri"/>
                <a:ea typeface="Calibri"/>
                <a:cs typeface="Calibri"/>
                <a:sym typeface="Calibri"/>
              </a:rPr>
              <a:t>from the 8th century, but the Neo-Gothic façade is from the 19th. </a:t>
            </a:r>
            <a:endParaRPr sz="1200" b="0">
              <a:latin typeface="Calibri"/>
              <a:ea typeface="Calibri"/>
              <a:cs typeface="Calibri"/>
              <a:sym typeface="Calibri"/>
            </a:endParaRPr>
          </a:p>
          <a:p>
            <a:pPr marL="0" lvl="0" indent="0" algn="l" rtl="0">
              <a:spcBef>
                <a:spcPts val="0"/>
              </a:spcBef>
              <a:spcAft>
                <a:spcPts val="0"/>
              </a:spcAft>
              <a:buNone/>
            </a:pPr>
            <a:endParaRPr sz="1200" b="0">
              <a:latin typeface="Calibri"/>
              <a:ea typeface="Calibri"/>
              <a:cs typeface="Calibri"/>
              <a:sym typeface="Calibri"/>
            </a:endParaRPr>
          </a:p>
        </p:txBody>
      </p:sp>
      <p:sp>
        <p:nvSpPr>
          <p:cNvPr id="64" name="Google Shape;64;p14"/>
          <p:cNvSpPr txBox="1">
            <a:spLocks noGrp="1"/>
          </p:cNvSpPr>
          <p:nvPr>
            <p:ph type="subTitle" idx="1"/>
          </p:nvPr>
        </p:nvSpPr>
        <p:spPr>
          <a:xfrm>
            <a:off x="368925" y="3397750"/>
            <a:ext cx="4502400" cy="51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1200" u="sng"/>
              <a:t>Saint Vincent Cathédral</a:t>
            </a:r>
            <a:endParaRPr sz="1200" u="sng"/>
          </a:p>
        </p:txBody>
      </p:sp>
      <p:pic>
        <p:nvPicPr>
          <p:cNvPr id="65" name="Google Shape;65;p14"/>
          <p:cNvPicPr preferRelativeResize="0"/>
          <p:nvPr/>
        </p:nvPicPr>
        <p:blipFill>
          <a:blip r:embed="rId3">
            <a:alphaModFix/>
          </a:blip>
          <a:stretch>
            <a:fillRect/>
          </a:stretch>
        </p:blipFill>
        <p:spPr>
          <a:xfrm>
            <a:off x="5444461" y="299773"/>
            <a:ext cx="2321240" cy="3097975"/>
          </a:xfrm>
          <a:prstGeom prst="rect">
            <a:avLst/>
          </a:prstGeom>
          <a:noFill/>
          <a:ln>
            <a:noFill/>
          </a:ln>
        </p:spPr>
      </p:pic>
      <p:pic>
        <p:nvPicPr>
          <p:cNvPr id="66" name="Google Shape;66;p14"/>
          <p:cNvPicPr preferRelativeResize="0"/>
          <p:nvPr/>
        </p:nvPicPr>
        <p:blipFill>
          <a:blip r:embed="rId4">
            <a:alphaModFix/>
          </a:blip>
          <a:stretch>
            <a:fillRect/>
          </a:stretch>
        </p:blipFill>
        <p:spPr>
          <a:xfrm>
            <a:off x="991450" y="299775"/>
            <a:ext cx="3140025" cy="3140025"/>
          </a:xfrm>
          <a:prstGeom prst="rect">
            <a:avLst/>
          </a:prstGeom>
          <a:noFill/>
          <a:ln>
            <a:noFill/>
          </a:ln>
        </p:spPr>
      </p:pic>
      <p:sp>
        <p:nvSpPr>
          <p:cNvPr id="67" name="Google Shape;67;p14"/>
          <p:cNvSpPr txBox="1"/>
          <p:nvPr/>
        </p:nvSpPr>
        <p:spPr>
          <a:xfrm>
            <a:off x="5444450" y="3528275"/>
            <a:ext cx="2468700" cy="3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00" b="1" u="sng"/>
              <a:t>Saint- Pierre church</a:t>
            </a:r>
            <a:endParaRPr sz="1200" b="1" u="sng"/>
          </a:p>
        </p:txBody>
      </p:sp>
      <p:sp>
        <p:nvSpPr>
          <p:cNvPr id="68" name="Google Shape;68;p14"/>
          <p:cNvSpPr txBox="1"/>
          <p:nvPr/>
        </p:nvSpPr>
        <p:spPr>
          <a:xfrm>
            <a:off x="4572000" y="3917050"/>
            <a:ext cx="3726600" cy="10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250">
                <a:latin typeface="Calibri"/>
                <a:ea typeface="Calibri"/>
                <a:cs typeface="Calibri"/>
                <a:sym typeface="Calibri"/>
              </a:rPr>
              <a:t>St. Pierre Church is located on the west side of Asi River and</a:t>
            </a:r>
            <a:r>
              <a:rPr lang="ca" sz="1200">
                <a:latin typeface="Calibri"/>
                <a:ea typeface="Calibri"/>
                <a:cs typeface="Calibri"/>
                <a:sym typeface="Calibri"/>
              </a:rPr>
              <a:t> by the west foot of Hac (Staurin) Mountain. The west façade was constructed by Kapuchin Priests in 19th century. </a:t>
            </a:r>
            <a:endParaRPr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subTitle" idx="1"/>
          </p:nvPr>
        </p:nvSpPr>
        <p:spPr>
          <a:xfrm>
            <a:off x="472925" y="3607600"/>
            <a:ext cx="8520600" cy="13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1800" u="sng"/>
              <a:t>Nicéphore Nièpce statue</a:t>
            </a:r>
            <a:endParaRPr sz="1800" u="sng"/>
          </a:p>
          <a:p>
            <a:pPr marL="0" lvl="0" indent="0" algn="l" rtl="0">
              <a:spcBef>
                <a:spcPts val="0"/>
              </a:spcBef>
              <a:spcAft>
                <a:spcPts val="0"/>
              </a:spcAft>
              <a:buNone/>
            </a:pPr>
            <a:endParaRPr sz="1800" u="sng"/>
          </a:p>
          <a:p>
            <a:pPr marL="0" lvl="0" indent="0" algn="ctr" rtl="0">
              <a:spcBef>
                <a:spcPts val="0"/>
              </a:spcBef>
              <a:spcAft>
                <a:spcPts val="0"/>
              </a:spcAft>
              <a:buNone/>
            </a:pPr>
            <a:r>
              <a:rPr lang="ca" sz="1200" b="0">
                <a:latin typeface="Calibri"/>
                <a:ea typeface="Calibri"/>
                <a:cs typeface="Calibri"/>
                <a:sym typeface="Calibri"/>
              </a:rPr>
              <a:t>He was born in 1765, first of all he design an internal combustion engine and then he was credited as the inventor and a pioneer of photography. He also developed heliography and invented the Pyréolophore along with his brother.</a:t>
            </a:r>
            <a:endParaRPr sz="1200" b="0">
              <a:latin typeface="Calibri"/>
              <a:ea typeface="Calibri"/>
              <a:cs typeface="Calibri"/>
              <a:sym typeface="Calibri"/>
            </a:endParaRPr>
          </a:p>
        </p:txBody>
      </p:sp>
      <p:pic>
        <p:nvPicPr>
          <p:cNvPr id="74" name="Google Shape;74;p15"/>
          <p:cNvPicPr preferRelativeResize="0"/>
          <p:nvPr/>
        </p:nvPicPr>
        <p:blipFill>
          <a:blip r:embed="rId3">
            <a:alphaModFix/>
          </a:blip>
          <a:stretch>
            <a:fillRect/>
          </a:stretch>
        </p:blipFill>
        <p:spPr>
          <a:xfrm>
            <a:off x="2139200" y="331613"/>
            <a:ext cx="4865600" cy="3026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subTitle" idx="1"/>
          </p:nvPr>
        </p:nvSpPr>
        <p:spPr>
          <a:xfrm>
            <a:off x="311700" y="3452825"/>
            <a:ext cx="8520600" cy="16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1200" b="0">
                <a:latin typeface="Calibri"/>
                <a:ea typeface="Calibri"/>
                <a:cs typeface="Calibri"/>
                <a:sym typeface="Calibri"/>
              </a:rPr>
              <a:t>Élan Sportif Chalonnais, is a French professional basketball club that is based in Chalon-sur-Saône, France. The team's main colors are red and white, and their mascot is a moose. They play their national domestic league games in the LNB Pro A league and internationally in the Basketball Champions League. The team's home arena is called Le Colisée, which seats 5,000 spectators.</a:t>
            </a:r>
            <a:endParaRPr sz="1200" b="0">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6374025" y="59374"/>
            <a:ext cx="2458275" cy="3355975"/>
          </a:xfrm>
          <a:prstGeom prst="rect">
            <a:avLst/>
          </a:prstGeom>
          <a:noFill/>
          <a:ln>
            <a:noFill/>
          </a:ln>
        </p:spPr>
      </p:pic>
      <p:pic>
        <p:nvPicPr>
          <p:cNvPr id="81" name="Google Shape;81;p16"/>
          <p:cNvPicPr preferRelativeResize="0"/>
          <p:nvPr/>
        </p:nvPicPr>
        <p:blipFill>
          <a:blip r:embed="rId4">
            <a:alphaModFix/>
          </a:blip>
          <a:stretch>
            <a:fillRect/>
          </a:stretch>
        </p:blipFill>
        <p:spPr>
          <a:xfrm>
            <a:off x="261575" y="784275"/>
            <a:ext cx="5975076" cy="178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subTitle" idx="1"/>
          </p:nvPr>
        </p:nvSpPr>
        <p:spPr>
          <a:xfrm>
            <a:off x="3164500" y="3543775"/>
            <a:ext cx="3119100" cy="51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1800" u="sng"/>
              <a:t>Bourgogne bridge</a:t>
            </a:r>
            <a:endParaRPr sz="1800" u="sng"/>
          </a:p>
        </p:txBody>
      </p:sp>
      <p:sp>
        <p:nvSpPr>
          <p:cNvPr id="87" name="Google Shape;87;p17"/>
          <p:cNvSpPr txBox="1"/>
          <p:nvPr/>
        </p:nvSpPr>
        <p:spPr>
          <a:xfrm>
            <a:off x="1939900" y="4063675"/>
            <a:ext cx="6119400" cy="7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a:t>The Bourgogne bridge cross the Saone river, and it mesures 352m,</a:t>
            </a:r>
            <a:endParaRPr/>
          </a:p>
          <a:p>
            <a:pPr marL="0" lvl="0" indent="0" algn="l" rtl="0">
              <a:spcBef>
                <a:spcPts val="0"/>
              </a:spcBef>
              <a:spcAft>
                <a:spcPts val="0"/>
              </a:spcAft>
              <a:buNone/>
            </a:pPr>
            <a:r>
              <a:rPr lang="ca"/>
              <a:t>the beginning of the works began at 1989 an was completed in 1992.</a:t>
            </a:r>
            <a:endParaRPr/>
          </a:p>
          <a:p>
            <a:pPr marL="0" lvl="0" indent="0" algn="l" rtl="0">
              <a:spcBef>
                <a:spcPts val="0"/>
              </a:spcBef>
              <a:spcAft>
                <a:spcPts val="0"/>
              </a:spcAft>
              <a:buNone/>
            </a:pPr>
            <a:endParaRPr/>
          </a:p>
        </p:txBody>
      </p:sp>
      <p:pic>
        <p:nvPicPr>
          <p:cNvPr id="88" name="Google Shape;88;p17"/>
          <p:cNvPicPr preferRelativeResize="0"/>
          <p:nvPr/>
        </p:nvPicPr>
        <p:blipFill>
          <a:blip r:embed="rId3">
            <a:alphaModFix/>
          </a:blip>
          <a:stretch>
            <a:fillRect/>
          </a:stretch>
        </p:blipFill>
        <p:spPr>
          <a:xfrm>
            <a:off x="1903175" y="266125"/>
            <a:ext cx="5337650" cy="301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3">
            <a:alphaModFix/>
          </a:blip>
          <a:srcRect l="3561" r="10201" b="10201"/>
          <a:stretch/>
        </p:blipFill>
        <p:spPr>
          <a:xfrm>
            <a:off x="5883300" y="445700"/>
            <a:ext cx="3073875" cy="2700325"/>
          </a:xfrm>
          <a:prstGeom prst="rect">
            <a:avLst/>
          </a:prstGeom>
          <a:noFill/>
          <a:ln>
            <a:noFill/>
          </a:ln>
        </p:spPr>
      </p:pic>
      <p:pic>
        <p:nvPicPr>
          <p:cNvPr id="94" name="Google Shape;94;p18"/>
          <p:cNvPicPr preferRelativeResize="0"/>
          <p:nvPr/>
        </p:nvPicPr>
        <p:blipFill>
          <a:blip r:embed="rId4">
            <a:alphaModFix/>
          </a:blip>
          <a:stretch>
            <a:fillRect/>
          </a:stretch>
        </p:blipFill>
        <p:spPr>
          <a:xfrm>
            <a:off x="157100" y="445700"/>
            <a:ext cx="3409250" cy="2627625"/>
          </a:xfrm>
          <a:prstGeom prst="rect">
            <a:avLst/>
          </a:prstGeom>
          <a:noFill/>
          <a:ln>
            <a:noFill/>
          </a:ln>
        </p:spPr>
      </p:pic>
      <p:sp>
        <p:nvSpPr>
          <p:cNvPr id="95" name="Google Shape;95;p18"/>
          <p:cNvSpPr txBox="1"/>
          <p:nvPr/>
        </p:nvSpPr>
        <p:spPr>
          <a:xfrm>
            <a:off x="1250600" y="3841450"/>
            <a:ext cx="3194400" cy="8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a" sz="1150"/>
              <a:t>The carnival of Chalon sur Saone is end february and end march</a:t>
            </a:r>
            <a:endParaRPr/>
          </a:p>
        </p:txBody>
      </p:sp>
      <p:sp>
        <p:nvSpPr>
          <p:cNvPr id="96" name="Google Shape;96;p18"/>
          <p:cNvSpPr txBox="1"/>
          <p:nvPr/>
        </p:nvSpPr>
        <p:spPr>
          <a:xfrm>
            <a:off x="5526675" y="3515950"/>
            <a:ext cx="3430500" cy="11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a" sz="1200" b="1" u="sng">
                <a:solidFill>
                  <a:schemeClr val="accent1"/>
                </a:solidFill>
                <a:latin typeface="Source Code Pro"/>
                <a:ea typeface="Source Code Pro"/>
                <a:cs typeface="Source Code Pro"/>
                <a:sym typeface="Source Code Pro"/>
              </a:rPr>
              <a:t>Hot and air balloon festival</a:t>
            </a:r>
            <a:endParaRPr sz="1200" b="1" u="sng">
              <a:solidFill>
                <a:schemeClr val="accent1"/>
              </a:solidFill>
              <a:latin typeface="Source Code Pro"/>
              <a:ea typeface="Source Code Pro"/>
              <a:cs typeface="Source Code Pro"/>
              <a:sym typeface="Source Code Pro"/>
            </a:endParaRPr>
          </a:p>
          <a:p>
            <a:pPr marL="0" lvl="0" indent="0" algn="ctr" rtl="0">
              <a:spcBef>
                <a:spcPts val="0"/>
              </a:spcBef>
              <a:spcAft>
                <a:spcPts val="0"/>
              </a:spcAft>
              <a:buClr>
                <a:srgbClr val="000000"/>
              </a:buClr>
              <a:buSzPts val="1100"/>
              <a:buFont typeface="Arial"/>
              <a:buNone/>
            </a:pPr>
            <a:endParaRPr sz="1200" b="1" u="sng">
              <a:solidFill>
                <a:schemeClr val="accent1"/>
              </a:solidFill>
              <a:latin typeface="Source Code Pro"/>
              <a:ea typeface="Source Code Pro"/>
              <a:cs typeface="Source Code Pro"/>
              <a:sym typeface="Source Code Pro"/>
            </a:endParaRPr>
          </a:p>
          <a:p>
            <a:pPr marL="0" lvl="0" indent="0" algn="l" rtl="0">
              <a:spcBef>
                <a:spcPts val="0"/>
              </a:spcBef>
              <a:spcAft>
                <a:spcPts val="0"/>
              </a:spcAft>
              <a:buNone/>
            </a:pPr>
            <a:r>
              <a:rPr lang="ca" sz="1200">
                <a:latin typeface="Calibri"/>
                <a:ea typeface="Calibri"/>
                <a:cs typeface="Calibri"/>
                <a:sym typeface="Calibri"/>
              </a:rPr>
              <a:t>In autumn, every year, the world's most international balloon festival, which is the Lorraine Nature Park, is celebrated every ten years. An original concept, which has become the great event in France, Europe and around the world.</a:t>
            </a:r>
            <a:endParaRPr>
              <a:latin typeface="Calibri"/>
              <a:ea typeface="Calibri"/>
              <a:cs typeface="Calibri"/>
              <a:sym typeface="Calibri"/>
            </a:endParaRPr>
          </a:p>
        </p:txBody>
      </p:sp>
      <p:pic>
        <p:nvPicPr>
          <p:cNvPr id="97" name="Google Shape;97;p18"/>
          <p:cNvPicPr preferRelativeResize="0"/>
          <p:nvPr/>
        </p:nvPicPr>
        <p:blipFill rotWithShape="1">
          <a:blip r:embed="rId5">
            <a:alphaModFix/>
          </a:blip>
          <a:srcRect l="12998" t="12691" b="14618"/>
          <a:stretch/>
        </p:blipFill>
        <p:spPr>
          <a:xfrm>
            <a:off x="3566339" y="1534549"/>
            <a:ext cx="1841775" cy="1538775"/>
          </a:xfrm>
          <a:prstGeom prst="rect">
            <a:avLst/>
          </a:prstGeom>
          <a:noFill/>
          <a:ln>
            <a:noFill/>
          </a:ln>
        </p:spPr>
      </p:pic>
      <p:sp>
        <p:nvSpPr>
          <p:cNvPr id="98" name="Google Shape;98;p18"/>
          <p:cNvSpPr txBox="1"/>
          <p:nvPr/>
        </p:nvSpPr>
        <p:spPr>
          <a:xfrm>
            <a:off x="1369175" y="3515951"/>
            <a:ext cx="26247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ca" sz="1200" b="1" u="sng">
                <a:latin typeface="Source Code Pro"/>
                <a:ea typeface="Source Code Pro"/>
                <a:cs typeface="Source Code Pro"/>
                <a:sym typeface="Source Code Pro"/>
              </a:rPr>
              <a:t>Chalon sur Saone carnival</a:t>
            </a:r>
            <a:endParaRPr sz="1200" b="1" u="sng">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ctrTitle"/>
          </p:nvPr>
        </p:nvSpPr>
        <p:spPr>
          <a:xfrm>
            <a:off x="409100" y="4107650"/>
            <a:ext cx="8520600" cy="435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sz="1200" b="0">
                <a:solidFill>
                  <a:srgbClr val="222222"/>
                </a:solidFill>
                <a:latin typeface="Calibri"/>
                <a:ea typeface="Calibri"/>
                <a:cs typeface="Calibri"/>
                <a:sym typeface="Calibri"/>
              </a:rPr>
              <a:t>It is  a river in  eastern France.</a:t>
            </a:r>
            <a:r>
              <a:rPr lang="ca" sz="1200" b="0">
                <a:solidFill>
                  <a:srgbClr val="000000"/>
                </a:solidFill>
                <a:latin typeface="Calibri"/>
                <a:ea typeface="Calibri"/>
                <a:cs typeface="Calibri"/>
                <a:sym typeface="Calibri"/>
              </a:rPr>
              <a:t> The Saône rises at Vioménil at the foot of the cliff of the </a:t>
            </a:r>
            <a:r>
              <a:rPr lang="ca" sz="1200" b="0">
                <a:solidFill>
                  <a:srgbClr val="000000"/>
                </a:solidFill>
                <a:uFill>
                  <a:noFill/>
                </a:uFill>
                <a:latin typeface="Calibri"/>
                <a:ea typeface="Calibri"/>
                <a:cs typeface="Calibri"/>
                <a:sym typeface="Calibri"/>
                <a:hlinkClick r:id="rId3"/>
              </a:rPr>
              <a:t>Faucilles</a:t>
            </a:r>
            <a:r>
              <a:rPr lang="ca" sz="1200" b="0">
                <a:solidFill>
                  <a:srgbClr val="000000"/>
                </a:solidFill>
                <a:latin typeface="Calibri"/>
                <a:ea typeface="Calibri"/>
                <a:cs typeface="Calibri"/>
                <a:sym typeface="Calibri"/>
              </a:rPr>
              <a:t> in the </a:t>
            </a:r>
            <a:r>
              <a:rPr lang="ca" sz="1200" b="0">
                <a:solidFill>
                  <a:srgbClr val="000000"/>
                </a:solidFill>
                <a:uFill>
                  <a:noFill/>
                </a:uFill>
                <a:latin typeface="Calibri"/>
                <a:ea typeface="Calibri"/>
                <a:cs typeface="Calibri"/>
                <a:sym typeface="Calibri"/>
                <a:hlinkClick r:id="rId4"/>
              </a:rPr>
              <a:t>Vosges</a:t>
            </a:r>
            <a:r>
              <a:rPr lang="ca" sz="1200" b="0">
                <a:solidFill>
                  <a:srgbClr val="000000"/>
                </a:solidFill>
                <a:latin typeface="Calibri"/>
                <a:ea typeface="Calibri"/>
                <a:cs typeface="Calibri"/>
                <a:sym typeface="Calibri"/>
              </a:rPr>
              <a:t>. The Saône has always been the most navigable of French rivers. The high-capacity (grand gabarit) waterway from Saint-Jean-de-Losne to Lyon amply justifies this separate entry, not just for the character of the river and dimensions of its locks and channels, but also as an itinerary.</a:t>
            </a:r>
            <a:endParaRPr sz="1200" b="0">
              <a:solidFill>
                <a:srgbClr val="000000"/>
              </a:solidFill>
              <a:latin typeface="Calibri"/>
              <a:ea typeface="Calibri"/>
              <a:cs typeface="Calibri"/>
              <a:sym typeface="Calibri"/>
            </a:endParaRPr>
          </a:p>
        </p:txBody>
      </p:sp>
      <p:sp>
        <p:nvSpPr>
          <p:cNvPr id="104" name="Google Shape;104;p19"/>
          <p:cNvSpPr txBox="1">
            <a:spLocks noGrp="1"/>
          </p:cNvSpPr>
          <p:nvPr>
            <p:ph type="subTitle" idx="1"/>
          </p:nvPr>
        </p:nvSpPr>
        <p:spPr>
          <a:xfrm>
            <a:off x="311700" y="334325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u="sng"/>
              <a:t>Saône river</a:t>
            </a:r>
            <a:endParaRPr u="sng"/>
          </a:p>
        </p:txBody>
      </p:sp>
      <p:pic>
        <p:nvPicPr>
          <p:cNvPr id="105" name="Google Shape;105;p19"/>
          <p:cNvPicPr preferRelativeResize="0"/>
          <p:nvPr/>
        </p:nvPicPr>
        <p:blipFill>
          <a:blip r:embed="rId5">
            <a:alphaModFix/>
          </a:blip>
          <a:stretch>
            <a:fillRect/>
          </a:stretch>
        </p:blipFill>
        <p:spPr>
          <a:xfrm>
            <a:off x="1872025" y="239100"/>
            <a:ext cx="5191699" cy="310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subTitle" idx="1"/>
          </p:nvPr>
        </p:nvSpPr>
        <p:spPr>
          <a:xfrm>
            <a:off x="1851300" y="3671525"/>
            <a:ext cx="4404900" cy="9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ca" sz="1800" u="sng"/>
              <a:t>Chalon dans la rue</a:t>
            </a:r>
            <a:endParaRPr sz="1800" u="sng"/>
          </a:p>
          <a:p>
            <a:pPr marL="0" lvl="0" indent="0" algn="ctr" rtl="0">
              <a:spcBef>
                <a:spcPts val="0"/>
              </a:spcBef>
              <a:spcAft>
                <a:spcPts val="0"/>
              </a:spcAft>
              <a:buNone/>
            </a:pPr>
            <a:endParaRPr sz="1200" u="sng">
              <a:latin typeface="Calibri"/>
              <a:ea typeface="Calibri"/>
              <a:cs typeface="Calibri"/>
              <a:sym typeface="Calibri"/>
            </a:endParaRPr>
          </a:p>
          <a:p>
            <a:pPr marL="0" lvl="0" indent="0" algn="ctr" rtl="0">
              <a:spcBef>
                <a:spcPts val="0"/>
              </a:spcBef>
              <a:spcAft>
                <a:spcPts val="0"/>
              </a:spcAft>
              <a:buNone/>
            </a:pPr>
            <a:r>
              <a:rPr lang="ca" sz="1200" b="0">
                <a:latin typeface="Calibri"/>
                <a:ea typeface="Calibri"/>
                <a:cs typeface="Calibri"/>
                <a:sym typeface="Calibri"/>
              </a:rPr>
              <a:t>We can see some medieval festivities with a lot of people and different traditions.</a:t>
            </a:r>
            <a:endParaRPr sz="1200" b="0">
              <a:latin typeface="Calibri"/>
              <a:ea typeface="Calibri"/>
              <a:cs typeface="Calibri"/>
              <a:sym typeface="Calibri"/>
            </a:endParaRPr>
          </a:p>
        </p:txBody>
      </p:sp>
      <p:pic>
        <p:nvPicPr>
          <p:cNvPr id="111" name="Google Shape;111;p20"/>
          <p:cNvPicPr preferRelativeResize="0"/>
          <p:nvPr/>
        </p:nvPicPr>
        <p:blipFill>
          <a:blip r:embed="rId3">
            <a:alphaModFix/>
          </a:blip>
          <a:stretch>
            <a:fillRect/>
          </a:stretch>
        </p:blipFill>
        <p:spPr>
          <a:xfrm>
            <a:off x="4106900" y="685525"/>
            <a:ext cx="3962400" cy="2495550"/>
          </a:xfrm>
          <a:prstGeom prst="rect">
            <a:avLst/>
          </a:prstGeom>
          <a:noFill/>
          <a:ln>
            <a:noFill/>
          </a:ln>
        </p:spPr>
      </p:pic>
      <p:pic>
        <p:nvPicPr>
          <p:cNvPr id="112" name="Google Shape;112;p20"/>
          <p:cNvPicPr preferRelativeResize="0"/>
          <p:nvPr/>
        </p:nvPicPr>
        <p:blipFill>
          <a:blip r:embed="rId4">
            <a:alphaModFix/>
          </a:blip>
          <a:stretch>
            <a:fillRect/>
          </a:stretch>
        </p:blipFill>
        <p:spPr>
          <a:xfrm>
            <a:off x="1277075" y="709312"/>
            <a:ext cx="2448000" cy="2447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p:nvPr/>
        </p:nvSpPr>
        <p:spPr>
          <a:xfrm>
            <a:off x="1502400" y="4068125"/>
            <a:ext cx="6139200" cy="48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1"/>
          <p:cNvSpPr txBox="1">
            <a:spLocks noGrp="1"/>
          </p:cNvSpPr>
          <p:nvPr>
            <p:ph type="subTitle" idx="1"/>
          </p:nvPr>
        </p:nvSpPr>
        <p:spPr>
          <a:xfrm>
            <a:off x="1997200" y="4076900"/>
            <a:ext cx="4722300" cy="26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a"/>
              <a:t> Brunet Saunier Architecture</a:t>
            </a:r>
            <a:endParaRPr/>
          </a:p>
        </p:txBody>
      </p:sp>
      <p:pic>
        <p:nvPicPr>
          <p:cNvPr id="119" name="Google Shape;119;p21"/>
          <p:cNvPicPr preferRelativeResize="0"/>
          <p:nvPr/>
        </p:nvPicPr>
        <p:blipFill>
          <a:blip r:embed="rId3">
            <a:alphaModFix/>
          </a:blip>
          <a:stretch>
            <a:fillRect/>
          </a:stretch>
        </p:blipFill>
        <p:spPr>
          <a:xfrm>
            <a:off x="1651863" y="330850"/>
            <a:ext cx="5840263" cy="3558675"/>
          </a:xfrm>
          <a:prstGeom prst="rect">
            <a:avLst/>
          </a:prstGeom>
          <a:noFill/>
          <a:ln>
            <a:noFill/>
          </a:ln>
        </p:spPr>
      </p:pic>
      <p:sp>
        <p:nvSpPr>
          <p:cNvPr id="120" name="Google Shape;120;p21"/>
          <p:cNvSpPr txBox="1"/>
          <p:nvPr/>
        </p:nvSpPr>
        <p:spPr>
          <a:xfrm>
            <a:off x="1575375" y="4486875"/>
            <a:ext cx="6139200" cy="53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ca" sz="1200">
                <a:latin typeface="Calibri"/>
                <a:ea typeface="Calibri"/>
                <a:cs typeface="Calibri"/>
                <a:sym typeface="Calibri"/>
              </a:rPr>
              <a:t>This is a not very famous hospital in the city that have a  good and modern architecture, </a:t>
            </a:r>
            <a:endParaRPr sz="1200">
              <a:latin typeface="Calibri"/>
              <a:ea typeface="Calibri"/>
              <a:cs typeface="Calibri"/>
              <a:sym typeface="Calibri"/>
            </a:endParaRPr>
          </a:p>
          <a:p>
            <a:pPr marL="0" lvl="0" indent="0" algn="ctr" rtl="0">
              <a:spcBef>
                <a:spcPts val="0"/>
              </a:spcBef>
              <a:spcAft>
                <a:spcPts val="0"/>
              </a:spcAft>
              <a:buNone/>
            </a:pPr>
            <a:r>
              <a:rPr lang="ca" sz="1200">
                <a:latin typeface="Calibri"/>
                <a:ea typeface="Calibri"/>
                <a:cs typeface="Calibri"/>
                <a:sym typeface="Calibri"/>
              </a:rPr>
              <a:t>it was built at 2016 by Brunet Saunier</a:t>
            </a:r>
            <a:endParaRPr sz="12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Presentación en pantalla (16:9)</PresentationFormat>
  <Paragraphs>35</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Amatic SC</vt:lpstr>
      <vt:lpstr>Calibri</vt:lpstr>
      <vt:lpstr>Source Code Pro</vt:lpstr>
      <vt:lpstr>Beach Day</vt:lpstr>
      <vt:lpstr>CHALON SUR SAÔNE</vt:lpstr>
      <vt:lpstr>Is a Roman Catholic Church. A former cathedral that it was                                   the seat of the Bishop of Chalon. Parts of the building date from the 8th century, but the Neo-Gothic façade is from the 19th.  </vt:lpstr>
      <vt:lpstr>Presentación de PowerPoint</vt:lpstr>
      <vt:lpstr>Presentación de PowerPoint</vt:lpstr>
      <vt:lpstr>Presentación de PowerPoint</vt:lpstr>
      <vt:lpstr>Presentación de PowerPoint</vt:lpstr>
      <vt:lpstr>It is  a river in  eastern France. The Saône rises at Vioménil at the foot of the cliff of the Faucilles in the Vosges. The Saône has always been the most navigable of French rivers. The high-capacity (grand gabarit) waterway from Saint-Jean-de-Losne to Lyon amply justifies this separate entry, not just for the character of the river and dimensions of its locks and channels, but also as an itinerary.</vt:lpstr>
      <vt:lpstr>Presentación de PowerPoint</vt:lpstr>
      <vt:lpstr>Presentación de PowerPoint</vt:lpstr>
      <vt:lpstr>Thanks French students for the pictures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CHALON SUR SAÔNE</dc:title>
  <dc:creator>callis</dc:creator>
  <cp:lastModifiedBy>super</cp:lastModifiedBy>
  <cp:revision>1</cp:revision>
  <dcterms:modified xsi:type="dcterms:W3CDTF">2019-01-16T08:33:03Z</dcterms:modified>
</cp:coreProperties>
</file>