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zione predefinita" id="{58CCB8CD-6232-43F0-8529-04D200A960B9}">
          <p14:sldIdLst>
            <p14:sldId id="256"/>
            <p14:sldId id="269"/>
            <p14:sldId id="27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zia" initials="c" lastIdx="0" clrIdx="0">
    <p:extLst>
      <p:ext uri="{19B8F6BF-5375-455C-9EA6-DF929625EA0E}">
        <p15:presenceInfo xmlns="" xmlns:p15="http://schemas.microsoft.com/office/powerpoint/2012/main" userId="cinz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DA1DE-E340-43B1-97BB-85866F5FFD5F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AB39C-9267-4608-9F5F-357DF3F0A00A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52104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B39C-9267-4608-9F5F-357DF3F0A00A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681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B39C-9267-4608-9F5F-357DF3F0A00A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65196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B39C-9267-4608-9F5F-357DF3F0A00A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8144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B39C-9267-4608-9F5F-357DF3F0A00A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77613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B39C-9267-4608-9F5F-357DF3F0A00A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0633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B39C-9267-4608-9F5F-357DF3F0A00A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09260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B39C-9267-4608-9F5F-357DF3F0A00A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81381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B39C-9267-4608-9F5F-357DF3F0A00A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24773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19042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4015739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918238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522648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800110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35278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895569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385678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48045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930381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619503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5524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9982" y="2844311"/>
            <a:ext cx="11484734" cy="5990052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r>
              <a:rPr lang="en-IE" sz="3600" dirty="0" smtClean="0">
                <a:solidFill>
                  <a:srgbClr val="0070C0"/>
                </a:solidFill>
              </a:rPr>
              <a:t>“Europe 2020: Offering new Perspectives and Incentives                  for Young People”</a:t>
            </a:r>
          </a:p>
          <a:p>
            <a:r>
              <a:rPr lang="en-IE" dirty="0">
                <a:solidFill>
                  <a:srgbClr val="0070C0"/>
                </a:solidFill>
              </a:rPr>
              <a:t> KA201 : Strategic Partnership (school to school) </a:t>
            </a:r>
            <a:r>
              <a:rPr lang="en-IE" dirty="0" smtClean="0">
                <a:solidFill>
                  <a:srgbClr val="0070C0"/>
                </a:solidFill>
              </a:rPr>
              <a:t>2014-2017</a:t>
            </a:r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sz="3600" dirty="0" smtClean="0">
                <a:solidFill>
                  <a:srgbClr val="0070C0"/>
                </a:solidFill>
              </a:rPr>
              <a:t>2nd Project Meeting (Short-term Exchange)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In </a:t>
            </a:r>
            <a:r>
              <a:rPr lang="en-IE" dirty="0" err="1" smtClean="0">
                <a:solidFill>
                  <a:srgbClr val="0070C0"/>
                </a:solidFill>
              </a:rPr>
              <a:t>Baza</a:t>
            </a:r>
            <a:r>
              <a:rPr lang="en-IE" dirty="0" smtClean="0">
                <a:solidFill>
                  <a:srgbClr val="0070C0"/>
                </a:solidFill>
              </a:rPr>
              <a:t> – Spain – at IES Pedro Jiménez  Montoya  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from 11 to 16 April 2016</a:t>
            </a:r>
          </a:p>
          <a:p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167" y="867258"/>
            <a:ext cx="3342365" cy="222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02" y="424070"/>
            <a:ext cx="2902637" cy="88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16" y="185530"/>
            <a:ext cx="1797258" cy="222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39177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07011" y="762066"/>
            <a:ext cx="9964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solidFill>
                  <a:srgbClr val="FF0000"/>
                </a:solidFill>
              </a:rPr>
              <a:t>Disabled</a:t>
            </a:r>
            <a:r>
              <a:rPr lang="it-IT" sz="4400" dirty="0" smtClean="0">
                <a:solidFill>
                  <a:srgbClr val="FF0000"/>
                </a:solidFill>
              </a:rPr>
              <a:t> and </a:t>
            </a:r>
            <a:r>
              <a:rPr lang="it-IT" sz="4400" dirty="0" err="1" smtClean="0">
                <a:solidFill>
                  <a:srgbClr val="FF0000"/>
                </a:solidFill>
              </a:rPr>
              <a:t>differently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challenged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people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839209"/>
            <a:ext cx="12598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solidFill>
                  <a:srgbClr val="FF0000"/>
                </a:solidFill>
              </a:rPr>
              <a:t>And </a:t>
            </a:r>
            <a:r>
              <a:rPr lang="it-IT" sz="3400" dirty="0" err="1" smtClean="0">
                <a:solidFill>
                  <a:srgbClr val="FF0000"/>
                </a:solidFill>
              </a:rPr>
              <a:t>municipalities</a:t>
            </a:r>
            <a:r>
              <a:rPr lang="it-IT" sz="3400" dirty="0" smtClean="0">
                <a:solidFill>
                  <a:srgbClr val="FF0000"/>
                </a:solidFill>
              </a:rPr>
              <a:t>?</a:t>
            </a:r>
            <a:endParaRPr lang="en-IE" sz="3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7500" y="2442062"/>
            <a:ext cx="629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IE" sz="2400" dirty="0" smtClean="0">
                <a:solidFill>
                  <a:srgbClr val="0070C0"/>
                </a:solidFill>
              </a:rPr>
              <a:t>The </a:t>
            </a:r>
            <a:r>
              <a:rPr lang="en-IE" sz="2400" dirty="0">
                <a:solidFill>
                  <a:srgbClr val="0070C0"/>
                </a:solidFill>
              </a:rPr>
              <a:t>NGO </a:t>
            </a:r>
            <a:r>
              <a:rPr lang="en-IE" sz="2400" dirty="0" smtClean="0">
                <a:solidFill>
                  <a:srgbClr val="0070C0"/>
                </a:solidFill>
              </a:rPr>
              <a:t>Socio - educational </a:t>
            </a:r>
            <a:r>
              <a:rPr lang="en-IE" sz="2400" dirty="0" err="1">
                <a:solidFill>
                  <a:srgbClr val="0070C0"/>
                </a:solidFill>
              </a:rPr>
              <a:t>Center</a:t>
            </a:r>
            <a:r>
              <a:rPr lang="en-IE" sz="2400" dirty="0">
                <a:solidFill>
                  <a:srgbClr val="0070C0"/>
                </a:solidFill>
              </a:rPr>
              <a:t> “</a:t>
            </a:r>
            <a:r>
              <a:rPr lang="en-IE" sz="2400" dirty="0" err="1">
                <a:solidFill>
                  <a:srgbClr val="0070C0"/>
                </a:solidFill>
              </a:rPr>
              <a:t>G.Palmieri</a:t>
            </a:r>
            <a:r>
              <a:rPr lang="en-IE" sz="2400" dirty="0" smtClean="0">
                <a:solidFill>
                  <a:srgbClr val="0070C0"/>
                </a:solidFill>
              </a:rPr>
              <a:t>”  in </a:t>
            </a:r>
            <a:r>
              <a:rPr lang="en-IE" sz="2400" dirty="0" err="1" smtClean="0">
                <a:solidFill>
                  <a:srgbClr val="0070C0"/>
                </a:solidFill>
              </a:rPr>
              <a:t>Campobasso</a:t>
            </a:r>
            <a:r>
              <a:rPr lang="en-IE" sz="2400" dirty="0" smtClean="0">
                <a:solidFill>
                  <a:srgbClr val="0070C0"/>
                </a:solidFill>
              </a:rPr>
              <a:t>, that  </a:t>
            </a:r>
            <a:r>
              <a:rPr lang="en-IE" sz="2400" dirty="0">
                <a:solidFill>
                  <a:srgbClr val="0070C0"/>
                </a:solidFill>
              </a:rPr>
              <a:t>aims at making </a:t>
            </a:r>
            <a:r>
              <a:rPr lang="en-IE" sz="2400" dirty="0" smtClean="0">
                <a:solidFill>
                  <a:srgbClr val="0070C0"/>
                </a:solidFill>
              </a:rPr>
              <a:t> mental disabled, aged 18-35, more </a:t>
            </a:r>
            <a:r>
              <a:rPr lang="en-IE" sz="2400" dirty="0" err="1" smtClean="0">
                <a:solidFill>
                  <a:srgbClr val="0070C0"/>
                </a:solidFill>
              </a:rPr>
              <a:t>autonomus</a:t>
            </a:r>
            <a:r>
              <a:rPr lang="en-IE" sz="2400" dirty="0" smtClean="0">
                <a:solidFill>
                  <a:srgbClr val="0070C0"/>
                </a:solidFill>
              </a:rPr>
              <a:t>  to manage money, to catch a bus, and  to try to make them   active </a:t>
            </a:r>
            <a:r>
              <a:rPr lang="en-IE" sz="2400" dirty="0">
                <a:solidFill>
                  <a:srgbClr val="0070C0"/>
                </a:solidFill>
              </a:rPr>
              <a:t>and </a:t>
            </a:r>
            <a:r>
              <a:rPr lang="en-IE" sz="2400" dirty="0" smtClean="0">
                <a:solidFill>
                  <a:srgbClr val="0070C0"/>
                </a:solidFill>
              </a:rPr>
              <a:t>productive </a:t>
            </a:r>
            <a:r>
              <a:rPr lang="en-IE" sz="2400" dirty="0">
                <a:solidFill>
                  <a:srgbClr val="0070C0"/>
                </a:solidFill>
              </a:rPr>
              <a:t>social sources to be employed </a:t>
            </a:r>
            <a:r>
              <a:rPr lang="en-IE" sz="2400" dirty="0" smtClean="0">
                <a:solidFill>
                  <a:srgbClr val="0070C0"/>
                </a:solidFill>
              </a:rPr>
              <a:t>in </a:t>
            </a:r>
            <a:r>
              <a:rPr lang="en-IE" sz="2400" dirty="0">
                <a:solidFill>
                  <a:srgbClr val="0070C0"/>
                </a:solidFill>
              </a:rPr>
              <a:t>social cooperatives</a:t>
            </a:r>
            <a:r>
              <a:rPr lang="en-IE" sz="2400" dirty="0" smtClean="0">
                <a:solidFill>
                  <a:srgbClr val="0070C0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en-IE" sz="2400" dirty="0" smtClean="0">
                <a:solidFill>
                  <a:srgbClr val="0070C0"/>
                </a:solidFill>
              </a:rPr>
              <a:t> This </a:t>
            </a:r>
            <a:r>
              <a:rPr lang="en-IE" sz="2400" dirty="0" err="1" smtClean="0">
                <a:solidFill>
                  <a:srgbClr val="0070C0"/>
                </a:solidFill>
              </a:rPr>
              <a:t>Cented</a:t>
            </a:r>
            <a:r>
              <a:rPr lang="en-IE" sz="2400" dirty="0" smtClean="0">
                <a:solidFill>
                  <a:srgbClr val="0070C0"/>
                </a:solidFill>
              </a:rPr>
              <a:t> is financed by the Region  and by the disabled families  €30 per month.</a:t>
            </a:r>
            <a:endParaRPr lang="en-IE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56400" y="3048000"/>
            <a:ext cx="4406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Inserire foto dell’Assistente sociale  (social   </a:t>
            </a:r>
            <a:r>
              <a:rPr lang="it-IT" dirty="0" err="1" smtClean="0"/>
              <a:t>worker</a:t>
            </a:r>
            <a:r>
              <a:rPr lang="it-IT" dirty="0" smtClean="0"/>
              <a:t>) : Attilio Buccino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0417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1325563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</a:rPr>
              <a:t>Disabled</a:t>
            </a:r>
            <a:r>
              <a:rPr lang="it-IT" sz="3200" b="1" dirty="0" smtClean="0">
                <a:solidFill>
                  <a:srgbClr val="FF0000"/>
                </a:solidFill>
              </a:rPr>
              <a:t> and </a:t>
            </a:r>
            <a:r>
              <a:rPr lang="it-IT" sz="3200" b="1" dirty="0" err="1" smtClean="0">
                <a:solidFill>
                  <a:srgbClr val="FF0000"/>
                </a:solidFill>
              </a:rPr>
              <a:t>differently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challenged</a:t>
            </a:r>
            <a:r>
              <a:rPr lang="it-IT" sz="3200" b="1" dirty="0" smtClean="0">
                <a:solidFill>
                  <a:srgbClr val="FF0000"/>
                </a:solidFill>
              </a:rPr>
              <a:t> people</a:t>
            </a:r>
            <a:r>
              <a:rPr lang="en-IE" sz="3200" b="1" dirty="0" smtClean="0">
                <a:solidFill>
                  <a:srgbClr val="FF0000"/>
                </a:solidFill>
              </a:rPr>
              <a:t/>
            </a:r>
            <a:br>
              <a:rPr lang="en-IE" sz="3200" b="1" dirty="0" smtClean="0">
                <a:solidFill>
                  <a:srgbClr val="FF0000"/>
                </a:solidFill>
              </a:rPr>
            </a:b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2584" y="1679321"/>
            <a:ext cx="10515600" cy="4351338"/>
          </a:xfrm>
        </p:spPr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Then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there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is</a:t>
            </a:r>
            <a:r>
              <a:rPr lang="it-IT" dirty="0" smtClean="0">
                <a:solidFill>
                  <a:srgbClr val="0070C0"/>
                </a:solidFill>
              </a:rPr>
              <a:t> the </a:t>
            </a:r>
            <a:r>
              <a:rPr lang="it-IT" dirty="0" err="1" smtClean="0">
                <a:solidFill>
                  <a:srgbClr val="0070C0"/>
                </a:solidFill>
              </a:rPr>
              <a:t>Socio-cooperative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0070C0"/>
                </a:solidFill>
              </a:rPr>
              <a:t> “Laboratorio Aperto” </a:t>
            </a:r>
            <a:r>
              <a:rPr lang="it-IT" dirty="0" err="1" smtClean="0">
                <a:solidFill>
                  <a:srgbClr val="0070C0"/>
                </a:solidFill>
              </a:rPr>
              <a:t>for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mentally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0070C0"/>
                </a:solidFill>
              </a:rPr>
              <a:t>   </a:t>
            </a:r>
            <a:r>
              <a:rPr lang="it-IT" dirty="0" err="1" smtClean="0">
                <a:solidFill>
                  <a:srgbClr val="0070C0"/>
                </a:solidFill>
              </a:rPr>
              <a:t>disabled</a:t>
            </a:r>
            <a:r>
              <a:rPr lang="it-IT" dirty="0" smtClean="0">
                <a:solidFill>
                  <a:srgbClr val="0070C0"/>
                </a:solidFill>
              </a:rPr>
              <a:t> led </a:t>
            </a:r>
            <a:r>
              <a:rPr lang="it-IT" dirty="0" err="1" smtClean="0">
                <a:solidFill>
                  <a:srgbClr val="0070C0"/>
                </a:solidFill>
              </a:rPr>
              <a:t>by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Ms</a:t>
            </a:r>
            <a:r>
              <a:rPr lang="it-IT" dirty="0" smtClean="0">
                <a:solidFill>
                  <a:srgbClr val="0070C0"/>
                </a:solidFill>
              </a:rPr>
              <a:t> Patrizia Russo</a:t>
            </a:r>
            <a:r>
              <a:rPr lang="it-IT" dirty="0" smtClean="0"/>
              <a:t>.     Inserire video.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222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0" y="1964353"/>
            <a:ext cx="126100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- People </a:t>
            </a:r>
            <a:r>
              <a:rPr lang="it-IT" sz="2400" dirty="0" err="1" smtClean="0">
                <a:solidFill>
                  <a:srgbClr val="0070C0"/>
                </a:solidFill>
              </a:rPr>
              <a:t>affected</a:t>
            </a:r>
            <a:r>
              <a:rPr lang="it-IT" sz="2400" dirty="0" smtClean="0">
                <a:solidFill>
                  <a:srgbClr val="0070C0"/>
                </a:solidFill>
              </a:rPr>
              <a:t> by </a:t>
            </a:r>
            <a:r>
              <a:rPr lang="it-IT" sz="2400" dirty="0" err="1" smtClean="0">
                <a:solidFill>
                  <a:srgbClr val="0070C0"/>
                </a:solidFill>
              </a:rPr>
              <a:t>physical</a:t>
            </a:r>
            <a:r>
              <a:rPr lang="it-IT" sz="2400" dirty="0" smtClean="0">
                <a:solidFill>
                  <a:srgbClr val="0070C0"/>
                </a:solidFill>
              </a:rPr>
              <a:t>, </a:t>
            </a:r>
            <a:r>
              <a:rPr lang="it-IT" sz="2400" dirty="0" err="1" smtClean="0">
                <a:solidFill>
                  <a:srgbClr val="0070C0"/>
                </a:solidFill>
              </a:rPr>
              <a:t>mental</a:t>
            </a:r>
            <a:r>
              <a:rPr lang="it-IT" sz="2400" dirty="0" smtClean="0">
                <a:solidFill>
                  <a:srgbClr val="0070C0"/>
                </a:solidFill>
              </a:rPr>
              <a:t>, </a:t>
            </a:r>
            <a:r>
              <a:rPr lang="it-IT" sz="2400" dirty="0" err="1" smtClean="0">
                <a:solidFill>
                  <a:srgbClr val="0070C0"/>
                </a:solidFill>
              </a:rPr>
              <a:t>sensorial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disability</a:t>
            </a:r>
            <a:r>
              <a:rPr lang="it-IT" sz="2400" dirty="0" smtClean="0">
                <a:solidFill>
                  <a:srgbClr val="0070C0"/>
                </a:solidFill>
              </a:rPr>
              <a:t>;</a:t>
            </a:r>
          </a:p>
          <a:p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- </a:t>
            </a:r>
            <a:r>
              <a:rPr lang="it-IT" sz="2400" dirty="0" err="1" smtClean="0">
                <a:solidFill>
                  <a:srgbClr val="0070C0"/>
                </a:solidFill>
              </a:rPr>
              <a:t>Widows</a:t>
            </a:r>
            <a:r>
              <a:rPr lang="it-IT" sz="2400" dirty="0" smtClean="0">
                <a:solidFill>
                  <a:srgbClr val="0070C0"/>
                </a:solidFill>
              </a:rPr>
              <a:t>, </a:t>
            </a:r>
            <a:r>
              <a:rPr lang="it-IT" sz="2400" dirty="0" err="1" smtClean="0">
                <a:solidFill>
                  <a:srgbClr val="0070C0"/>
                </a:solidFill>
              </a:rPr>
              <a:t>orphans</a:t>
            </a:r>
            <a:r>
              <a:rPr lang="it-IT" sz="2400" dirty="0" smtClean="0">
                <a:solidFill>
                  <a:srgbClr val="0070C0"/>
                </a:solidFill>
              </a:rPr>
              <a:t>, </a:t>
            </a:r>
            <a:r>
              <a:rPr lang="it-IT" sz="2400" dirty="0" err="1" smtClean="0">
                <a:solidFill>
                  <a:srgbClr val="0070C0"/>
                </a:solidFill>
              </a:rPr>
              <a:t>disabled</a:t>
            </a:r>
            <a:r>
              <a:rPr lang="it-IT" sz="2400" dirty="0" smtClean="0">
                <a:solidFill>
                  <a:srgbClr val="0070C0"/>
                </a:solidFill>
              </a:rPr>
              <a:t> for work, </a:t>
            </a:r>
            <a:r>
              <a:rPr lang="it-IT" sz="2400" dirty="0" err="1" smtClean="0">
                <a:solidFill>
                  <a:srgbClr val="0070C0"/>
                </a:solidFill>
              </a:rPr>
              <a:t>victims</a:t>
            </a:r>
            <a:r>
              <a:rPr lang="it-IT" sz="2400" dirty="0" smtClean="0">
                <a:solidFill>
                  <a:srgbClr val="0070C0"/>
                </a:solidFill>
              </a:rPr>
              <a:t> of </a:t>
            </a:r>
            <a:r>
              <a:rPr lang="it-IT" sz="2400" dirty="0" err="1" smtClean="0">
                <a:solidFill>
                  <a:srgbClr val="0070C0"/>
                </a:solidFill>
              </a:rPr>
              <a:t>terrorrism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smtClean="0">
                <a:solidFill>
                  <a:srgbClr val="0070C0"/>
                </a:solidFill>
              </a:rPr>
              <a:t>   and of </a:t>
            </a:r>
            <a:r>
              <a:rPr lang="it-IT" sz="2400" dirty="0" err="1" smtClean="0">
                <a:solidFill>
                  <a:srgbClr val="0070C0"/>
                </a:solidFill>
              </a:rPr>
              <a:t>organized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criminality</a:t>
            </a:r>
            <a:r>
              <a:rPr lang="it-IT" sz="2400" dirty="0" smtClean="0">
                <a:solidFill>
                  <a:srgbClr val="0070C0"/>
                </a:solidFill>
              </a:rPr>
              <a:t>;</a:t>
            </a:r>
          </a:p>
          <a:p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- Ex </a:t>
            </a:r>
            <a:r>
              <a:rPr lang="it-IT" sz="2400" dirty="0" err="1" smtClean="0">
                <a:solidFill>
                  <a:srgbClr val="0070C0"/>
                </a:solidFill>
              </a:rPr>
              <a:t>inpatient</a:t>
            </a:r>
            <a:r>
              <a:rPr lang="it-IT" sz="2400" dirty="0" smtClean="0">
                <a:solidFill>
                  <a:srgbClr val="0070C0"/>
                </a:solidFill>
              </a:rPr>
              <a:t> of </a:t>
            </a:r>
            <a:r>
              <a:rPr lang="it-IT" sz="2400" dirty="0" err="1" smtClean="0">
                <a:solidFill>
                  <a:srgbClr val="0070C0"/>
                </a:solidFill>
              </a:rPr>
              <a:t>psychiatric</a:t>
            </a:r>
            <a:r>
              <a:rPr lang="it-IT" sz="2400" dirty="0" smtClean="0">
                <a:solidFill>
                  <a:srgbClr val="0070C0"/>
                </a:solidFill>
              </a:rPr>
              <a:t> hospitals;</a:t>
            </a:r>
          </a:p>
          <a:p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- </a:t>
            </a:r>
            <a:r>
              <a:rPr lang="it-IT" sz="2400" dirty="0" err="1" smtClean="0">
                <a:solidFill>
                  <a:srgbClr val="0070C0"/>
                </a:solidFill>
              </a:rPr>
              <a:t>Subjects</a:t>
            </a:r>
            <a:r>
              <a:rPr lang="it-IT" sz="2400" dirty="0" smtClean="0">
                <a:solidFill>
                  <a:srgbClr val="0070C0"/>
                </a:solidFill>
              </a:rPr>
              <a:t> in </a:t>
            </a:r>
            <a:r>
              <a:rPr lang="it-IT" sz="2400" dirty="0" err="1" smtClean="0">
                <a:solidFill>
                  <a:srgbClr val="0070C0"/>
                </a:solidFill>
              </a:rPr>
              <a:t>psychiatric</a:t>
            </a:r>
            <a:r>
              <a:rPr lang="it-IT" sz="2400" dirty="0" smtClean="0">
                <a:solidFill>
                  <a:srgbClr val="0070C0"/>
                </a:solidFill>
              </a:rPr>
              <a:t> treatment;</a:t>
            </a:r>
          </a:p>
          <a:p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- Ex </a:t>
            </a:r>
            <a:r>
              <a:rPr lang="it-IT" sz="2400" dirty="0" err="1" smtClean="0">
                <a:solidFill>
                  <a:srgbClr val="0070C0"/>
                </a:solidFill>
              </a:rPr>
              <a:t>drug</a:t>
            </a:r>
            <a:r>
              <a:rPr lang="it-IT" sz="2400" dirty="0" smtClean="0">
                <a:solidFill>
                  <a:srgbClr val="0070C0"/>
                </a:solidFill>
              </a:rPr>
              <a:t> and </a:t>
            </a:r>
            <a:r>
              <a:rPr lang="it-IT" sz="2400" dirty="0" err="1" smtClean="0">
                <a:solidFill>
                  <a:srgbClr val="0070C0"/>
                </a:solidFill>
              </a:rPr>
              <a:t>alcohol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addicts</a:t>
            </a:r>
            <a:endParaRPr lang="it-IT" sz="2400" dirty="0" smtClean="0">
              <a:solidFill>
                <a:srgbClr val="0070C0"/>
              </a:solidFill>
            </a:endParaRPr>
          </a:p>
          <a:p>
            <a:endParaRPr lang="it-IT" sz="2400" dirty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- People </a:t>
            </a:r>
            <a:r>
              <a:rPr lang="it-IT" sz="2400" dirty="0" err="1" smtClean="0">
                <a:solidFill>
                  <a:srgbClr val="0070C0"/>
                </a:solidFill>
              </a:rPr>
              <a:t>detained</a:t>
            </a:r>
            <a:r>
              <a:rPr lang="it-IT" sz="2400" dirty="0" smtClean="0">
                <a:solidFill>
                  <a:srgbClr val="0070C0"/>
                </a:solidFill>
              </a:rPr>
              <a:t> in </a:t>
            </a:r>
            <a:r>
              <a:rPr lang="it-IT" sz="2400" dirty="0" err="1" smtClean="0">
                <a:solidFill>
                  <a:srgbClr val="0070C0"/>
                </a:solidFill>
              </a:rPr>
              <a:t>prisons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admitted</a:t>
            </a:r>
            <a:r>
              <a:rPr lang="it-IT" sz="2400" dirty="0" smtClean="0">
                <a:solidFill>
                  <a:srgbClr val="0070C0"/>
                </a:solidFill>
              </a:rPr>
              <a:t> to work </a:t>
            </a:r>
            <a:r>
              <a:rPr lang="it-IT" sz="2400" dirty="0" err="1" smtClean="0">
                <a:solidFill>
                  <a:srgbClr val="0070C0"/>
                </a:solidFill>
              </a:rPr>
              <a:t>outside</a:t>
            </a:r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     </a:t>
            </a:r>
            <a:r>
              <a:rPr lang="it-IT" sz="2400" dirty="0" err="1" smtClean="0">
                <a:solidFill>
                  <a:srgbClr val="0070C0"/>
                </a:solidFill>
              </a:rPr>
              <a:t>jails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as</a:t>
            </a:r>
            <a:r>
              <a:rPr lang="it-IT" sz="2400" dirty="0" smtClean="0">
                <a:solidFill>
                  <a:srgbClr val="0070C0"/>
                </a:solidFill>
              </a:rPr>
              <a:t> an alternative </a:t>
            </a:r>
            <a:r>
              <a:rPr lang="it-IT" sz="2400" dirty="0" err="1" smtClean="0">
                <a:solidFill>
                  <a:srgbClr val="0070C0"/>
                </a:solidFill>
              </a:rPr>
              <a:t>measure</a:t>
            </a:r>
            <a:r>
              <a:rPr lang="it-IT" sz="2400" dirty="0" smtClean="0">
                <a:solidFill>
                  <a:srgbClr val="0070C0"/>
                </a:solidFill>
              </a:rPr>
              <a:t> of </a:t>
            </a:r>
            <a:r>
              <a:rPr lang="it-IT" sz="2400" dirty="0" err="1" smtClean="0">
                <a:solidFill>
                  <a:srgbClr val="0070C0"/>
                </a:solidFill>
              </a:rPr>
              <a:t>detention</a:t>
            </a:r>
            <a:endParaRPr lang="it-IT" sz="2400" dirty="0" smtClean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338" y="147183"/>
            <a:ext cx="8023031" cy="12863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33" y="1259511"/>
            <a:ext cx="3316511" cy="9632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909" y="3455280"/>
            <a:ext cx="2542252" cy="201795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120" y="4345373"/>
            <a:ext cx="3145809" cy="225571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376" y="1424666"/>
            <a:ext cx="2822693" cy="2164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494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3889" y="335696"/>
            <a:ext cx="660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People </a:t>
            </a:r>
            <a:r>
              <a:rPr lang="it-IT" sz="4400" dirty="0" err="1" smtClean="0">
                <a:solidFill>
                  <a:srgbClr val="FF0000"/>
                </a:solidFill>
              </a:rPr>
              <a:t>affected</a:t>
            </a:r>
            <a:r>
              <a:rPr lang="it-IT" sz="4400" dirty="0" smtClean="0">
                <a:solidFill>
                  <a:srgbClr val="FF0000"/>
                </a:solidFill>
              </a:rPr>
              <a:t> by </a:t>
            </a:r>
            <a:r>
              <a:rPr lang="it-IT" sz="4400" dirty="0" err="1" smtClean="0">
                <a:solidFill>
                  <a:srgbClr val="FF0000"/>
                </a:solidFill>
              </a:rPr>
              <a:t>disability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385" y="3243954"/>
            <a:ext cx="75192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solidFill>
                  <a:srgbClr val="0070C0"/>
                </a:solidFill>
              </a:rPr>
              <a:t>- civil </a:t>
            </a:r>
            <a:r>
              <a:rPr lang="en-IE" sz="2400" dirty="0">
                <a:solidFill>
                  <a:srgbClr val="0070C0"/>
                </a:solidFill>
              </a:rPr>
              <a:t>disabled  with a certified </a:t>
            </a:r>
            <a:r>
              <a:rPr lang="en-IE" sz="2400" dirty="0" smtClean="0">
                <a:solidFill>
                  <a:srgbClr val="0070C0"/>
                </a:solidFill>
              </a:rPr>
              <a:t>legal </a:t>
            </a:r>
            <a:r>
              <a:rPr lang="en-IE" sz="2400" dirty="0">
                <a:solidFill>
                  <a:srgbClr val="0070C0"/>
                </a:solidFill>
              </a:rPr>
              <a:t>disability </a:t>
            </a:r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(stated by the ASL – Local Sanitary Institution) above 45%;</a:t>
            </a:r>
          </a:p>
          <a:p>
            <a:endParaRPr lang="en-IE" sz="2400" dirty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working </a:t>
            </a:r>
            <a:r>
              <a:rPr lang="en-IE" sz="2400" dirty="0">
                <a:solidFill>
                  <a:srgbClr val="0070C0"/>
                </a:solidFill>
              </a:rPr>
              <a:t>disabled with a </a:t>
            </a:r>
            <a:r>
              <a:rPr lang="en-IE" sz="2400" dirty="0" smtClean="0">
                <a:solidFill>
                  <a:srgbClr val="0070C0"/>
                </a:solidFill>
              </a:rPr>
              <a:t>certified </a:t>
            </a:r>
            <a:r>
              <a:rPr lang="en-IE" sz="2400" dirty="0">
                <a:solidFill>
                  <a:srgbClr val="0070C0"/>
                </a:solidFill>
              </a:rPr>
              <a:t>legal disability </a:t>
            </a:r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(stated by ASL) above 33%;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-deaf</a:t>
            </a:r>
            <a:r>
              <a:rPr lang="en-IE" sz="2400" dirty="0">
                <a:solidFill>
                  <a:srgbClr val="0070C0"/>
                </a:solidFill>
              </a:rPr>
              <a:t>, blind, deaf and dumb  with </a:t>
            </a:r>
            <a:r>
              <a:rPr lang="en-IE" sz="2400" dirty="0" smtClean="0">
                <a:solidFill>
                  <a:srgbClr val="0070C0"/>
                </a:solidFill>
              </a:rPr>
              <a:t>a </a:t>
            </a:r>
            <a:r>
              <a:rPr lang="en-IE" sz="2400" dirty="0">
                <a:solidFill>
                  <a:srgbClr val="0070C0"/>
                </a:solidFill>
              </a:rPr>
              <a:t>certified legal category </a:t>
            </a:r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(stated by ASL) from 8 to 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05255" y="1423555"/>
            <a:ext cx="456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Can </a:t>
            </a:r>
            <a:r>
              <a:rPr lang="it-IT" sz="3600" dirty="0" err="1" smtClean="0">
                <a:solidFill>
                  <a:srgbClr val="FF0000"/>
                </a:solidFill>
              </a:rPr>
              <a:t>they</a:t>
            </a:r>
            <a:r>
              <a:rPr lang="it-IT" sz="3600" dirty="0" smtClean="0">
                <a:solidFill>
                  <a:srgbClr val="FF0000"/>
                </a:solidFill>
              </a:rPr>
              <a:t> work?</a:t>
            </a:r>
            <a:endParaRPr lang="en-IE" sz="3600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365" y="3938330"/>
            <a:ext cx="3467399" cy="217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328" y="1289624"/>
            <a:ext cx="3841972" cy="239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581215" y="2069886"/>
            <a:ext cx="6461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Law 68/99 </a:t>
            </a:r>
            <a:r>
              <a:rPr lang="it-IT" sz="2400" dirty="0" err="1" smtClean="0">
                <a:solidFill>
                  <a:srgbClr val="0070C0"/>
                </a:solidFill>
              </a:rPr>
              <a:t>defines</a:t>
            </a:r>
            <a:r>
              <a:rPr lang="it-IT" sz="2400" dirty="0" smtClean="0">
                <a:solidFill>
                  <a:srgbClr val="0070C0"/>
                </a:solidFill>
              </a:rPr>
              <a:t> the </a:t>
            </a:r>
            <a:r>
              <a:rPr lang="it-IT" sz="2400" dirty="0" err="1" smtClean="0">
                <a:solidFill>
                  <a:srgbClr val="0070C0"/>
                </a:solidFill>
              </a:rPr>
              <a:t>disabled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that</a:t>
            </a:r>
            <a:r>
              <a:rPr lang="it-IT" sz="2400" dirty="0" smtClean="0">
                <a:solidFill>
                  <a:srgbClr val="0070C0"/>
                </a:solidFill>
              </a:rPr>
              <a:t> can </a:t>
            </a:r>
            <a:r>
              <a:rPr lang="it-IT" sz="2400" dirty="0" err="1" smtClean="0">
                <a:solidFill>
                  <a:srgbClr val="0070C0"/>
                </a:solidFill>
              </a:rPr>
              <a:t>enter</a:t>
            </a:r>
            <a:r>
              <a:rPr lang="it-IT" sz="2400" dirty="0" smtClean="0">
                <a:solidFill>
                  <a:srgbClr val="0070C0"/>
                </a:solidFill>
              </a:rPr>
              <a:t> the </a:t>
            </a:r>
          </a:p>
          <a:p>
            <a:r>
              <a:rPr lang="it-IT" sz="2400" dirty="0" smtClean="0">
                <a:solidFill>
                  <a:srgbClr val="0070C0"/>
                </a:solidFill>
              </a:rPr>
              <a:t>     </a:t>
            </a:r>
            <a:r>
              <a:rPr lang="it-IT" sz="2400" dirty="0" err="1" smtClean="0">
                <a:solidFill>
                  <a:srgbClr val="0070C0"/>
                </a:solidFill>
              </a:rPr>
              <a:t>labour</a:t>
            </a:r>
            <a:r>
              <a:rPr lang="it-IT" sz="2400" dirty="0" smtClean="0">
                <a:solidFill>
                  <a:srgbClr val="0070C0"/>
                </a:solidFill>
              </a:rPr>
              <a:t> market in </a:t>
            </a:r>
            <a:r>
              <a:rPr lang="it-IT" sz="2400" dirty="0" err="1" smtClean="0">
                <a:solidFill>
                  <a:srgbClr val="0070C0"/>
                </a:solidFill>
              </a:rPr>
              <a:t>specific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contexts</a:t>
            </a:r>
            <a:r>
              <a:rPr lang="it-IT" sz="2400" dirty="0" smtClean="0">
                <a:solidFill>
                  <a:srgbClr val="0070C0"/>
                </a:solidFill>
              </a:rPr>
              <a:t>: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05255" y="6396335"/>
            <a:ext cx="1024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to </a:t>
            </a:r>
            <a:r>
              <a:rPr lang="it-IT" sz="2400" dirty="0" err="1" smtClean="0">
                <a:solidFill>
                  <a:srgbClr val="FF0000"/>
                </a:solidFill>
              </a:rPr>
              <a:t>see</a:t>
            </a:r>
            <a:r>
              <a:rPr lang="it-IT" sz="2400" dirty="0" smtClean="0">
                <a:solidFill>
                  <a:srgbClr val="FF0000"/>
                </a:solidFill>
              </a:rPr>
              <a:t> the </a:t>
            </a:r>
            <a:r>
              <a:rPr lang="it-IT" sz="2400" dirty="0" err="1" smtClean="0">
                <a:solidFill>
                  <a:srgbClr val="FF0000"/>
                </a:solidFill>
              </a:rPr>
              <a:t>disabled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effective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capacity</a:t>
            </a:r>
            <a:r>
              <a:rPr lang="it-IT" sz="2400" dirty="0" smtClean="0">
                <a:solidFill>
                  <a:srgbClr val="FF0000"/>
                </a:solidFill>
              </a:rPr>
              <a:t> to work and </a:t>
            </a:r>
            <a:r>
              <a:rPr lang="it-IT" sz="2400" dirty="0" err="1" smtClean="0">
                <a:solidFill>
                  <a:srgbClr val="FF0000"/>
                </a:solidFill>
              </a:rPr>
              <a:t>their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eventual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working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context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8606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3889" y="335696"/>
            <a:ext cx="660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People </a:t>
            </a:r>
            <a:r>
              <a:rPr lang="it-IT" sz="4400" dirty="0" err="1" smtClean="0">
                <a:solidFill>
                  <a:srgbClr val="FF0000"/>
                </a:solidFill>
              </a:rPr>
              <a:t>affected</a:t>
            </a:r>
            <a:r>
              <a:rPr lang="it-IT" sz="4400" dirty="0" smtClean="0">
                <a:solidFill>
                  <a:srgbClr val="FF0000"/>
                </a:solidFill>
              </a:rPr>
              <a:t> by </a:t>
            </a:r>
            <a:r>
              <a:rPr lang="it-IT" sz="4400" dirty="0" err="1" smtClean="0">
                <a:solidFill>
                  <a:srgbClr val="FF0000"/>
                </a:solidFill>
              </a:rPr>
              <a:t>disability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2249509"/>
            <a:ext cx="12093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0070C0"/>
                </a:solidFill>
              </a:rPr>
              <a:t>- They </a:t>
            </a:r>
            <a:r>
              <a:rPr lang="en-IE" sz="2400" dirty="0">
                <a:solidFill>
                  <a:srgbClr val="0070C0"/>
                </a:solidFill>
              </a:rPr>
              <a:t>have to enrol  in </a:t>
            </a:r>
            <a:r>
              <a:rPr lang="en-IE" sz="2400" dirty="0" smtClean="0">
                <a:solidFill>
                  <a:srgbClr val="0070C0"/>
                </a:solidFill>
              </a:rPr>
              <a:t>the protected categories lists 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  of </a:t>
            </a:r>
            <a:r>
              <a:rPr lang="en-IE" sz="2400" dirty="0">
                <a:solidFill>
                  <a:srgbClr val="0070C0"/>
                </a:solidFill>
              </a:rPr>
              <a:t>the  Provincial </a:t>
            </a:r>
            <a:r>
              <a:rPr lang="en-IE" sz="2400" dirty="0" smtClean="0">
                <a:solidFill>
                  <a:srgbClr val="0070C0"/>
                </a:solidFill>
              </a:rPr>
              <a:t>Employment </a:t>
            </a:r>
            <a:r>
              <a:rPr lang="en-IE" sz="2400" dirty="0" err="1" smtClean="0">
                <a:solidFill>
                  <a:srgbClr val="0070C0"/>
                </a:solidFill>
              </a:rPr>
              <a:t>Center</a:t>
            </a:r>
            <a:r>
              <a:rPr lang="en-IE" sz="2400" dirty="0" smtClean="0">
                <a:solidFill>
                  <a:srgbClr val="0070C0"/>
                </a:solidFill>
              </a:rPr>
              <a:t>;</a:t>
            </a:r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employees </a:t>
            </a:r>
            <a:r>
              <a:rPr lang="en-IE" sz="2400" dirty="0">
                <a:solidFill>
                  <a:srgbClr val="0070C0"/>
                </a:solidFill>
              </a:rPr>
              <a:t>find the most suitable solution both for  the disabled  candidate, considered as an </a:t>
            </a:r>
            <a:r>
              <a:rPr lang="en-IE" sz="24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active </a:t>
            </a:r>
            <a:r>
              <a:rPr lang="en-IE" sz="2400" dirty="0">
                <a:solidFill>
                  <a:srgbClr val="0070C0"/>
                </a:solidFill>
              </a:rPr>
              <a:t>and </a:t>
            </a:r>
            <a:r>
              <a:rPr lang="en-IE" sz="2400" dirty="0" smtClean="0">
                <a:solidFill>
                  <a:srgbClr val="0070C0"/>
                </a:solidFill>
              </a:rPr>
              <a:t>productive worker</a:t>
            </a:r>
            <a:r>
              <a:rPr lang="en-IE" sz="2400" dirty="0">
                <a:solidFill>
                  <a:srgbClr val="0070C0"/>
                </a:solidFill>
              </a:rPr>
              <a:t>, and the public institution or private firm offering </a:t>
            </a:r>
            <a:r>
              <a:rPr lang="en-IE" sz="2400" dirty="0" smtClean="0">
                <a:solidFill>
                  <a:srgbClr val="0070C0"/>
                </a:solidFill>
              </a:rPr>
              <a:t>vacancies;  </a:t>
            </a:r>
            <a:endParaRPr lang="en-IE" sz="2400" dirty="0">
              <a:solidFill>
                <a:srgbClr val="0070C0"/>
              </a:solidFill>
            </a:endParaRPr>
          </a:p>
          <a:p>
            <a:r>
              <a:rPr lang="en-IE" sz="2400" dirty="0">
                <a:solidFill>
                  <a:srgbClr val="0070C0"/>
                </a:solidFill>
              </a:rPr>
              <a:t> 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- the </a:t>
            </a:r>
            <a:r>
              <a:rPr lang="en-IE" sz="2400" dirty="0">
                <a:solidFill>
                  <a:srgbClr val="0070C0"/>
                </a:solidFill>
              </a:rPr>
              <a:t>disabled can also be called directly by </a:t>
            </a:r>
            <a:r>
              <a:rPr lang="en-IE" sz="2400" dirty="0" smtClean="0">
                <a:solidFill>
                  <a:srgbClr val="0070C0"/>
                </a:solidFill>
              </a:rPr>
              <a:t>the employer, 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   after checking the public list (employers </a:t>
            </a:r>
            <a:r>
              <a:rPr lang="en-IE" sz="2400" dirty="0">
                <a:solidFill>
                  <a:srgbClr val="0070C0"/>
                </a:solidFill>
              </a:rPr>
              <a:t>have a </a:t>
            </a:r>
            <a:r>
              <a:rPr lang="en-IE" sz="2400" dirty="0" smtClean="0">
                <a:solidFill>
                  <a:srgbClr val="0070C0"/>
                </a:solidFill>
              </a:rPr>
              <a:t>limited </a:t>
            </a:r>
          </a:p>
          <a:p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                    number of direct  </a:t>
            </a:r>
            <a:r>
              <a:rPr lang="en-IE" sz="2400" dirty="0">
                <a:solidFill>
                  <a:srgbClr val="0070C0"/>
                </a:solidFill>
              </a:rPr>
              <a:t>calls</a:t>
            </a:r>
            <a:r>
              <a:rPr lang="en-IE" sz="2400" dirty="0" smtClean="0">
                <a:solidFill>
                  <a:srgbClr val="0070C0"/>
                </a:solidFill>
              </a:rPr>
              <a:t>);</a:t>
            </a:r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once </a:t>
            </a:r>
            <a:r>
              <a:rPr lang="en-IE" sz="2400" dirty="0">
                <a:solidFill>
                  <a:srgbClr val="0070C0"/>
                </a:solidFill>
              </a:rPr>
              <a:t>disabled are enlisted they can find a </a:t>
            </a:r>
            <a:r>
              <a:rPr lang="en-IE" sz="2400" dirty="0" smtClean="0">
                <a:solidFill>
                  <a:srgbClr val="0070C0"/>
                </a:solidFill>
              </a:rPr>
              <a:t>job even</a:t>
            </a:r>
          </a:p>
          <a:p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         online </a:t>
            </a:r>
            <a:r>
              <a:rPr lang="en-IE" sz="2400" dirty="0">
                <a:solidFill>
                  <a:srgbClr val="0070C0"/>
                </a:solidFill>
              </a:rPr>
              <a:t>(www.categorieprotette.it)</a:t>
            </a:r>
            <a:endParaRPr lang="en-IE" sz="2400" dirty="0" smtClean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1856" y="1509110"/>
            <a:ext cx="498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How can </a:t>
            </a:r>
            <a:r>
              <a:rPr lang="it-IT" sz="3600" dirty="0" err="1" smtClean="0">
                <a:solidFill>
                  <a:srgbClr val="FF0000"/>
                </a:solidFill>
              </a:rPr>
              <a:t>they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find</a:t>
            </a:r>
            <a:r>
              <a:rPr lang="it-IT" sz="3600" dirty="0" smtClean="0">
                <a:solidFill>
                  <a:srgbClr val="FF0000"/>
                </a:solidFill>
              </a:rPr>
              <a:t> a job?</a:t>
            </a:r>
            <a:endParaRPr lang="en-IE" sz="36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689" y="1142295"/>
            <a:ext cx="3124319" cy="220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787" y="4437841"/>
            <a:ext cx="3764391" cy="231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4004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3889" y="335696"/>
            <a:ext cx="660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People </a:t>
            </a:r>
            <a:r>
              <a:rPr lang="it-IT" sz="4400" dirty="0" err="1" smtClean="0">
                <a:solidFill>
                  <a:srgbClr val="FF0000"/>
                </a:solidFill>
              </a:rPr>
              <a:t>affected</a:t>
            </a:r>
            <a:r>
              <a:rPr lang="it-IT" sz="4400" dirty="0" smtClean="0">
                <a:solidFill>
                  <a:srgbClr val="FF0000"/>
                </a:solidFill>
              </a:rPr>
              <a:t> by </a:t>
            </a:r>
            <a:r>
              <a:rPr lang="it-IT" sz="4400" dirty="0" err="1" smtClean="0">
                <a:solidFill>
                  <a:srgbClr val="FF0000"/>
                </a:solidFill>
              </a:rPr>
              <a:t>disability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333" y="2249508"/>
            <a:ext cx="1165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0070C0"/>
                </a:solidFill>
              </a:rPr>
              <a:t> Both </a:t>
            </a:r>
            <a:r>
              <a:rPr lang="en-IE" sz="2400" dirty="0">
                <a:solidFill>
                  <a:srgbClr val="0070C0"/>
                </a:solidFill>
              </a:rPr>
              <a:t>public and </a:t>
            </a:r>
            <a:r>
              <a:rPr lang="en-IE" sz="2400" dirty="0" smtClean="0">
                <a:solidFill>
                  <a:srgbClr val="0070C0"/>
                </a:solidFill>
              </a:rPr>
              <a:t>private enterprises </a:t>
            </a:r>
            <a:r>
              <a:rPr lang="en-IE" sz="2400" dirty="0">
                <a:solidFill>
                  <a:srgbClr val="0070C0"/>
                </a:solidFill>
              </a:rPr>
              <a:t>are </a:t>
            </a:r>
            <a:r>
              <a:rPr lang="en-IE" sz="2400" dirty="0" smtClean="0">
                <a:solidFill>
                  <a:srgbClr val="0070C0"/>
                </a:solidFill>
              </a:rPr>
              <a:t>obliged to employ disabled enlisted in protected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               categories </a:t>
            </a:r>
            <a:r>
              <a:rPr lang="en-IE" sz="2400" dirty="0">
                <a:solidFill>
                  <a:srgbClr val="0070C0"/>
                </a:solidFill>
              </a:rPr>
              <a:t>according to  their </a:t>
            </a:r>
            <a:r>
              <a:rPr lang="en-IE" sz="2400" dirty="0" smtClean="0">
                <a:solidFill>
                  <a:srgbClr val="0070C0"/>
                </a:solidFill>
              </a:rPr>
              <a:t>size: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                                                        A disabled per 35 employees;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                                                   </a:t>
            </a:r>
          </a:p>
          <a:p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                                                    two </a:t>
            </a:r>
            <a:r>
              <a:rPr lang="en-IE" sz="2400" dirty="0">
                <a:solidFill>
                  <a:srgbClr val="0070C0"/>
                </a:solidFill>
              </a:rPr>
              <a:t>disabled per 50 </a:t>
            </a:r>
            <a:r>
              <a:rPr lang="en-IE" sz="2400" dirty="0" smtClean="0">
                <a:solidFill>
                  <a:srgbClr val="0070C0"/>
                </a:solidFill>
              </a:rPr>
              <a:t>employees;</a:t>
            </a:r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                                  </a:t>
            </a:r>
          </a:p>
          <a:p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               7</a:t>
            </a:r>
            <a:r>
              <a:rPr lang="en-IE" sz="2400" dirty="0">
                <a:solidFill>
                  <a:srgbClr val="0070C0"/>
                </a:solidFill>
              </a:rPr>
              <a:t>%  of disabled  for more than 50 employees </a:t>
            </a:r>
            <a:r>
              <a:rPr lang="en-IE" sz="2400" dirty="0" smtClean="0">
                <a:solidFill>
                  <a:srgbClr val="0070C0"/>
                </a:solidFill>
              </a:rPr>
              <a:t>and </a:t>
            </a:r>
            <a:r>
              <a:rPr lang="en-IE" sz="2400" dirty="0">
                <a:solidFill>
                  <a:srgbClr val="0070C0"/>
                </a:solidFill>
              </a:rPr>
              <a:t>1% for their family members</a:t>
            </a:r>
            <a:endParaRPr lang="en-IE" sz="2400" dirty="0" smtClean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2840" y="1273993"/>
            <a:ext cx="1089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Are </a:t>
            </a:r>
            <a:r>
              <a:rPr lang="it-IT" sz="3600" dirty="0" err="1" smtClean="0">
                <a:solidFill>
                  <a:srgbClr val="FF0000"/>
                </a:solidFill>
              </a:rPr>
              <a:t>there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any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employment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priorities</a:t>
            </a:r>
            <a:r>
              <a:rPr lang="it-IT" sz="3600" dirty="0" smtClean="0">
                <a:solidFill>
                  <a:srgbClr val="FF0000"/>
                </a:solidFill>
              </a:rPr>
              <a:t> for </a:t>
            </a:r>
            <a:r>
              <a:rPr lang="it-IT" sz="3600" dirty="0" err="1" smtClean="0">
                <a:solidFill>
                  <a:srgbClr val="FF0000"/>
                </a:solidFill>
              </a:rPr>
              <a:t>disabled</a:t>
            </a:r>
            <a:r>
              <a:rPr lang="it-IT" sz="3600" dirty="0" smtClean="0">
                <a:solidFill>
                  <a:srgbClr val="FF0000"/>
                </a:solidFill>
              </a:rPr>
              <a:t>? </a:t>
            </a:r>
            <a:endParaRPr lang="en-IE" sz="3600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3" y="3416179"/>
            <a:ext cx="3578598" cy="232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539" y="3202264"/>
            <a:ext cx="3822941" cy="253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1182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3889" y="335696"/>
            <a:ext cx="660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People </a:t>
            </a:r>
            <a:r>
              <a:rPr lang="it-IT" sz="4400" dirty="0" err="1" smtClean="0">
                <a:solidFill>
                  <a:srgbClr val="FF0000"/>
                </a:solidFill>
              </a:rPr>
              <a:t>affected</a:t>
            </a:r>
            <a:r>
              <a:rPr lang="it-IT" sz="4400" dirty="0" smtClean="0">
                <a:solidFill>
                  <a:srgbClr val="FF0000"/>
                </a:solidFill>
              </a:rPr>
              <a:t> by </a:t>
            </a:r>
            <a:r>
              <a:rPr lang="it-IT" sz="4400" dirty="0" err="1" smtClean="0">
                <a:solidFill>
                  <a:srgbClr val="FF0000"/>
                </a:solidFill>
              </a:rPr>
              <a:t>disability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47224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      How </a:t>
            </a:r>
            <a:r>
              <a:rPr lang="it-IT" sz="3600" dirty="0" err="1" smtClean="0">
                <a:solidFill>
                  <a:srgbClr val="FF0000"/>
                </a:solidFill>
              </a:rPr>
              <a:t>many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disabled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were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employed</a:t>
            </a:r>
            <a:endParaRPr lang="it-IT" sz="3600" dirty="0" smtClean="0">
              <a:solidFill>
                <a:srgbClr val="FF0000"/>
              </a:solidFill>
            </a:endParaRPr>
          </a:p>
          <a:p>
            <a:r>
              <a:rPr lang="it-IT" sz="3600" dirty="0" smtClean="0">
                <a:solidFill>
                  <a:srgbClr val="FF0000"/>
                </a:solidFill>
              </a:rPr>
              <a:t>                                     in </a:t>
            </a:r>
            <a:r>
              <a:rPr lang="it-IT" sz="3600" dirty="0" err="1" smtClean="0">
                <a:solidFill>
                  <a:srgbClr val="FF0000"/>
                </a:solidFill>
              </a:rPr>
              <a:t>Italy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during</a:t>
            </a:r>
            <a:r>
              <a:rPr lang="it-IT" sz="3600" dirty="0" smtClean="0">
                <a:solidFill>
                  <a:srgbClr val="FF0000"/>
                </a:solidFill>
              </a:rPr>
              <a:t> 2013 and 2014?</a:t>
            </a:r>
            <a:endParaRPr lang="en-IE" sz="36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953" y="2846030"/>
            <a:ext cx="3749365" cy="29324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66669" y="6091707"/>
            <a:ext cx="1051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70C0"/>
                </a:solidFill>
              </a:rPr>
              <a:t> Really few, as many companies instead of employing disabled prefer paying </a:t>
            </a:r>
            <a:r>
              <a:rPr lang="en-IE" sz="2400" dirty="0" smtClean="0">
                <a:solidFill>
                  <a:srgbClr val="0070C0"/>
                </a:solidFill>
              </a:rPr>
              <a:t>fines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639318" y="5409128"/>
            <a:ext cx="69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Istat</a:t>
            </a:r>
            <a:endParaRPr lang="en-I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50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07011" y="762066"/>
            <a:ext cx="9964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solidFill>
                  <a:srgbClr val="FF0000"/>
                </a:solidFill>
              </a:rPr>
              <a:t>Disabled</a:t>
            </a:r>
            <a:r>
              <a:rPr lang="it-IT" sz="4400" dirty="0" smtClean="0">
                <a:solidFill>
                  <a:srgbClr val="FF0000"/>
                </a:solidFill>
              </a:rPr>
              <a:t> and </a:t>
            </a:r>
            <a:r>
              <a:rPr lang="it-IT" sz="4400" dirty="0" err="1" smtClean="0">
                <a:solidFill>
                  <a:srgbClr val="FF0000"/>
                </a:solidFill>
              </a:rPr>
              <a:t>differently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challenged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people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957649"/>
            <a:ext cx="12598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err="1" smtClean="0">
                <a:solidFill>
                  <a:srgbClr val="FF0000"/>
                </a:solidFill>
              </a:rPr>
              <a:t>What</a:t>
            </a:r>
            <a:r>
              <a:rPr lang="it-IT" sz="3400" dirty="0" smtClean="0">
                <a:solidFill>
                  <a:srgbClr val="FF0000"/>
                </a:solidFill>
              </a:rPr>
              <a:t> </a:t>
            </a:r>
            <a:r>
              <a:rPr lang="it-IT" sz="3400" dirty="0" err="1" smtClean="0">
                <a:solidFill>
                  <a:srgbClr val="FF0000"/>
                </a:solidFill>
              </a:rPr>
              <a:t>does</a:t>
            </a:r>
            <a:r>
              <a:rPr lang="it-IT" sz="3400" dirty="0" smtClean="0">
                <a:solidFill>
                  <a:srgbClr val="FF0000"/>
                </a:solidFill>
              </a:rPr>
              <a:t> </a:t>
            </a:r>
            <a:r>
              <a:rPr lang="it-IT" sz="3400" dirty="0" err="1" smtClean="0">
                <a:solidFill>
                  <a:srgbClr val="FF0000"/>
                </a:solidFill>
              </a:rPr>
              <a:t>Government</a:t>
            </a:r>
            <a:r>
              <a:rPr lang="it-IT" sz="3400" dirty="0" smtClean="0">
                <a:solidFill>
                  <a:srgbClr val="FF0000"/>
                </a:solidFill>
              </a:rPr>
              <a:t> do to </a:t>
            </a:r>
            <a:r>
              <a:rPr lang="it-IT" sz="3400" dirty="0" err="1" smtClean="0">
                <a:solidFill>
                  <a:srgbClr val="FF0000"/>
                </a:solidFill>
              </a:rPr>
              <a:t>favour</a:t>
            </a:r>
            <a:r>
              <a:rPr lang="it-IT" sz="3400" dirty="0" smtClean="0">
                <a:solidFill>
                  <a:srgbClr val="FF0000"/>
                </a:solidFill>
              </a:rPr>
              <a:t> </a:t>
            </a:r>
            <a:r>
              <a:rPr lang="it-IT" sz="3400" dirty="0" err="1" smtClean="0">
                <a:solidFill>
                  <a:srgbClr val="FF0000"/>
                </a:solidFill>
              </a:rPr>
              <a:t>those</a:t>
            </a:r>
            <a:r>
              <a:rPr lang="it-IT" sz="3400" dirty="0" smtClean="0">
                <a:solidFill>
                  <a:srgbClr val="FF0000"/>
                </a:solidFill>
              </a:rPr>
              <a:t> </a:t>
            </a:r>
            <a:r>
              <a:rPr lang="it-IT" sz="3400" dirty="0" err="1" smtClean="0">
                <a:solidFill>
                  <a:srgbClr val="FF0000"/>
                </a:solidFill>
              </a:rPr>
              <a:t>people’s</a:t>
            </a:r>
            <a:r>
              <a:rPr lang="it-IT" sz="3400" dirty="0" smtClean="0">
                <a:solidFill>
                  <a:srgbClr val="FF0000"/>
                </a:solidFill>
              </a:rPr>
              <a:t> </a:t>
            </a:r>
            <a:r>
              <a:rPr lang="it-IT" sz="3400" dirty="0" err="1" smtClean="0">
                <a:solidFill>
                  <a:srgbClr val="FF0000"/>
                </a:solidFill>
              </a:rPr>
              <a:t>employment</a:t>
            </a:r>
            <a:r>
              <a:rPr lang="it-IT" sz="3400" dirty="0" smtClean="0">
                <a:solidFill>
                  <a:srgbClr val="FF0000"/>
                </a:solidFill>
              </a:rPr>
              <a:t>?</a:t>
            </a:r>
            <a:endParaRPr lang="en-IE" sz="3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2703016"/>
            <a:ext cx="121367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0070C0"/>
                </a:solidFill>
              </a:rPr>
              <a:t>       Stability </a:t>
            </a:r>
            <a:r>
              <a:rPr lang="en-IE" sz="2400" dirty="0">
                <a:solidFill>
                  <a:srgbClr val="0070C0"/>
                </a:solidFill>
              </a:rPr>
              <a:t>Law/2015 </a:t>
            </a:r>
            <a:r>
              <a:rPr lang="en-IE" sz="2400" dirty="0" smtClean="0">
                <a:solidFill>
                  <a:srgbClr val="0070C0"/>
                </a:solidFill>
              </a:rPr>
              <a:t>offers employers </a:t>
            </a:r>
            <a:r>
              <a:rPr lang="en-IE" sz="2400" dirty="0">
                <a:solidFill>
                  <a:srgbClr val="0070C0"/>
                </a:solidFill>
              </a:rPr>
              <a:t>a lot </a:t>
            </a:r>
            <a:r>
              <a:rPr lang="en-IE" sz="2400" dirty="0" smtClean="0">
                <a:solidFill>
                  <a:srgbClr val="0070C0"/>
                </a:solidFill>
              </a:rPr>
              <a:t>of </a:t>
            </a:r>
            <a:r>
              <a:rPr lang="en-IE" sz="2400" dirty="0">
                <a:solidFill>
                  <a:srgbClr val="0070C0"/>
                </a:solidFill>
              </a:rPr>
              <a:t>incentives </a:t>
            </a:r>
            <a:r>
              <a:rPr lang="en-IE" sz="2400" dirty="0" smtClean="0">
                <a:solidFill>
                  <a:srgbClr val="0070C0"/>
                </a:solidFill>
              </a:rPr>
              <a:t>and bonuses if they </a:t>
            </a:r>
            <a:r>
              <a:rPr lang="en-IE" sz="2400" dirty="0">
                <a:solidFill>
                  <a:srgbClr val="0070C0"/>
                </a:solidFill>
              </a:rPr>
              <a:t>employ: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young </a:t>
            </a:r>
            <a:r>
              <a:rPr lang="en-IE" sz="2400" dirty="0">
                <a:solidFill>
                  <a:srgbClr val="0070C0"/>
                </a:solidFill>
              </a:rPr>
              <a:t>people (15-29 </a:t>
            </a:r>
            <a:r>
              <a:rPr lang="en-IE" sz="2400" dirty="0" smtClean="0">
                <a:solidFill>
                  <a:srgbClr val="0070C0"/>
                </a:solidFill>
              </a:rPr>
              <a:t>) </a:t>
            </a:r>
            <a:r>
              <a:rPr lang="en-IE" sz="2400" dirty="0">
                <a:solidFill>
                  <a:srgbClr val="0070C0"/>
                </a:solidFill>
              </a:rPr>
              <a:t>for </a:t>
            </a:r>
            <a:r>
              <a:rPr lang="en-IE" sz="2400" dirty="0" smtClean="0">
                <a:solidFill>
                  <a:srgbClr val="0070C0"/>
                </a:solidFill>
              </a:rPr>
              <a:t>indefinite time;</a:t>
            </a:r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women </a:t>
            </a:r>
            <a:r>
              <a:rPr lang="en-IE" sz="2400" dirty="0">
                <a:solidFill>
                  <a:srgbClr val="0070C0"/>
                </a:solidFill>
              </a:rPr>
              <a:t>who had </a:t>
            </a:r>
            <a:r>
              <a:rPr lang="en-IE" sz="2400" dirty="0" smtClean="0">
                <a:solidFill>
                  <a:srgbClr val="0070C0"/>
                </a:solidFill>
              </a:rPr>
              <a:t>no work </a:t>
            </a:r>
            <a:r>
              <a:rPr lang="en-IE" sz="2400" dirty="0">
                <a:solidFill>
                  <a:srgbClr val="0070C0"/>
                </a:solidFill>
              </a:rPr>
              <a:t>for 24 </a:t>
            </a:r>
            <a:r>
              <a:rPr lang="en-IE" sz="2400" dirty="0" smtClean="0">
                <a:solidFill>
                  <a:srgbClr val="0070C0"/>
                </a:solidFill>
              </a:rPr>
              <a:t>months;</a:t>
            </a:r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differently </a:t>
            </a:r>
            <a:r>
              <a:rPr lang="en-IE" sz="2400" dirty="0">
                <a:solidFill>
                  <a:srgbClr val="0070C0"/>
                </a:solidFill>
              </a:rPr>
              <a:t>challenged people in </a:t>
            </a:r>
            <a:r>
              <a:rPr lang="en-IE" sz="2400" dirty="0" smtClean="0">
                <a:solidFill>
                  <a:srgbClr val="0070C0"/>
                </a:solidFill>
              </a:rPr>
              <a:t>social cooperatives;</a:t>
            </a:r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disabled </a:t>
            </a:r>
            <a:r>
              <a:rPr lang="en-IE" sz="2400" dirty="0">
                <a:solidFill>
                  <a:srgbClr val="0070C0"/>
                </a:solidFill>
              </a:rPr>
              <a:t>people listed in protected </a:t>
            </a:r>
            <a:r>
              <a:rPr lang="en-IE" sz="2400" dirty="0" smtClean="0">
                <a:solidFill>
                  <a:srgbClr val="0070C0"/>
                </a:solidFill>
              </a:rPr>
              <a:t>categories;</a:t>
            </a:r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workers </a:t>
            </a:r>
            <a:r>
              <a:rPr lang="en-IE" sz="2400" dirty="0">
                <a:solidFill>
                  <a:srgbClr val="0070C0"/>
                </a:solidFill>
              </a:rPr>
              <a:t>over </a:t>
            </a:r>
            <a:r>
              <a:rPr lang="en-IE" sz="2400" dirty="0" smtClean="0">
                <a:solidFill>
                  <a:srgbClr val="0070C0"/>
                </a:solidFill>
              </a:rPr>
              <a:t>50 and </a:t>
            </a:r>
            <a:r>
              <a:rPr lang="en-IE" sz="2400" dirty="0">
                <a:solidFill>
                  <a:srgbClr val="0070C0"/>
                </a:solidFill>
              </a:rPr>
              <a:t>others</a:t>
            </a:r>
          </a:p>
        </p:txBody>
      </p:sp>
    </p:spTree>
    <p:extLst>
      <p:ext uri="{BB962C8B-B14F-4D97-AF65-F5344CB8AC3E}">
        <p14:creationId xmlns="" xmlns:p14="http://schemas.microsoft.com/office/powerpoint/2010/main" val="3396391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07011" y="762066"/>
            <a:ext cx="9964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solidFill>
                  <a:srgbClr val="FF0000"/>
                </a:solidFill>
              </a:rPr>
              <a:t>Disabled</a:t>
            </a:r>
            <a:r>
              <a:rPr lang="it-IT" sz="4400" dirty="0" smtClean="0">
                <a:solidFill>
                  <a:srgbClr val="FF0000"/>
                </a:solidFill>
              </a:rPr>
              <a:t> and </a:t>
            </a:r>
            <a:r>
              <a:rPr lang="it-IT" sz="4400" dirty="0" err="1" smtClean="0">
                <a:solidFill>
                  <a:srgbClr val="FF0000"/>
                </a:solidFill>
              </a:rPr>
              <a:t>differently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challenged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people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678020"/>
            <a:ext cx="12598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solidFill>
                  <a:srgbClr val="FF0000"/>
                </a:solidFill>
              </a:rPr>
              <a:t>And </a:t>
            </a:r>
            <a:r>
              <a:rPr lang="it-IT" sz="3400" dirty="0" err="1" smtClean="0">
                <a:solidFill>
                  <a:srgbClr val="FF0000"/>
                </a:solidFill>
              </a:rPr>
              <a:t>municipalities</a:t>
            </a:r>
            <a:r>
              <a:rPr lang="it-IT" sz="3400" dirty="0" smtClean="0">
                <a:solidFill>
                  <a:srgbClr val="FF0000"/>
                </a:solidFill>
              </a:rPr>
              <a:t>?</a:t>
            </a:r>
            <a:endParaRPr lang="en-IE" sz="3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9183" y="2293573"/>
            <a:ext cx="12136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70C0"/>
                </a:solidFill>
              </a:rPr>
              <a:t>The municipality of </a:t>
            </a:r>
            <a:r>
              <a:rPr lang="en-IE" sz="2400" dirty="0" err="1">
                <a:solidFill>
                  <a:srgbClr val="0070C0"/>
                </a:solidFill>
              </a:rPr>
              <a:t>Campobasso</a:t>
            </a:r>
            <a:r>
              <a:rPr lang="en-IE" sz="2400" dirty="0">
                <a:solidFill>
                  <a:srgbClr val="0070C0"/>
                </a:solidFill>
              </a:rPr>
              <a:t>, </a:t>
            </a:r>
            <a:r>
              <a:rPr lang="en-IE" sz="2400" dirty="0" smtClean="0">
                <a:solidFill>
                  <a:srgbClr val="0070C0"/>
                </a:solidFill>
              </a:rPr>
              <a:t>together </a:t>
            </a:r>
            <a:r>
              <a:rPr lang="en-IE" sz="2400" dirty="0">
                <a:solidFill>
                  <a:srgbClr val="0070C0"/>
                </a:solidFill>
              </a:rPr>
              <a:t>with other 24 </a:t>
            </a:r>
            <a:r>
              <a:rPr lang="en-IE" sz="2400" dirty="0" smtClean="0">
                <a:solidFill>
                  <a:srgbClr val="0070C0"/>
                </a:solidFill>
              </a:rPr>
              <a:t>ones</a:t>
            </a:r>
            <a:r>
              <a:rPr lang="en-IE" sz="2400" dirty="0">
                <a:solidFill>
                  <a:srgbClr val="0070C0"/>
                </a:solidFill>
              </a:rPr>
              <a:t>, aims </a:t>
            </a:r>
            <a:r>
              <a:rPr lang="en-IE" sz="2400" dirty="0" smtClean="0">
                <a:solidFill>
                  <a:srgbClr val="0070C0"/>
                </a:solidFill>
              </a:rPr>
              <a:t>at: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abolishing </a:t>
            </a:r>
            <a:r>
              <a:rPr lang="en-IE" sz="2400" dirty="0">
                <a:solidFill>
                  <a:srgbClr val="0070C0"/>
                </a:solidFill>
              </a:rPr>
              <a:t>barriers and in </a:t>
            </a:r>
            <a:r>
              <a:rPr lang="en-IE" sz="2400" dirty="0" smtClean="0">
                <a:solidFill>
                  <a:srgbClr val="0070C0"/>
                </a:solidFill>
              </a:rPr>
              <a:t>providing social inclusion;</a:t>
            </a:r>
          </a:p>
          <a:p>
            <a:pPr marL="342900" indent="-342900">
              <a:buFontTx/>
              <a:buChar char="-"/>
            </a:pPr>
            <a:endParaRPr lang="en-IE" sz="2400" dirty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contrasting </a:t>
            </a:r>
            <a:r>
              <a:rPr lang="en-IE" sz="2400" dirty="0">
                <a:solidFill>
                  <a:srgbClr val="0070C0"/>
                </a:solidFill>
              </a:rPr>
              <a:t>poverty and </a:t>
            </a:r>
            <a:r>
              <a:rPr lang="en-IE" sz="2400" dirty="0" smtClean="0">
                <a:solidFill>
                  <a:srgbClr val="0070C0"/>
                </a:solidFill>
              </a:rPr>
              <a:t>marginalization;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fostering </a:t>
            </a:r>
            <a:r>
              <a:rPr lang="en-IE" sz="2400" dirty="0">
                <a:solidFill>
                  <a:srgbClr val="0070C0"/>
                </a:solidFill>
              </a:rPr>
              <a:t>the full integration </a:t>
            </a:r>
            <a:r>
              <a:rPr lang="en-IE" sz="2400" dirty="0" smtClean="0">
                <a:solidFill>
                  <a:srgbClr val="0070C0"/>
                </a:solidFill>
              </a:rPr>
              <a:t>of the disabled;</a:t>
            </a:r>
          </a:p>
          <a:p>
            <a:pPr marL="342900" indent="-342900">
              <a:buFontTx/>
              <a:buChar char="-"/>
            </a:pPr>
            <a:endParaRPr lang="en-IE" sz="2400" dirty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providing </a:t>
            </a:r>
            <a:r>
              <a:rPr lang="en-IE" sz="2400" dirty="0">
                <a:solidFill>
                  <a:srgbClr val="0070C0"/>
                </a:solidFill>
              </a:rPr>
              <a:t>socio </a:t>
            </a:r>
            <a:r>
              <a:rPr lang="en-IE" sz="2400" dirty="0" smtClean="0">
                <a:solidFill>
                  <a:srgbClr val="0070C0"/>
                </a:solidFill>
              </a:rPr>
              <a:t>– educational  </a:t>
            </a:r>
            <a:r>
              <a:rPr lang="en-IE" sz="2400" dirty="0">
                <a:solidFill>
                  <a:srgbClr val="0070C0"/>
                </a:solidFill>
              </a:rPr>
              <a:t>measures to contrast  </a:t>
            </a:r>
            <a:r>
              <a:rPr lang="en-IE" sz="2400" dirty="0" smtClean="0">
                <a:solidFill>
                  <a:srgbClr val="0070C0"/>
                </a:solidFill>
              </a:rPr>
              <a:t>addictions,                                             measures  </a:t>
            </a:r>
            <a:r>
              <a:rPr lang="en-IE" sz="2400" dirty="0">
                <a:solidFill>
                  <a:srgbClr val="0070C0"/>
                </a:solidFill>
              </a:rPr>
              <a:t>for ex prisoners, and </a:t>
            </a:r>
            <a:r>
              <a:rPr lang="en-IE" sz="2400" dirty="0" smtClean="0">
                <a:solidFill>
                  <a:srgbClr val="0070C0"/>
                </a:solidFill>
              </a:rPr>
              <a:t>immigrants;</a:t>
            </a:r>
          </a:p>
          <a:p>
            <a:pPr marL="342900" indent="-342900">
              <a:buFontTx/>
              <a:buChar char="-"/>
            </a:pPr>
            <a:endParaRPr lang="en-IE" sz="2400" dirty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- providing </a:t>
            </a:r>
            <a:r>
              <a:rPr lang="en-IE" sz="2400" dirty="0">
                <a:solidFill>
                  <a:srgbClr val="0070C0"/>
                </a:solidFill>
              </a:rPr>
              <a:t>home care for the elderly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89" y="1768172"/>
            <a:ext cx="2624204" cy="188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983" y="4520485"/>
            <a:ext cx="3458196" cy="229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14102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38" cy="762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07011" y="762066"/>
            <a:ext cx="9964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solidFill>
                  <a:srgbClr val="FF0000"/>
                </a:solidFill>
              </a:rPr>
              <a:t>Disabled</a:t>
            </a:r>
            <a:r>
              <a:rPr lang="it-IT" sz="4400" dirty="0" smtClean="0">
                <a:solidFill>
                  <a:srgbClr val="FF0000"/>
                </a:solidFill>
              </a:rPr>
              <a:t> and </a:t>
            </a:r>
            <a:r>
              <a:rPr lang="it-IT" sz="4400" dirty="0" err="1" smtClean="0">
                <a:solidFill>
                  <a:srgbClr val="FF0000"/>
                </a:solidFill>
              </a:rPr>
              <a:t>differently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challenged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r>
              <a:rPr lang="it-IT" sz="4400" dirty="0" err="1" smtClean="0">
                <a:solidFill>
                  <a:srgbClr val="FF0000"/>
                </a:solidFill>
              </a:rPr>
              <a:t>people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839209"/>
            <a:ext cx="12598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solidFill>
                  <a:srgbClr val="FF0000"/>
                </a:solidFill>
              </a:rPr>
              <a:t>And </a:t>
            </a:r>
            <a:r>
              <a:rPr lang="it-IT" sz="3400" dirty="0" err="1" smtClean="0">
                <a:solidFill>
                  <a:srgbClr val="FF0000"/>
                </a:solidFill>
              </a:rPr>
              <a:t>municipalities</a:t>
            </a:r>
            <a:r>
              <a:rPr lang="it-IT" sz="3400" dirty="0" smtClean="0">
                <a:solidFill>
                  <a:srgbClr val="FF0000"/>
                </a:solidFill>
              </a:rPr>
              <a:t>?</a:t>
            </a:r>
            <a:endParaRPr lang="en-IE" sz="3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3032" y="2608650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0070C0"/>
                </a:solidFill>
              </a:rPr>
              <a:t>- the </a:t>
            </a:r>
            <a:r>
              <a:rPr lang="en-IE" sz="2400" dirty="0">
                <a:solidFill>
                  <a:srgbClr val="0070C0"/>
                </a:solidFill>
              </a:rPr>
              <a:t>municipality of </a:t>
            </a:r>
            <a:r>
              <a:rPr lang="en-IE" sz="2400" dirty="0" err="1" smtClean="0">
                <a:solidFill>
                  <a:srgbClr val="0070C0"/>
                </a:solidFill>
              </a:rPr>
              <a:t>Campobasso</a:t>
            </a:r>
            <a:r>
              <a:rPr lang="en-IE" sz="2400" dirty="0" smtClean="0">
                <a:solidFill>
                  <a:srgbClr val="0070C0"/>
                </a:solidFill>
              </a:rPr>
              <a:t> </a:t>
            </a:r>
            <a:r>
              <a:rPr lang="en-IE" sz="2400" dirty="0">
                <a:solidFill>
                  <a:srgbClr val="0070C0"/>
                </a:solidFill>
              </a:rPr>
              <a:t>provides </a:t>
            </a:r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home </a:t>
            </a:r>
            <a:r>
              <a:rPr lang="en-IE" sz="2400" dirty="0">
                <a:solidFill>
                  <a:srgbClr val="0070C0"/>
                </a:solidFill>
              </a:rPr>
              <a:t>care </a:t>
            </a:r>
            <a:r>
              <a:rPr lang="en-IE" sz="2400" dirty="0" smtClean="0">
                <a:solidFill>
                  <a:srgbClr val="0070C0"/>
                </a:solidFill>
              </a:rPr>
              <a:t>for </a:t>
            </a:r>
            <a:r>
              <a:rPr lang="en-IE" sz="2400" dirty="0">
                <a:solidFill>
                  <a:srgbClr val="0070C0"/>
                </a:solidFill>
              </a:rPr>
              <a:t>elderly people </a:t>
            </a:r>
            <a:endParaRPr lang="en-IE" sz="2400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pPr algn="ctr"/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                                                                 - school </a:t>
            </a:r>
            <a:r>
              <a:rPr lang="en-IE" sz="2400" dirty="0">
                <a:solidFill>
                  <a:srgbClr val="0070C0"/>
                </a:solidFill>
              </a:rPr>
              <a:t>assistance and transport for </a:t>
            </a:r>
            <a:r>
              <a:rPr lang="en-IE" sz="2400" dirty="0" smtClean="0">
                <a:solidFill>
                  <a:srgbClr val="0070C0"/>
                </a:solidFill>
              </a:rPr>
              <a:t>disabled students</a:t>
            </a:r>
          </a:p>
          <a:p>
            <a:pPr algn="ctr"/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                                                                       - There are also NGOs as the </a:t>
            </a:r>
            <a:r>
              <a:rPr lang="en-IE" sz="2400" dirty="0">
                <a:solidFill>
                  <a:srgbClr val="0070C0"/>
                </a:solidFill>
              </a:rPr>
              <a:t>socio-educational </a:t>
            </a:r>
            <a:r>
              <a:rPr lang="en-IE" sz="2400" dirty="0" err="1">
                <a:solidFill>
                  <a:srgbClr val="0070C0"/>
                </a:solidFill>
              </a:rPr>
              <a:t>center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endParaRPr lang="en-IE" sz="2400" dirty="0" smtClean="0">
              <a:solidFill>
                <a:srgbClr val="0070C0"/>
              </a:solidFill>
            </a:endParaRPr>
          </a:p>
          <a:p>
            <a:pPr algn="ctr"/>
            <a:r>
              <a:rPr lang="en-IE" sz="2400" dirty="0" smtClean="0">
                <a:solidFill>
                  <a:srgbClr val="0070C0"/>
                </a:solidFill>
              </a:rPr>
              <a:t>                                                                     “</a:t>
            </a:r>
            <a:r>
              <a:rPr lang="en-IE" sz="2400" dirty="0">
                <a:solidFill>
                  <a:srgbClr val="0070C0"/>
                </a:solidFill>
              </a:rPr>
              <a:t>Peter </a:t>
            </a:r>
            <a:r>
              <a:rPr lang="en-IE" sz="2400" dirty="0" smtClean="0">
                <a:solidFill>
                  <a:srgbClr val="0070C0"/>
                </a:solidFill>
              </a:rPr>
              <a:t>Pan” that </a:t>
            </a:r>
            <a:r>
              <a:rPr lang="en-IE" sz="2400" dirty="0">
                <a:solidFill>
                  <a:srgbClr val="0070C0"/>
                </a:solidFill>
              </a:rPr>
              <a:t>offers disabled to </a:t>
            </a:r>
            <a:r>
              <a:rPr lang="en-IE" sz="2400" dirty="0" smtClean="0">
                <a:solidFill>
                  <a:srgbClr val="0070C0"/>
                </a:solidFill>
              </a:rPr>
              <a:t>experiment</a:t>
            </a:r>
          </a:p>
          <a:p>
            <a:pPr algn="ctr"/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                                                                       </a:t>
            </a:r>
            <a:r>
              <a:rPr lang="en-IE" sz="2400" dirty="0">
                <a:solidFill>
                  <a:srgbClr val="0070C0"/>
                </a:solidFill>
              </a:rPr>
              <a:t>laboratorial </a:t>
            </a:r>
            <a:r>
              <a:rPr lang="en-IE" sz="2400" dirty="0" smtClean="0">
                <a:solidFill>
                  <a:srgbClr val="0070C0"/>
                </a:solidFill>
              </a:rPr>
              <a:t>activities outside </a:t>
            </a:r>
            <a:r>
              <a:rPr lang="en-IE" sz="2400" dirty="0">
                <a:solidFill>
                  <a:srgbClr val="0070C0"/>
                </a:solidFill>
              </a:rPr>
              <a:t>school </a:t>
            </a:r>
            <a:endParaRPr lang="en-IE" sz="2400" dirty="0" smtClean="0">
              <a:solidFill>
                <a:srgbClr val="0070C0"/>
              </a:solidFill>
            </a:endParaRPr>
          </a:p>
          <a:p>
            <a:pPr algn="ctr"/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smtClean="0">
                <a:solidFill>
                  <a:srgbClr val="0070C0"/>
                </a:solidFill>
              </a:rPr>
              <a:t>                                                                          for </a:t>
            </a:r>
            <a:r>
              <a:rPr lang="en-IE" sz="2400" dirty="0">
                <a:solidFill>
                  <a:srgbClr val="0070C0"/>
                </a:solidFill>
              </a:rPr>
              <a:t>ceramics</a:t>
            </a:r>
            <a:r>
              <a:rPr lang="en-IE" sz="2400" dirty="0" smtClean="0">
                <a:solidFill>
                  <a:srgbClr val="0070C0"/>
                </a:solidFill>
              </a:rPr>
              <a:t>, carpentry</a:t>
            </a:r>
            <a:r>
              <a:rPr lang="en-IE" sz="2400" dirty="0">
                <a:solidFill>
                  <a:srgbClr val="0070C0"/>
                </a:solidFill>
              </a:rPr>
              <a:t>, </a:t>
            </a:r>
            <a:r>
              <a:rPr lang="en-IE" sz="2400" dirty="0" err="1" smtClean="0">
                <a:solidFill>
                  <a:srgbClr val="0070C0"/>
                </a:solidFill>
              </a:rPr>
              <a:t>etc</a:t>
            </a:r>
            <a:endParaRPr lang="en-IE" sz="2400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36" y="3763844"/>
            <a:ext cx="4181269" cy="278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893" y="1685395"/>
            <a:ext cx="3966692" cy="264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69162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694</Words>
  <Application>Microsoft Office PowerPoint</Application>
  <PresentationFormat>Personalizzato</PresentationFormat>
  <Paragraphs>120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Disabled and differently challenged people 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Utente</cp:lastModifiedBy>
  <cp:revision>64</cp:revision>
  <dcterms:created xsi:type="dcterms:W3CDTF">2016-03-31T07:14:01Z</dcterms:created>
  <dcterms:modified xsi:type="dcterms:W3CDTF">2016-04-08T20:30:50Z</dcterms:modified>
</cp:coreProperties>
</file>