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59" r:id="rId6"/>
    <p:sldId id="263" r:id="rId7"/>
    <p:sldId id="262" r:id="rId8"/>
    <p:sldId id="260" r:id="rId9"/>
    <p:sldId id="261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zia" initials="c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1904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01573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1823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52264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80011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3527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89556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33856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4804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93038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161950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I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I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7DACD-078E-4183-9A67-5221D57593DD}" type="datetimeFigureOut">
              <a:rPr lang="en-IE" smtClean="0"/>
              <a:pPr/>
              <a:t>08/04/2016</a:t>
            </a:fld>
            <a:endParaRPr lang="en-I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491B-7516-4EC6-8BEB-AFD227536F8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xmlns="" val="2552451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42008" y="2737600"/>
            <a:ext cx="10914126" cy="5990052"/>
          </a:xfrm>
        </p:spPr>
        <p:txBody>
          <a:bodyPr>
            <a:normAutofit/>
          </a:bodyPr>
          <a:lstStyle/>
          <a:p>
            <a:endParaRPr lang="en-IE" dirty="0" smtClean="0"/>
          </a:p>
          <a:p>
            <a:r>
              <a:rPr lang="en-IE" sz="3200" dirty="0" smtClean="0">
                <a:solidFill>
                  <a:srgbClr val="0070C0"/>
                </a:solidFill>
              </a:rPr>
              <a:t>“Europe 2020: Offering new Perspectives and Incentives for Young People”</a:t>
            </a:r>
          </a:p>
          <a:p>
            <a:r>
              <a:rPr lang="en-IE" dirty="0">
                <a:solidFill>
                  <a:srgbClr val="0070C0"/>
                </a:solidFill>
              </a:rPr>
              <a:t> KA201 : Strategic Partnership (school to school) </a:t>
            </a:r>
            <a:r>
              <a:rPr lang="en-IE" dirty="0" smtClean="0">
                <a:solidFill>
                  <a:srgbClr val="0070C0"/>
                </a:solidFill>
              </a:rPr>
              <a:t>2014-2017</a:t>
            </a:r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sz="3200" dirty="0" smtClean="0">
                <a:solidFill>
                  <a:srgbClr val="0070C0"/>
                </a:solidFill>
              </a:rPr>
              <a:t>2nd Project Meeting (Short-term Exchange)</a:t>
            </a:r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In </a:t>
            </a:r>
            <a:r>
              <a:rPr lang="en-IE" dirty="0" err="1" smtClean="0">
                <a:solidFill>
                  <a:srgbClr val="0070C0"/>
                </a:solidFill>
              </a:rPr>
              <a:t>Baza</a:t>
            </a:r>
            <a:r>
              <a:rPr lang="en-IE" dirty="0" smtClean="0">
                <a:solidFill>
                  <a:srgbClr val="0070C0"/>
                </a:solidFill>
              </a:rPr>
              <a:t> – Spain - IES Pedro Jiménez  Montoya  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from 11 to 16 April 2016</a:t>
            </a:r>
          </a:p>
          <a:p>
            <a:endParaRPr lang="en-IE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258" y="792656"/>
            <a:ext cx="3342365" cy="22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08" y="424070"/>
            <a:ext cx="2902637" cy="88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0016" y="185530"/>
            <a:ext cx="1797258" cy="222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917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304" y="-231819"/>
            <a:ext cx="12192000" cy="1584100"/>
          </a:xfrm>
        </p:spPr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  <a:latin typeface="+mn-lt"/>
              </a:rPr>
              <a:t>What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are the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most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common green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professions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?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33340"/>
            <a:ext cx="12192000" cy="5724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- Thermal </a:t>
            </a:r>
            <a:r>
              <a:rPr lang="it-IT" dirty="0" err="1" smtClean="0"/>
              <a:t>plant</a:t>
            </a:r>
            <a:r>
              <a:rPr lang="it-IT" dirty="0" smtClean="0"/>
              <a:t> </a:t>
            </a:r>
            <a:r>
              <a:rPr lang="it-IT" dirty="0" err="1" smtClean="0"/>
              <a:t>installers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Energy </a:t>
            </a:r>
            <a:r>
              <a:rPr lang="it-IT" dirty="0" err="1" smtClean="0"/>
              <a:t>engineers</a:t>
            </a:r>
            <a:r>
              <a:rPr lang="it-IT" dirty="0" smtClean="0"/>
              <a:t> in the building </a:t>
            </a:r>
            <a:r>
              <a:rPr lang="it-IT" dirty="0" err="1" smtClean="0"/>
              <a:t>industry</a:t>
            </a:r>
            <a:r>
              <a:rPr lang="it-IT" dirty="0" smtClean="0"/>
              <a:t>, </a:t>
            </a:r>
          </a:p>
          <a:p>
            <a:pPr marL="0" indent="0">
              <a:buNone/>
            </a:pPr>
            <a:r>
              <a:rPr lang="it-IT" dirty="0" smtClean="0"/>
              <a:t>in </a:t>
            </a:r>
            <a:r>
              <a:rPr lang="it-IT" dirty="0" err="1" smtClean="0"/>
              <a:t>agriculture</a:t>
            </a:r>
            <a:r>
              <a:rPr lang="it-IT" dirty="0" smtClean="0"/>
              <a:t>, in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err="1" smtClean="0"/>
              <a:t>Mechatronic</a:t>
            </a:r>
            <a:r>
              <a:rPr lang="it-IT" dirty="0" smtClean="0"/>
              <a:t> </a:t>
            </a:r>
            <a:r>
              <a:rPr lang="it-IT" dirty="0" err="1" smtClean="0"/>
              <a:t>technicians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motors</a:t>
            </a:r>
            <a:r>
              <a:rPr lang="it-IT" dirty="0" smtClean="0"/>
              <a:t> more </a:t>
            </a:r>
            <a:r>
              <a:rPr lang="it-IT" dirty="0" err="1" smtClean="0"/>
              <a:t>efficient</a:t>
            </a:r>
            <a:r>
              <a:rPr lang="it-IT" dirty="0" smtClean="0"/>
              <a:t> and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respectful</a:t>
            </a: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Eco-brand </a:t>
            </a:r>
            <a:r>
              <a:rPr lang="it-IT" dirty="0" err="1" smtClean="0"/>
              <a:t>managers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plan</a:t>
            </a:r>
            <a:r>
              <a:rPr lang="it-IT" dirty="0" smtClean="0"/>
              <a:t> and </a:t>
            </a:r>
            <a:r>
              <a:rPr lang="it-IT" dirty="0" err="1" smtClean="0"/>
              <a:t>promote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sustainable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Green </a:t>
            </a:r>
            <a:r>
              <a:rPr lang="it-IT" dirty="0" err="1" smtClean="0"/>
              <a:t>buying</a:t>
            </a:r>
            <a:r>
              <a:rPr lang="it-IT" dirty="0" smtClean="0"/>
              <a:t> </a:t>
            </a:r>
            <a:r>
              <a:rPr lang="it-IT" dirty="0" err="1" smtClean="0"/>
              <a:t>experts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spots</a:t>
            </a:r>
            <a:r>
              <a:rPr lang="it-IT" dirty="0" smtClean="0"/>
              <a:t> and </a:t>
            </a:r>
            <a:r>
              <a:rPr lang="it-IT" dirty="0" err="1" smtClean="0"/>
              <a:t>buys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 impact</a:t>
            </a:r>
          </a:p>
          <a:p>
            <a:pPr marL="0" indent="0">
              <a:buNone/>
            </a:pP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and </a:t>
            </a:r>
            <a:r>
              <a:rPr lang="it-IT" dirty="0" err="1" smtClean="0"/>
              <a:t>services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2468" y="1030309"/>
            <a:ext cx="2945827" cy="1967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2999" y="3788740"/>
            <a:ext cx="4095750" cy="238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ttangolo 5"/>
          <p:cNvSpPr/>
          <p:nvPr/>
        </p:nvSpPr>
        <p:spPr>
          <a:xfrm>
            <a:off x="7745783" y="6550222"/>
            <a:ext cx="444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400" dirty="0"/>
              <a:t>Source: </a:t>
            </a:r>
            <a:r>
              <a:rPr lang="en-IE" sz="1400" dirty="0" err="1"/>
              <a:t>Unioncamere</a:t>
            </a:r>
            <a:r>
              <a:rPr lang="en-IE" sz="1400" dirty="0"/>
              <a:t> data processing based on ISTAT ones</a:t>
            </a:r>
          </a:p>
        </p:txBody>
      </p:sp>
    </p:spTree>
    <p:extLst>
      <p:ext uri="{BB962C8B-B14F-4D97-AF65-F5344CB8AC3E}">
        <p14:creationId xmlns:p14="http://schemas.microsoft.com/office/powerpoint/2010/main" xmlns="" val="2188241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62636" y="2474626"/>
            <a:ext cx="10515600" cy="1325563"/>
          </a:xfrm>
        </p:spPr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</a:t>
            </a:r>
            <a:r>
              <a:rPr lang="it-IT" sz="8800" dirty="0" err="1" smtClean="0">
                <a:solidFill>
                  <a:srgbClr val="FF0000"/>
                </a:solidFill>
                <a:latin typeface="+mn-lt"/>
              </a:rPr>
              <a:t>Thank</a:t>
            </a:r>
            <a:r>
              <a:rPr lang="it-IT" sz="8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8800" dirty="0" err="1" smtClean="0">
                <a:solidFill>
                  <a:srgbClr val="FF0000"/>
                </a:solidFill>
                <a:latin typeface="+mn-lt"/>
              </a:rPr>
              <a:t>you</a:t>
            </a:r>
            <a:r>
              <a:rPr lang="it-IT" sz="8800" dirty="0" smtClean="0">
                <a:solidFill>
                  <a:srgbClr val="FF0000"/>
                </a:solidFill>
                <a:latin typeface="+mn-lt"/>
              </a:rPr>
              <a:t> </a:t>
            </a:r>
            <a:br>
              <a:rPr lang="it-IT" sz="8800" dirty="0" smtClean="0">
                <a:solidFill>
                  <a:srgbClr val="FF0000"/>
                </a:solidFill>
                <a:latin typeface="+mn-lt"/>
              </a:rPr>
            </a:br>
            <a:r>
              <a:rPr lang="it-IT" sz="8800" dirty="0" smtClean="0">
                <a:solidFill>
                  <a:srgbClr val="FF0000"/>
                </a:solidFill>
                <a:latin typeface="+mn-lt"/>
              </a:rPr>
              <a:t>for </a:t>
            </a:r>
            <a:r>
              <a:rPr lang="it-IT" sz="8800" dirty="0" err="1" smtClean="0">
                <a:solidFill>
                  <a:srgbClr val="FF0000"/>
                </a:solidFill>
                <a:latin typeface="+mn-lt"/>
              </a:rPr>
              <a:t>your</a:t>
            </a:r>
            <a:r>
              <a:rPr lang="it-IT" sz="88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it-IT" sz="8800" dirty="0" err="1" smtClean="0">
                <a:solidFill>
                  <a:srgbClr val="FF0000"/>
                </a:solidFill>
                <a:latin typeface="+mn-lt"/>
              </a:rPr>
              <a:t>attention</a:t>
            </a:r>
            <a:r>
              <a:rPr lang="it-IT" sz="8800" dirty="0">
                <a:solidFill>
                  <a:srgbClr val="FF0000"/>
                </a:solidFill>
                <a:latin typeface="+mn-lt"/>
              </a:rPr>
              <a:t>!</a:t>
            </a:r>
            <a:endParaRPr lang="en-IE" sz="8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593467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Photo’s</a:t>
            </a:r>
            <a:r>
              <a:rPr lang="it-IT" dirty="0" smtClean="0"/>
              <a:t> </a:t>
            </a:r>
            <a:r>
              <a:rPr lang="it-IT" dirty="0"/>
              <a:t>source: https://</a:t>
            </a:r>
            <a:r>
              <a:rPr lang="it-IT" dirty="0" smtClean="0"/>
              <a:t>www.google.it/search?q=green+jobs&amp;biw=1366&amp;bih=628&amp;source=lnms&amp;tbm=isch&amp;sa=X&amp;ved=0ahUKEwjHvYXZkPDLAhWGBSwKHSG2AuAQ_AUIBygC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1513586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6766" y="2636999"/>
            <a:ext cx="6765234" cy="391322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333233"/>
            <a:ext cx="10515600" cy="1325563"/>
          </a:xfrm>
        </p:spPr>
        <p:txBody>
          <a:bodyPr>
            <a:normAutofit/>
          </a:bodyPr>
          <a:lstStyle/>
          <a:p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What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are </a:t>
            </a:r>
            <a:r>
              <a:rPr lang="it-IT" sz="3500" dirty="0" err="1" smtClean="0">
                <a:solidFill>
                  <a:srgbClr val="0070C0"/>
                </a:solidFill>
                <a:latin typeface="+mn-lt"/>
              </a:rPr>
              <a:t>renewable</a:t>
            </a:r>
            <a:r>
              <a:rPr lang="it-IT" sz="35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500" dirty="0" err="1" smtClean="0">
                <a:solidFill>
                  <a:srgbClr val="0070C0"/>
                </a:solidFill>
                <a:latin typeface="+mn-lt"/>
              </a:rPr>
              <a:t>energy</a:t>
            </a:r>
            <a:r>
              <a:rPr lang="it-IT" sz="35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3500" dirty="0" err="1" smtClean="0">
                <a:solidFill>
                  <a:srgbClr val="0070C0"/>
                </a:solidFill>
                <a:latin typeface="+mn-lt"/>
              </a:rPr>
              <a:t>sources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?</a:t>
            </a:r>
            <a:endParaRPr lang="en-IE" sz="35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 rot="10800000" flipV="1">
            <a:off x="-184418" y="62919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W</a:t>
            </a:r>
            <a:r>
              <a:rPr lang="it-IT" dirty="0" smtClean="0"/>
              <a:t>ind </a:t>
            </a:r>
            <a:r>
              <a:rPr lang="it-IT" dirty="0" err="1" smtClean="0"/>
              <a:t>power</a:t>
            </a:r>
            <a:r>
              <a:rPr lang="it-IT" dirty="0" smtClean="0"/>
              <a:t>, solar </a:t>
            </a:r>
            <a:r>
              <a:rPr lang="it-IT" dirty="0" err="1" smtClean="0"/>
              <a:t>power</a:t>
            </a:r>
            <a:r>
              <a:rPr lang="it-IT" dirty="0" smtClean="0"/>
              <a:t>, </a:t>
            </a:r>
            <a:r>
              <a:rPr lang="it-IT" dirty="0" err="1" smtClean="0"/>
              <a:t>hydroelectric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, </a:t>
            </a:r>
          </a:p>
          <a:p>
            <a:pPr algn="ctr"/>
            <a:r>
              <a:rPr lang="it-IT" dirty="0" err="1" smtClean="0"/>
              <a:t>geothermal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, </a:t>
            </a:r>
            <a:r>
              <a:rPr lang="it-IT" dirty="0" err="1" smtClean="0"/>
              <a:t>tidal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r>
              <a:rPr lang="it-IT" dirty="0" smtClean="0"/>
              <a:t>, </a:t>
            </a:r>
          </a:p>
          <a:p>
            <a:pPr algn="ctr"/>
            <a:r>
              <a:rPr lang="it-IT" dirty="0" smtClean="0"/>
              <a:t>           </a:t>
            </a:r>
            <a:r>
              <a:rPr lang="it-IT" dirty="0" err="1" smtClean="0"/>
              <a:t>biomass</a:t>
            </a:r>
            <a:r>
              <a:rPr lang="it-IT" dirty="0" smtClean="0"/>
              <a:t> and the </a:t>
            </a:r>
            <a:r>
              <a:rPr lang="it-IT" dirty="0" err="1" smtClean="0"/>
              <a:t>renewable</a:t>
            </a:r>
            <a:r>
              <a:rPr lang="it-IT" dirty="0" smtClean="0"/>
              <a:t> part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of </a:t>
            </a:r>
            <a:r>
              <a:rPr lang="it-IT" dirty="0" err="1" smtClean="0"/>
              <a:t>waste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by the </a:t>
            </a:r>
            <a:r>
              <a:rPr lang="it-IT" dirty="0" err="1" smtClean="0"/>
              <a:t>year</a:t>
            </a:r>
            <a:r>
              <a:rPr lang="it-IT" dirty="0" smtClean="0"/>
              <a:t> 2020 </a:t>
            </a:r>
          </a:p>
          <a:p>
            <a:pPr algn="ctr"/>
            <a:r>
              <a:rPr lang="it-IT" dirty="0" err="1" smtClean="0"/>
              <a:t>will</a:t>
            </a:r>
            <a:r>
              <a:rPr lang="it-IT" dirty="0" smtClean="0"/>
              <a:t> produce 60% of </a:t>
            </a:r>
            <a:r>
              <a:rPr lang="it-IT" dirty="0" err="1" smtClean="0"/>
              <a:t>electric</a:t>
            </a:r>
            <a:r>
              <a:rPr lang="it-IT" dirty="0" smtClean="0"/>
              <a:t> </a:t>
            </a:r>
            <a:r>
              <a:rPr lang="it-IT" dirty="0" err="1" smtClean="0"/>
              <a:t>power</a:t>
            </a:r>
            <a:endParaRPr lang="en-IE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46400" y="2599147"/>
            <a:ext cx="472956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are </a:t>
            </a:r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their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benefits?</a:t>
            </a:r>
            <a:endParaRPr lang="en-IE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27659" y="3283222"/>
            <a:ext cx="669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</a:t>
            </a:r>
            <a:r>
              <a:rPr lang="it-IT" dirty="0" err="1" smtClean="0"/>
              <a:t>Reduction</a:t>
            </a:r>
            <a:r>
              <a:rPr lang="it-IT" dirty="0" smtClean="0"/>
              <a:t> in </a:t>
            </a:r>
            <a:r>
              <a:rPr lang="it-IT" dirty="0" err="1" smtClean="0"/>
              <a:t>greenhouse</a:t>
            </a:r>
            <a:r>
              <a:rPr lang="it-IT" dirty="0" smtClean="0"/>
              <a:t> gas </a:t>
            </a:r>
            <a:r>
              <a:rPr lang="it-IT" dirty="0" err="1" smtClean="0"/>
              <a:t>emissions</a:t>
            </a:r>
            <a:endParaRPr lang="it-IT" dirty="0" smtClean="0"/>
          </a:p>
          <a:p>
            <a:r>
              <a:rPr lang="it-IT" dirty="0" smtClean="0"/>
              <a:t>                 </a:t>
            </a:r>
            <a:r>
              <a:rPr lang="it-IT" dirty="0" err="1" smtClean="0"/>
              <a:t>Diversification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supplies</a:t>
            </a:r>
            <a:endParaRPr lang="it-IT" dirty="0" smtClean="0"/>
          </a:p>
          <a:p>
            <a:r>
              <a:rPr lang="it-IT" dirty="0" smtClean="0"/>
              <a:t>      </a:t>
            </a:r>
            <a:r>
              <a:rPr lang="it-IT" dirty="0" err="1" smtClean="0"/>
              <a:t>Reduced</a:t>
            </a:r>
            <a:r>
              <a:rPr lang="it-IT" dirty="0" smtClean="0"/>
              <a:t> </a:t>
            </a:r>
            <a:r>
              <a:rPr lang="it-IT" dirty="0" err="1" smtClean="0"/>
              <a:t>dependency</a:t>
            </a:r>
            <a:r>
              <a:rPr lang="it-IT" dirty="0" smtClean="0"/>
              <a:t> on </a:t>
            </a:r>
            <a:r>
              <a:rPr lang="it-IT" dirty="0" err="1" smtClean="0"/>
              <a:t>fossil</a:t>
            </a:r>
            <a:r>
              <a:rPr lang="it-IT" dirty="0" smtClean="0"/>
              <a:t> </a:t>
            </a:r>
            <a:r>
              <a:rPr lang="it-IT" dirty="0" err="1" smtClean="0"/>
              <a:t>fuel</a:t>
            </a:r>
            <a:r>
              <a:rPr lang="it-IT" dirty="0" smtClean="0"/>
              <a:t> </a:t>
            </a:r>
            <a:r>
              <a:rPr lang="it-IT" dirty="0" err="1" smtClean="0"/>
              <a:t>markets</a:t>
            </a:r>
            <a:r>
              <a:rPr lang="it-IT" dirty="0" smtClean="0"/>
              <a:t> (</a:t>
            </a:r>
            <a:r>
              <a:rPr lang="it-IT" dirty="0" err="1" smtClean="0"/>
              <a:t>oil</a:t>
            </a:r>
            <a:r>
              <a:rPr lang="it-IT" dirty="0" smtClean="0"/>
              <a:t> and gas)</a:t>
            </a:r>
          </a:p>
          <a:p>
            <a:r>
              <a:rPr lang="it-IT" dirty="0" smtClean="0"/>
              <a:t>Job </a:t>
            </a:r>
            <a:r>
              <a:rPr lang="it-IT" dirty="0" err="1" smtClean="0"/>
              <a:t>creation</a:t>
            </a:r>
            <a:r>
              <a:rPr lang="it-IT" dirty="0" smtClean="0"/>
              <a:t> in </a:t>
            </a:r>
            <a:r>
              <a:rPr lang="it-IT" dirty="0" err="1" smtClean="0"/>
              <a:t>enviromental</a:t>
            </a:r>
            <a:r>
              <a:rPr lang="it-IT" dirty="0" smtClean="0"/>
              <a:t> and </a:t>
            </a:r>
            <a:r>
              <a:rPr lang="it-IT" dirty="0" err="1" smtClean="0"/>
              <a:t>renewable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sectors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</a:t>
            </a:r>
            <a:endParaRPr lang="en-IE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033265" y="4813683"/>
            <a:ext cx="24442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And in </a:t>
            </a:r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E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543819" y="841244"/>
            <a:ext cx="87993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are the </a:t>
            </a:r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main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renewable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it-IT" sz="3500" dirty="0" err="1" smtClean="0">
                <a:solidFill>
                  <a:schemeClr val="accent1">
                    <a:lumMod val="75000"/>
                  </a:schemeClr>
                </a:solidFill>
              </a:rPr>
              <a:t>Italy</a:t>
            </a:r>
            <a:r>
              <a:rPr lang="it-IT" sz="3500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IE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11615" y="5497758"/>
            <a:ext cx="3487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Even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r>
              <a:rPr lang="it-IT" dirty="0" smtClean="0"/>
              <a:t>, by the </a:t>
            </a:r>
            <a:r>
              <a:rPr lang="it-IT" dirty="0" err="1" smtClean="0"/>
              <a:t>year</a:t>
            </a:r>
            <a:r>
              <a:rPr lang="it-IT" dirty="0" smtClean="0"/>
              <a:t> 2020, </a:t>
            </a:r>
          </a:p>
          <a:p>
            <a:pPr algn="ctr"/>
            <a:r>
              <a:rPr lang="it-IT" dirty="0" err="1" smtClean="0"/>
              <a:t>renewable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cover </a:t>
            </a:r>
          </a:p>
          <a:p>
            <a:pPr algn="ctr"/>
            <a:r>
              <a:rPr lang="it-IT" dirty="0" smtClean="0"/>
              <a:t>20%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consumption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en-IE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827389" y="2152020"/>
            <a:ext cx="412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Italy</a:t>
            </a:r>
            <a:r>
              <a:rPr lang="it-IT" dirty="0" smtClean="0"/>
              <a:t>, </a:t>
            </a:r>
            <a:r>
              <a:rPr lang="it-IT" dirty="0" err="1" smtClean="0"/>
              <a:t>gross</a:t>
            </a:r>
            <a:r>
              <a:rPr lang="it-IT" dirty="0" smtClean="0"/>
              <a:t> </a:t>
            </a:r>
            <a:r>
              <a:rPr lang="it-IT" dirty="0" err="1" smtClean="0"/>
              <a:t>electricity</a:t>
            </a:r>
            <a:r>
              <a:rPr lang="it-IT" dirty="0" smtClean="0"/>
              <a:t> production from </a:t>
            </a:r>
          </a:p>
          <a:p>
            <a:pPr algn="ctr"/>
            <a:r>
              <a:rPr lang="it-IT" dirty="0" err="1" smtClean="0"/>
              <a:t>renewable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sources</a:t>
            </a:r>
            <a:r>
              <a:rPr lang="it-IT" dirty="0" smtClean="0"/>
              <a:t> – </a:t>
            </a:r>
            <a:r>
              <a:rPr lang="it-IT" dirty="0" err="1" smtClean="0"/>
              <a:t>millions</a:t>
            </a:r>
            <a:r>
              <a:rPr lang="it-IT" dirty="0" smtClean="0"/>
              <a:t> kWh </a:t>
            </a:r>
            <a:endParaRPr lang="en-IE" dirty="0"/>
          </a:p>
        </p:txBody>
      </p:sp>
      <p:sp>
        <p:nvSpPr>
          <p:cNvPr id="24" name="Rettangolo 23"/>
          <p:cNvSpPr/>
          <p:nvPr/>
        </p:nvSpPr>
        <p:spPr>
          <a:xfrm>
            <a:off x="7799262" y="6550223"/>
            <a:ext cx="6883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xmlns="" val="361272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797" y="184447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rgbClr val="00B050"/>
                </a:solidFill>
                <a:latin typeface="+mn-lt"/>
              </a:rPr>
              <a:t>What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are green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jobs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?</a:t>
            </a:r>
            <a:r>
              <a:rPr lang="it-IT" dirty="0" smtClean="0">
                <a:solidFill>
                  <a:srgbClr val="00B050"/>
                </a:solidFill>
              </a:rPr>
              <a:t/>
            </a:r>
            <a:br>
              <a:rPr lang="it-IT" dirty="0" smtClean="0">
                <a:solidFill>
                  <a:srgbClr val="00B050"/>
                </a:solidFill>
              </a:rPr>
            </a:b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62496" y="1062462"/>
            <a:ext cx="662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err="1" smtClean="0"/>
              <a:t>They</a:t>
            </a:r>
            <a:r>
              <a:rPr lang="it-IT" dirty="0" smtClean="0"/>
              <a:t> are </a:t>
            </a:r>
            <a:r>
              <a:rPr lang="it-IT" dirty="0" err="1" smtClean="0"/>
              <a:t>jobs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produce </a:t>
            </a:r>
            <a:r>
              <a:rPr lang="it-IT" dirty="0" err="1" smtClean="0"/>
              <a:t>goods</a:t>
            </a:r>
            <a:r>
              <a:rPr lang="it-IT" dirty="0" smtClean="0"/>
              <a:t> and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</a:p>
          <a:p>
            <a:pPr algn="ctr"/>
            <a:r>
              <a:rPr lang="it-IT" dirty="0" smtClean="0"/>
              <a:t>in </a:t>
            </a:r>
            <a:r>
              <a:rPr lang="it-IT" dirty="0" err="1" smtClean="0"/>
              <a:t>order</a:t>
            </a:r>
            <a:r>
              <a:rPr lang="it-IT" dirty="0" smtClean="0"/>
              <a:t> to reduce the </a:t>
            </a:r>
            <a:r>
              <a:rPr lang="it-IT" dirty="0" err="1" smtClean="0"/>
              <a:t>enviromental</a:t>
            </a:r>
            <a:r>
              <a:rPr lang="it-IT" dirty="0" smtClean="0"/>
              <a:t> impact of </a:t>
            </a:r>
            <a:r>
              <a:rPr lang="it-IT" dirty="0" err="1" smtClean="0"/>
              <a:t>productive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 </a:t>
            </a:r>
            <a:endParaRPr lang="en-IE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068" y="1988937"/>
            <a:ext cx="9819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smtClean="0">
                <a:solidFill>
                  <a:srgbClr val="00B050"/>
                </a:solidFill>
              </a:rPr>
              <a:t>People employed in Green Jobs in 2014</a:t>
            </a:r>
            <a:endParaRPr lang="en-IE" sz="4400" dirty="0">
              <a:solidFill>
                <a:srgbClr val="00B05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" y="3035477"/>
            <a:ext cx="4535817" cy="382252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7745783" y="6550223"/>
            <a:ext cx="444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</a:p>
        </p:txBody>
      </p:sp>
      <p:sp>
        <p:nvSpPr>
          <p:cNvPr id="9" name="Rettangolo 8"/>
          <p:cNvSpPr/>
          <p:nvPr/>
        </p:nvSpPr>
        <p:spPr>
          <a:xfrm>
            <a:off x="3303394" y="5283823"/>
            <a:ext cx="4986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>
                <a:solidFill>
                  <a:srgbClr val="00B050"/>
                </a:solidFill>
              </a:rPr>
              <a:t>Italy</a:t>
            </a:r>
            <a:r>
              <a:rPr lang="it-IT" dirty="0" smtClean="0">
                <a:solidFill>
                  <a:srgbClr val="00B050"/>
                </a:solidFill>
              </a:rPr>
              <a:t>: </a:t>
            </a:r>
            <a:r>
              <a:rPr lang="it-IT" dirty="0" err="1" smtClean="0">
                <a:solidFill>
                  <a:srgbClr val="00B050"/>
                </a:solidFill>
              </a:rPr>
              <a:t>about</a:t>
            </a:r>
            <a:r>
              <a:rPr lang="it-IT" dirty="0" smtClean="0">
                <a:solidFill>
                  <a:srgbClr val="00B050"/>
                </a:solidFill>
              </a:rPr>
              <a:t> 3 </a:t>
            </a:r>
            <a:r>
              <a:rPr lang="it-IT" dirty="0" err="1" smtClean="0">
                <a:solidFill>
                  <a:srgbClr val="00B050"/>
                </a:solidFill>
              </a:rPr>
              <a:t>million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people</a:t>
            </a:r>
            <a:r>
              <a:rPr lang="it-IT" dirty="0" smtClean="0">
                <a:solidFill>
                  <a:srgbClr val="00B050"/>
                </a:solidFill>
              </a:rPr>
              <a:t> (2.942.741), </a:t>
            </a:r>
          </a:p>
          <a:p>
            <a:r>
              <a:rPr lang="it-IT" dirty="0" err="1" smtClean="0">
                <a:solidFill>
                  <a:srgbClr val="00B050"/>
                </a:solidFill>
              </a:rPr>
              <a:t>that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is</a:t>
            </a:r>
            <a:r>
              <a:rPr lang="it-IT" dirty="0" smtClean="0">
                <a:solidFill>
                  <a:srgbClr val="00B050"/>
                </a:solidFill>
              </a:rPr>
              <a:t> 13.2% of the </a:t>
            </a:r>
            <a:r>
              <a:rPr lang="it-IT" dirty="0" err="1" smtClean="0">
                <a:solidFill>
                  <a:srgbClr val="00B050"/>
                </a:solidFill>
              </a:rPr>
              <a:t>total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national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employment</a:t>
            </a:r>
            <a:r>
              <a:rPr lang="it-IT" dirty="0" smtClean="0">
                <a:solidFill>
                  <a:srgbClr val="00B050"/>
                </a:solidFill>
              </a:rPr>
              <a:t> rate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0243930" y="1001658"/>
            <a:ext cx="69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FOTO</a:t>
            </a:r>
            <a:endParaRPr lang="en-IE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280452" y="2564399"/>
            <a:ext cx="7435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/>
              <a:t> </a:t>
            </a:r>
            <a:r>
              <a:rPr lang="it-IT" dirty="0" smtClean="0"/>
              <a:t>               </a:t>
            </a:r>
            <a:r>
              <a:rPr lang="it-IT" dirty="0" err="1" smtClean="0"/>
              <a:t>According</a:t>
            </a:r>
            <a:r>
              <a:rPr lang="it-IT" dirty="0" smtClean="0"/>
              <a:t> to IRENA (International </a:t>
            </a:r>
            <a:r>
              <a:rPr lang="it-IT" dirty="0" err="1" smtClean="0"/>
              <a:t>Renewable</a:t>
            </a:r>
            <a:r>
              <a:rPr lang="it-IT" dirty="0" smtClean="0"/>
              <a:t> Energy Agency) </a:t>
            </a:r>
          </a:p>
          <a:p>
            <a:pPr algn="ctr"/>
            <a:r>
              <a:rPr lang="it-IT" dirty="0" smtClean="0"/>
              <a:t>                              </a:t>
            </a:r>
            <a:r>
              <a:rPr lang="it-IT" dirty="0" err="1" smtClean="0"/>
              <a:t>There</a:t>
            </a:r>
            <a:r>
              <a:rPr lang="it-IT" dirty="0" smtClean="0"/>
              <a:t> are over 7.7 </a:t>
            </a:r>
            <a:r>
              <a:rPr lang="it-IT" dirty="0" err="1" smtClean="0"/>
              <a:t>million</a:t>
            </a:r>
            <a:r>
              <a:rPr lang="it-IT" dirty="0" smtClean="0"/>
              <a:t>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b="1" dirty="0" smtClean="0"/>
              <a:t>in the world </a:t>
            </a:r>
            <a:r>
              <a:rPr lang="it-IT" dirty="0" err="1" smtClean="0"/>
              <a:t>who</a:t>
            </a:r>
            <a:r>
              <a:rPr lang="it-IT" dirty="0" smtClean="0"/>
              <a:t> work </a:t>
            </a:r>
          </a:p>
          <a:p>
            <a:pPr algn="ctr"/>
            <a:r>
              <a:rPr lang="it-IT" dirty="0"/>
              <a:t> </a:t>
            </a:r>
            <a:r>
              <a:rPr lang="it-IT" dirty="0" smtClean="0"/>
              <a:t>    in the </a:t>
            </a:r>
            <a:r>
              <a:rPr lang="it-IT" dirty="0" err="1" smtClean="0"/>
              <a:t>renewable</a:t>
            </a:r>
            <a:r>
              <a:rPr lang="it-IT" dirty="0" smtClean="0"/>
              <a:t> Energy </a:t>
            </a:r>
            <a:r>
              <a:rPr lang="it-IT" dirty="0" err="1" smtClean="0"/>
              <a:t>sector</a:t>
            </a:r>
            <a:endParaRPr lang="en-IE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975998" y="3971068"/>
            <a:ext cx="10022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</a:t>
            </a:r>
            <a:r>
              <a:rPr lang="it-IT" b="1" dirty="0" smtClean="0"/>
              <a:t>The </a:t>
            </a:r>
            <a:r>
              <a:rPr lang="it-IT" b="1" dirty="0" err="1" smtClean="0"/>
              <a:t>world’s</a:t>
            </a:r>
            <a:r>
              <a:rPr lang="it-IT" b="1" dirty="0" smtClean="0"/>
              <a:t> </a:t>
            </a:r>
            <a:r>
              <a:rPr lang="it-IT" b="1" dirty="0" err="1" smtClean="0"/>
              <a:t>leading</a:t>
            </a:r>
            <a:r>
              <a:rPr lang="it-IT" b="1" dirty="0" smtClean="0"/>
              <a:t> </a:t>
            </a:r>
            <a:r>
              <a:rPr lang="it-IT" b="1" dirty="0" err="1" smtClean="0"/>
              <a:t>countries</a:t>
            </a:r>
            <a:r>
              <a:rPr lang="it-IT" b="1" dirty="0" smtClean="0"/>
              <a:t> </a:t>
            </a:r>
            <a:r>
              <a:rPr lang="it-IT" dirty="0" smtClean="0"/>
              <a:t>for </a:t>
            </a:r>
            <a:r>
              <a:rPr lang="it-IT" dirty="0" err="1" smtClean="0"/>
              <a:t>renewable</a:t>
            </a:r>
            <a:r>
              <a:rPr lang="it-IT" dirty="0" smtClean="0"/>
              <a:t>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  <a:r>
              <a:rPr lang="it-IT" dirty="0" err="1" smtClean="0"/>
              <a:t>employment</a:t>
            </a:r>
            <a:r>
              <a:rPr lang="it-IT" dirty="0" smtClean="0"/>
              <a:t> </a:t>
            </a:r>
          </a:p>
          <a:p>
            <a:r>
              <a:rPr lang="it-IT" dirty="0" smtClean="0"/>
              <a:t>are China, Brazil, the </a:t>
            </a:r>
            <a:r>
              <a:rPr lang="it-IT" dirty="0" err="1" smtClean="0"/>
              <a:t>United</a:t>
            </a:r>
            <a:r>
              <a:rPr lang="it-IT" dirty="0" smtClean="0"/>
              <a:t> </a:t>
            </a:r>
            <a:r>
              <a:rPr lang="it-IT" dirty="0" err="1" smtClean="0"/>
              <a:t>States</a:t>
            </a:r>
            <a:r>
              <a:rPr lang="it-IT" dirty="0" smtClean="0"/>
              <a:t>, India, Germany, Indonesia,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    Japan, France, Bangladesh and Colombia</a:t>
            </a:r>
            <a:endParaRPr lang="en-I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8871" y="174264"/>
            <a:ext cx="2847136" cy="22777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376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3283" y="354330"/>
            <a:ext cx="10850171" cy="1072502"/>
          </a:xfrm>
        </p:spPr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  <a:latin typeface="+mn-lt"/>
              </a:rPr>
              <a:t>Green Jobs trend from 2009 to 2015</a:t>
            </a:r>
            <a:r>
              <a:rPr lang="it-IT" dirty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- Green Jobs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percentage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on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total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employment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rate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803900" y="6550223"/>
            <a:ext cx="448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r>
              <a:rPr lang="en-IE" sz="1400" dirty="0"/>
              <a:t>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12958" y="1778417"/>
            <a:ext cx="1025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 the </a:t>
            </a:r>
            <a:r>
              <a:rPr lang="it-IT" dirty="0" err="1" smtClean="0"/>
              <a:t>year</a:t>
            </a:r>
            <a:r>
              <a:rPr lang="it-IT" dirty="0" smtClean="0"/>
              <a:t> 2015 the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r>
              <a:rPr lang="it-IT" dirty="0" smtClean="0"/>
              <a:t> in the Green </a:t>
            </a:r>
            <a:r>
              <a:rPr lang="it-IT" dirty="0"/>
              <a:t>J</a:t>
            </a:r>
            <a:r>
              <a:rPr lang="it-IT" dirty="0" smtClean="0"/>
              <a:t>obs </a:t>
            </a:r>
            <a:r>
              <a:rPr lang="it-IT" dirty="0" err="1" smtClean="0"/>
              <a:t>were</a:t>
            </a:r>
            <a:r>
              <a:rPr lang="it-IT" dirty="0" smtClean="0"/>
              <a:t> 14.9% of the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national</a:t>
            </a:r>
            <a:r>
              <a:rPr lang="it-IT" dirty="0" smtClean="0"/>
              <a:t> </a:t>
            </a:r>
            <a:r>
              <a:rPr lang="it-IT" dirty="0" err="1" smtClean="0"/>
              <a:t>employment</a:t>
            </a:r>
            <a:r>
              <a:rPr lang="it-IT" dirty="0" smtClean="0"/>
              <a:t> rate </a:t>
            </a:r>
            <a:endParaRPr lang="en-I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4769" y="2894898"/>
            <a:ext cx="4175812" cy="2841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958" y="2231156"/>
            <a:ext cx="5529262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3768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7709" y="76995"/>
            <a:ext cx="10148552" cy="1365157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00B050"/>
                </a:solidFill>
                <a:latin typeface="+mn-lt"/>
              </a:rPr>
              <a:t>Years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2009-2015 Green Jobs %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incidence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on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total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employment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per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professional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figure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891" y="2557500"/>
            <a:ext cx="10483370" cy="4052279"/>
          </a:xfrm>
        </p:spPr>
      </p:pic>
      <p:sp>
        <p:nvSpPr>
          <p:cNvPr id="5" name="CasellaDiTesto 4"/>
          <p:cNvSpPr txBox="1"/>
          <p:nvPr/>
        </p:nvSpPr>
        <p:spPr>
          <a:xfrm>
            <a:off x="7705707" y="6550223"/>
            <a:ext cx="448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r>
              <a:rPr lang="en-IE" sz="1400" dirty="0"/>
              <a:t>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09885" y="2344738"/>
            <a:ext cx="920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People with a </a:t>
            </a:r>
            <a:r>
              <a:rPr lang="it-IT" dirty="0" err="1" smtClean="0">
                <a:solidFill>
                  <a:srgbClr val="00B050"/>
                </a:solidFill>
              </a:rPr>
              <a:t>University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degree</a:t>
            </a:r>
            <a:r>
              <a:rPr lang="it-IT" dirty="0" smtClean="0">
                <a:solidFill>
                  <a:srgbClr val="00B050"/>
                </a:solidFill>
              </a:rPr>
              <a:t>                                      People with a </a:t>
            </a:r>
            <a:r>
              <a:rPr lang="it-IT" dirty="0" err="1" smtClean="0">
                <a:solidFill>
                  <a:srgbClr val="00B050"/>
                </a:solidFill>
              </a:rPr>
              <a:t>secondary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school</a:t>
            </a:r>
            <a:r>
              <a:rPr lang="it-IT" dirty="0" smtClean="0">
                <a:solidFill>
                  <a:srgbClr val="00B050"/>
                </a:solidFill>
              </a:rPr>
              <a:t> diploma</a:t>
            </a:r>
            <a:endParaRPr lang="en-IE" dirty="0">
              <a:solidFill>
                <a:srgbClr val="00B05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4402" y="1443057"/>
            <a:ext cx="11739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Green Jobs are </a:t>
            </a:r>
            <a:r>
              <a:rPr lang="it-IT" dirty="0" err="1" smtClean="0"/>
              <a:t>quality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specific</a:t>
            </a:r>
            <a:r>
              <a:rPr lang="it-IT" dirty="0" smtClean="0"/>
              <a:t> high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competences</a:t>
            </a:r>
            <a:r>
              <a:rPr lang="it-IT" dirty="0" smtClean="0"/>
              <a:t>, in </a:t>
            </a:r>
            <a:r>
              <a:rPr lang="it-IT" dirty="0" err="1" smtClean="0"/>
              <a:t>fact</a:t>
            </a:r>
            <a:r>
              <a:rPr lang="it-IT" dirty="0" smtClean="0"/>
              <a:t> more </a:t>
            </a:r>
            <a:r>
              <a:rPr lang="it-IT" dirty="0" err="1" smtClean="0"/>
              <a:t>that</a:t>
            </a:r>
            <a:r>
              <a:rPr lang="it-IT" dirty="0" smtClean="0"/>
              <a:t> 40% of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endParaRPr lang="it-IT" dirty="0" smtClean="0"/>
          </a:p>
          <a:p>
            <a:r>
              <a:rPr lang="it-IT" dirty="0" smtClean="0"/>
              <a:t>in green </a:t>
            </a:r>
            <a:r>
              <a:rPr lang="it-IT" dirty="0" err="1" smtClean="0"/>
              <a:t>jobs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, </a:t>
            </a:r>
            <a:r>
              <a:rPr lang="it-IT" dirty="0" err="1" smtClean="0"/>
              <a:t>while</a:t>
            </a:r>
            <a:r>
              <a:rPr lang="it-IT" dirty="0" smtClean="0"/>
              <a:t> </a:t>
            </a:r>
            <a:r>
              <a:rPr lang="it-IT" dirty="0" err="1" smtClean="0"/>
              <a:t>workers</a:t>
            </a:r>
            <a:r>
              <a:rPr lang="it-IT" dirty="0" smtClean="0"/>
              <a:t> with a </a:t>
            </a:r>
            <a:r>
              <a:rPr lang="it-IT" dirty="0" err="1" smtClean="0"/>
              <a:t>university</a:t>
            </a:r>
            <a:r>
              <a:rPr lang="it-IT" dirty="0" smtClean="0"/>
              <a:t> </a:t>
            </a:r>
            <a:r>
              <a:rPr lang="it-IT" dirty="0" err="1" smtClean="0"/>
              <a:t>degree</a:t>
            </a:r>
            <a:r>
              <a:rPr lang="it-IT" dirty="0" smtClean="0"/>
              <a:t> </a:t>
            </a:r>
            <a:r>
              <a:rPr lang="it-IT" dirty="0" err="1" smtClean="0"/>
              <a:t>employed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jobs</a:t>
            </a:r>
            <a:r>
              <a:rPr lang="it-IT" dirty="0" smtClean="0"/>
              <a:t> </a:t>
            </a:r>
            <a:r>
              <a:rPr lang="it-IT" dirty="0" err="1" smtClean="0"/>
              <a:t>represent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11%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4169994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66" y="2348522"/>
            <a:ext cx="6722772" cy="441181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2251" y="162874"/>
            <a:ext cx="10515600" cy="1325563"/>
          </a:xfrm>
        </p:spPr>
        <p:txBody>
          <a:bodyPr/>
          <a:lstStyle/>
          <a:p>
            <a:pPr algn="ctr"/>
            <a:r>
              <a:rPr lang="it-IT" dirty="0" err="1" smtClean="0">
                <a:solidFill>
                  <a:srgbClr val="00B050"/>
                </a:solidFill>
                <a:latin typeface="+mn-lt"/>
              </a:rPr>
              <a:t>Years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2009-2015 Green Jobs %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incidence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on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total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employment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per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economic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sector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45783" y="6550223"/>
            <a:ext cx="444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endParaRPr lang="en-IE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37127" y="1702191"/>
            <a:ext cx="1096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Green Jobs are </a:t>
            </a:r>
            <a:r>
              <a:rPr lang="it-IT" dirty="0" err="1" smtClean="0"/>
              <a:t>specially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 in building </a:t>
            </a:r>
            <a:r>
              <a:rPr lang="it-IT" dirty="0" err="1" smtClean="0"/>
              <a:t>industry</a:t>
            </a:r>
            <a:r>
              <a:rPr lang="it-IT" dirty="0" smtClean="0"/>
              <a:t>, </a:t>
            </a:r>
            <a:r>
              <a:rPr lang="it-IT" dirty="0" err="1" smtClean="0"/>
              <a:t>mining</a:t>
            </a:r>
            <a:r>
              <a:rPr lang="it-IT" dirty="0" smtClean="0"/>
              <a:t>, </a:t>
            </a:r>
            <a:r>
              <a:rPr lang="it-IT" dirty="0" err="1" smtClean="0"/>
              <a:t>chemical</a:t>
            </a:r>
            <a:r>
              <a:rPr lang="it-IT" dirty="0" smtClean="0"/>
              <a:t> and </a:t>
            </a:r>
            <a:r>
              <a:rPr lang="it-IT" dirty="0" err="1" smtClean="0"/>
              <a:t>oil</a:t>
            </a:r>
            <a:r>
              <a:rPr lang="it-IT" dirty="0" smtClean="0"/>
              <a:t> </a:t>
            </a:r>
            <a:r>
              <a:rPr lang="it-IT" dirty="0" err="1" smtClean="0"/>
              <a:t>industries</a:t>
            </a:r>
            <a:r>
              <a:rPr lang="it-IT" dirty="0" smtClean="0"/>
              <a:t>,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</a:t>
            </a:r>
            <a:r>
              <a:rPr lang="it-IT" dirty="0" err="1" smtClean="0"/>
              <a:t>machinery</a:t>
            </a:r>
            <a:r>
              <a:rPr lang="it-IT" dirty="0" smtClean="0"/>
              <a:t> and </a:t>
            </a:r>
            <a:r>
              <a:rPr lang="it-IT" dirty="0" err="1" smtClean="0"/>
              <a:t>means</a:t>
            </a:r>
            <a:r>
              <a:rPr lang="it-IT" dirty="0" smtClean="0"/>
              <a:t> of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  <a:r>
              <a:rPr lang="it-IT" dirty="0" err="1" smtClean="0"/>
              <a:t>industry</a:t>
            </a:r>
            <a:r>
              <a:rPr lang="it-IT" dirty="0" smtClean="0"/>
              <a:t> and in the </a:t>
            </a:r>
            <a:r>
              <a:rPr lang="it-IT" dirty="0" err="1" smtClean="0"/>
              <a:t>electric</a:t>
            </a:r>
            <a:r>
              <a:rPr lang="it-IT" dirty="0" smtClean="0"/>
              <a:t> and </a:t>
            </a:r>
            <a:r>
              <a:rPr lang="it-IT" dirty="0" err="1" smtClean="0"/>
              <a:t>electronic</a:t>
            </a:r>
            <a:r>
              <a:rPr lang="it-IT" dirty="0" smtClean="0"/>
              <a:t> </a:t>
            </a:r>
            <a:r>
              <a:rPr lang="it-IT" dirty="0" err="1" smtClean="0"/>
              <a:t>industries</a:t>
            </a:r>
            <a:endParaRPr lang="en-I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890196" y="3000777"/>
            <a:ext cx="4567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            </a:t>
            </a:r>
            <a:r>
              <a:rPr lang="it-IT" dirty="0" err="1" smtClean="0"/>
              <a:t>These</a:t>
            </a:r>
            <a:r>
              <a:rPr lang="it-IT" dirty="0" smtClean="0"/>
              <a:t> are </a:t>
            </a:r>
            <a:r>
              <a:rPr lang="it-IT" dirty="0" err="1" smtClean="0"/>
              <a:t>industries</a:t>
            </a:r>
            <a:r>
              <a:rPr lang="it-IT" dirty="0" smtClean="0"/>
              <a:t> 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  high </a:t>
            </a:r>
            <a:r>
              <a:rPr lang="it-IT" dirty="0" err="1" smtClean="0"/>
              <a:t>emissions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r>
              <a:rPr lang="it-IT" dirty="0" smtClean="0"/>
              <a:t> </a:t>
            </a:r>
          </a:p>
          <a:p>
            <a:r>
              <a:rPr lang="it-IT" dirty="0" smtClean="0"/>
              <a:t>        or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consume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       and </a:t>
            </a:r>
            <a:r>
              <a:rPr lang="it-IT" dirty="0" err="1" smtClean="0"/>
              <a:t>therefore</a:t>
            </a:r>
            <a:r>
              <a:rPr lang="it-IT" dirty="0" smtClean="0"/>
              <a:t>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qualified</a:t>
            </a:r>
            <a:r>
              <a:rPr lang="it-IT" dirty="0" smtClean="0"/>
              <a:t> staff     </a:t>
            </a:r>
          </a:p>
          <a:p>
            <a:r>
              <a:rPr lang="it-IT" dirty="0"/>
              <a:t> </a:t>
            </a:r>
            <a:r>
              <a:rPr lang="it-IT" dirty="0" smtClean="0"/>
              <a:t>  to reduce the </a:t>
            </a:r>
            <a:r>
              <a:rPr lang="it-IT" dirty="0" err="1" smtClean="0"/>
              <a:t>enviromental</a:t>
            </a:r>
            <a:r>
              <a:rPr lang="it-IT" dirty="0" smtClean="0"/>
              <a:t> impact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84094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169" y="10303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solidFill>
                  <a:srgbClr val="00B050"/>
                </a:solidFill>
                <a:latin typeface="+mn-lt"/>
              </a:rPr>
              <a:t>What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is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the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employment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rate of Green Jobs in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each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company area and the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other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professions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?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745783" y="6550223"/>
            <a:ext cx="444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endParaRPr lang="en-IE" sz="14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36476" y="1620871"/>
            <a:ext cx="118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Green Jobs are </a:t>
            </a:r>
            <a:r>
              <a:rPr lang="it-IT" dirty="0" err="1" smtClean="0"/>
              <a:t>specially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 in company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planning, </a:t>
            </a:r>
            <a:r>
              <a:rPr lang="it-IT" dirty="0" err="1" smtClean="0"/>
              <a:t>technical</a:t>
            </a:r>
            <a:r>
              <a:rPr lang="it-IT" dirty="0" smtClean="0"/>
              <a:t> </a:t>
            </a:r>
            <a:r>
              <a:rPr lang="it-IT" dirty="0" err="1" smtClean="0"/>
              <a:t>areas</a:t>
            </a:r>
            <a:r>
              <a:rPr lang="it-IT" dirty="0" smtClean="0"/>
              <a:t> and marketing and </a:t>
            </a:r>
            <a:r>
              <a:rPr lang="it-IT" dirty="0" err="1" smtClean="0"/>
              <a:t>communication</a:t>
            </a:r>
            <a:r>
              <a:rPr lang="it-IT" dirty="0" smtClean="0"/>
              <a:t> </a:t>
            </a:r>
            <a:endParaRPr lang="en-IE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152" y="1990203"/>
            <a:ext cx="7759435" cy="44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45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7895" y="5454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00B050"/>
                </a:solidFill>
                <a:latin typeface="+mn-lt"/>
              </a:rPr>
              <a:t>Green Jobs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percentage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employment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incidence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in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comparison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with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that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of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other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professions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8215" y="2356133"/>
            <a:ext cx="5640986" cy="3708948"/>
          </a:xfrm>
        </p:spPr>
      </p:pic>
      <p:sp>
        <p:nvSpPr>
          <p:cNvPr id="7" name="CasellaDiTesto 6"/>
          <p:cNvSpPr txBox="1"/>
          <p:nvPr/>
        </p:nvSpPr>
        <p:spPr>
          <a:xfrm>
            <a:off x="7842537" y="6550223"/>
            <a:ext cx="448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r>
              <a:rPr lang="en-IE" sz="1400" dirty="0"/>
              <a:t>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95" y="2542473"/>
            <a:ext cx="3981316" cy="281077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16919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5398" y="1465917"/>
            <a:ext cx="6964207" cy="517341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5771" y="-124272"/>
            <a:ext cx="10515600" cy="1325563"/>
          </a:xfrm>
        </p:spPr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  <a:latin typeface="+mn-lt"/>
              </a:rPr>
              <a:t>Italian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areas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per </a:t>
            </a:r>
            <a:r>
              <a:rPr lang="it-IT" dirty="0" err="1" smtClean="0">
                <a:solidFill>
                  <a:srgbClr val="00B050"/>
                </a:solidFill>
                <a:latin typeface="+mn-lt"/>
              </a:rPr>
              <a:t>number</a:t>
            </a:r>
            <a:r>
              <a:rPr lang="it-IT" dirty="0" smtClean="0">
                <a:solidFill>
                  <a:srgbClr val="00B050"/>
                </a:solidFill>
                <a:latin typeface="+mn-lt"/>
              </a:rPr>
              <a:t> of Green Jobs</a:t>
            </a:r>
            <a:endParaRPr lang="en-I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45783" y="6581844"/>
            <a:ext cx="444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dirty="0" smtClean="0"/>
              <a:t>Source: </a:t>
            </a:r>
            <a:r>
              <a:rPr lang="en-IE" sz="1400" dirty="0" err="1" smtClean="0"/>
              <a:t>Unioncamere</a:t>
            </a:r>
            <a:r>
              <a:rPr lang="en-IE" sz="1400" dirty="0" smtClean="0"/>
              <a:t> data processing based on ISTAT ones</a:t>
            </a:r>
            <a:endParaRPr lang="en-IE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983338" y="1016625"/>
            <a:ext cx="9283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Green Jobs are </a:t>
            </a:r>
            <a:r>
              <a:rPr lang="it-IT" dirty="0" err="1" smtClean="0"/>
              <a:t>specially</a:t>
            </a:r>
            <a:r>
              <a:rPr lang="it-IT" dirty="0" smtClean="0"/>
              <a:t> </a:t>
            </a:r>
            <a:r>
              <a:rPr lang="it-IT" dirty="0" err="1" smtClean="0"/>
              <a:t>requested</a:t>
            </a:r>
            <a:r>
              <a:rPr lang="it-IT" dirty="0" smtClean="0"/>
              <a:t> in the </a:t>
            </a:r>
            <a:r>
              <a:rPr lang="it-IT" dirty="0" err="1" smtClean="0"/>
              <a:t>north</a:t>
            </a:r>
            <a:r>
              <a:rPr lang="it-IT" dirty="0" smtClean="0"/>
              <a:t> of </a:t>
            </a:r>
            <a:r>
              <a:rPr lang="it-IT" dirty="0" err="1" smtClean="0"/>
              <a:t>Italy</a:t>
            </a:r>
            <a:r>
              <a:rPr lang="it-IT" dirty="0" smtClean="0"/>
              <a:t>, in </a:t>
            </a:r>
            <a:r>
              <a:rPr lang="it-IT" dirty="0" err="1" smtClean="0"/>
              <a:t>regions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endParaRPr lang="it-IT" dirty="0"/>
          </a:p>
          <a:p>
            <a:r>
              <a:rPr lang="it-IT" dirty="0" smtClean="0"/>
              <a:t>                                     Lombardia, Veneto, Emilia-Romagna; </a:t>
            </a:r>
            <a:r>
              <a:rPr lang="it-IT" dirty="0" err="1" smtClean="0"/>
              <a:t>but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in Campania, Puglia and Sicilia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69486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681</Words>
  <Application>Microsoft Office PowerPoint</Application>
  <PresentationFormat>Personalizzato</PresentationFormat>
  <Paragraphs>85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What are renewable energy sources?</vt:lpstr>
      <vt:lpstr>What are green jobs? </vt:lpstr>
      <vt:lpstr>Green Jobs trend from 2009 to 2015 - Green Jobs percentage on total employment rate</vt:lpstr>
      <vt:lpstr>Years 2009-2015 Green Jobs % incidence on total employment per professional figure</vt:lpstr>
      <vt:lpstr>Years 2009-2015 Green Jobs % incidence on total employment per economic sector</vt:lpstr>
      <vt:lpstr>What is the employment rate of Green Jobs in each company area and the other professions ?</vt:lpstr>
      <vt:lpstr>Green Jobs percentage employment incidence in comparison with that of other professions</vt:lpstr>
      <vt:lpstr>Italian areas per number of Green Jobs</vt:lpstr>
      <vt:lpstr>What are the most common green professions?</vt:lpstr>
      <vt:lpstr>     Thank you  for your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cinzia</dc:creator>
  <cp:lastModifiedBy>Utente</cp:lastModifiedBy>
  <cp:revision>44</cp:revision>
  <dcterms:created xsi:type="dcterms:W3CDTF">2016-03-31T07:14:01Z</dcterms:created>
  <dcterms:modified xsi:type="dcterms:W3CDTF">2016-04-08T20:34:47Z</dcterms:modified>
</cp:coreProperties>
</file>