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59" r:id="rId10"/>
    <p:sldId id="268" r:id="rId11"/>
    <p:sldId id="269" r:id="rId12"/>
    <p:sldId id="267" r:id="rId13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7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20A02-EF8D-457E-A385-85587AA867AC}" type="datetimeFigureOut">
              <a:rPr lang="sr-Latn-CS" smtClean="0"/>
              <a:t>15.7.2021.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07A5B35D-BD39-476C-AF25-1D8258FAF64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06884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20A02-EF8D-457E-A385-85587AA867AC}" type="datetimeFigureOut">
              <a:rPr lang="sr-Latn-CS" smtClean="0"/>
              <a:t>15.7.2021.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7A5B35D-BD39-476C-AF25-1D8258FAF64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34234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20A02-EF8D-457E-A385-85587AA867AC}" type="datetimeFigureOut">
              <a:rPr lang="sr-Latn-CS" smtClean="0"/>
              <a:t>15.7.2021.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7A5B35D-BD39-476C-AF25-1D8258FAF646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9835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20A02-EF8D-457E-A385-85587AA867AC}" type="datetimeFigureOut">
              <a:rPr lang="sr-Latn-CS" smtClean="0"/>
              <a:t>15.7.2021.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7A5B35D-BD39-476C-AF25-1D8258FAF64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1218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20A02-EF8D-457E-A385-85587AA867AC}" type="datetimeFigureOut">
              <a:rPr lang="sr-Latn-CS" smtClean="0"/>
              <a:t>15.7.2021.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7A5B35D-BD39-476C-AF25-1D8258FAF646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3950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20A02-EF8D-457E-A385-85587AA867AC}" type="datetimeFigureOut">
              <a:rPr lang="sr-Latn-CS" smtClean="0"/>
              <a:t>15.7.2021.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7A5B35D-BD39-476C-AF25-1D8258FAF64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3219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20A02-EF8D-457E-A385-85587AA867AC}" type="datetimeFigureOut">
              <a:rPr lang="sr-Latn-CS" smtClean="0"/>
              <a:t>15.7.2021.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B35D-BD39-476C-AF25-1D8258FAF64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2144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20A02-EF8D-457E-A385-85587AA867AC}" type="datetimeFigureOut">
              <a:rPr lang="sr-Latn-CS" smtClean="0"/>
              <a:t>15.7.2021.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B35D-BD39-476C-AF25-1D8258FAF64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0717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20A02-EF8D-457E-A385-85587AA867AC}" type="datetimeFigureOut">
              <a:rPr lang="sr-Latn-CS" smtClean="0"/>
              <a:t>15.7.2021.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B35D-BD39-476C-AF25-1D8258FAF64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1243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20A02-EF8D-457E-A385-85587AA867AC}" type="datetimeFigureOut">
              <a:rPr lang="sr-Latn-CS" smtClean="0"/>
              <a:t>15.7.2021.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7A5B35D-BD39-476C-AF25-1D8258FAF64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6653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20A02-EF8D-457E-A385-85587AA867AC}" type="datetimeFigureOut">
              <a:rPr lang="sr-Latn-CS" smtClean="0"/>
              <a:t>15.7.2021.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07A5B35D-BD39-476C-AF25-1D8258FAF64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9093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20A02-EF8D-457E-A385-85587AA867AC}" type="datetimeFigureOut">
              <a:rPr lang="sr-Latn-CS" smtClean="0"/>
              <a:t>15.7.2021.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07A5B35D-BD39-476C-AF25-1D8258FAF64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0438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20A02-EF8D-457E-A385-85587AA867AC}" type="datetimeFigureOut">
              <a:rPr lang="sr-Latn-CS" smtClean="0"/>
              <a:t>15.7.2021.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B35D-BD39-476C-AF25-1D8258FAF64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4346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20A02-EF8D-457E-A385-85587AA867AC}" type="datetimeFigureOut">
              <a:rPr lang="sr-Latn-CS" smtClean="0"/>
              <a:t>15.7.2021.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B35D-BD39-476C-AF25-1D8258FAF64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5484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20A02-EF8D-457E-A385-85587AA867AC}" type="datetimeFigureOut">
              <a:rPr lang="sr-Latn-CS" smtClean="0"/>
              <a:t>15.7.2021.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B35D-BD39-476C-AF25-1D8258FAF64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39985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20A02-EF8D-457E-A385-85587AA867AC}" type="datetimeFigureOut">
              <a:rPr lang="sr-Latn-CS" smtClean="0"/>
              <a:t>15.7.2021.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7A5B35D-BD39-476C-AF25-1D8258FAF64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4791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20A02-EF8D-457E-A385-85587AA867AC}" type="datetimeFigureOut">
              <a:rPr lang="sr-Latn-CS" smtClean="0"/>
              <a:t>15.7.2021.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7A5B35D-BD39-476C-AF25-1D8258FAF64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685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623006" y="1094181"/>
            <a:ext cx="6048672" cy="1130817"/>
          </a:xfrm>
        </p:spPr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Velika Gorica nekad i danas</a:t>
            </a:r>
            <a:endParaRPr lang="hr-HR" b="1" dirty="0">
              <a:solidFill>
                <a:srgbClr val="FF000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32656"/>
            <a:ext cx="1418225" cy="565408"/>
          </a:xfrm>
          <a:prstGeom prst="rect">
            <a:avLst/>
          </a:prstGeom>
        </p:spPr>
      </p:pic>
      <p:pic>
        <p:nvPicPr>
          <p:cNvPr id="11266" name="Picture 2" descr="twinspace-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603" y="895621"/>
            <a:ext cx="1407658" cy="140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Broj kaznenih djela u Gorici ispod prosjeka države | lokalni.h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041731"/>
            <a:ext cx="3384376" cy="190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Turistička zajednica grada Velike Gorice - Crtice iz prošlost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187624" y="2224998"/>
            <a:ext cx="3334517" cy="202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niOkvir 6"/>
          <p:cNvSpPr txBox="1"/>
          <p:nvPr/>
        </p:nvSpPr>
        <p:spPr>
          <a:xfrm>
            <a:off x="3887924" y="5654869"/>
            <a:ext cx="5472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smtClean="0">
                <a:solidFill>
                  <a:srgbClr val="FF0000"/>
                </a:solidFill>
              </a:rPr>
              <a:t>Pripremila: Jadranka Jelisavac, </a:t>
            </a:r>
            <a:r>
              <a:rPr lang="hr-HR" sz="1600" i="1" dirty="0" err="1" smtClean="0">
                <a:solidFill>
                  <a:srgbClr val="FF0000"/>
                </a:solidFill>
              </a:rPr>
              <a:t>mag</a:t>
            </a:r>
            <a:r>
              <a:rPr lang="hr-HR" sz="1600" i="1" dirty="0" smtClean="0">
                <a:solidFill>
                  <a:srgbClr val="FF0000"/>
                </a:solidFill>
              </a:rPr>
              <a:t>. prim. </a:t>
            </a:r>
            <a:r>
              <a:rPr lang="hr-HR" sz="1600" i="1" dirty="0" err="1" smtClean="0">
                <a:solidFill>
                  <a:srgbClr val="FF0000"/>
                </a:solidFill>
              </a:rPr>
              <a:t>educ</a:t>
            </a:r>
            <a:r>
              <a:rPr lang="hr-HR" sz="1600" i="1" dirty="0">
                <a:solidFill>
                  <a:srgbClr val="FF0000"/>
                </a:solidFill>
              </a:rPr>
              <a:t>.</a:t>
            </a:r>
            <a:r>
              <a:rPr lang="hr-HR" sz="1600" i="1" dirty="0" smtClean="0">
                <a:solidFill>
                  <a:srgbClr val="FF0000"/>
                </a:solidFill>
              </a:rPr>
              <a:t> </a:t>
            </a:r>
            <a:endParaRPr lang="hr-HR" sz="1600" i="1" dirty="0">
              <a:solidFill>
                <a:srgbClr val="FF0000"/>
              </a:solidFill>
            </a:endParaRPr>
          </a:p>
        </p:txBody>
      </p:sp>
      <p:pic>
        <p:nvPicPr>
          <p:cNvPr id="11274" name="Picture 10" descr="Velika Gorica – Wikipedij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16" y="370720"/>
            <a:ext cx="2109374" cy="10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176639"/>
            <a:ext cx="7773338" cy="1596177"/>
          </a:xfrm>
        </p:spPr>
        <p:txBody>
          <a:bodyPr/>
          <a:lstStyle/>
          <a:p>
            <a:pPr algn="ctr"/>
            <a:r>
              <a:rPr lang="hr-HR" b="1" dirty="0" smtClean="0">
                <a:solidFill>
                  <a:srgbClr val="FF0000"/>
                </a:solidFill>
              </a:rPr>
              <a:t>Velika Gorica danas 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484784"/>
            <a:ext cx="7772870" cy="3424107"/>
          </a:xfrm>
        </p:spPr>
        <p:txBody>
          <a:bodyPr/>
          <a:lstStyle/>
          <a:p>
            <a:r>
              <a:rPr lang="hr-HR" cap="none" dirty="0" smtClean="0"/>
              <a:t>Popisom stanovnika iz 2011. godine </a:t>
            </a:r>
            <a:r>
              <a:rPr lang="hr-HR" cap="none" dirty="0"/>
              <a:t>V</a:t>
            </a:r>
            <a:r>
              <a:rPr lang="hr-HR" cap="none" dirty="0" smtClean="0"/>
              <a:t>elika </a:t>
            </a:r>
            <a:r>
              <a:rPr lang="hr-HR" cap="none" dirty="0"/>
              <a:t>G</a:t>
            </a:r>
            <a:r>
              <a:rPr lang="hr-HR" cap="none" dirty="0" smtClean="0"/>
              <a:t>orica ima 31 553 stanovnika, a na gradskom području živi 63 517 stanovnika i spada u šesti najnaseljeniji grad u Hrvatskoj.</a:t>
            </a:r>
          </a:p>
          <a:p>
            <a:r>
              <a:rPr lang="hr-HR" cap="none" dirty="0" smtClean="0"/>
              <a:t>Gradom prolazi željeznička pruga Zagreb – Sisak </a:t>
            </a:r>
          </a:p>
          <a:p>
            <a:r>
              <a:rPr lang="hr-HR" cap="none" dirty="0" smtClean="0"/>
              <a:t>Uz </a:t>
            </a:r>
            <a:r>
              <a:rPr lang="hr-HR" cap="none" dirty="0"/>
              <a:t>velikogoričko naselje Pleso smještena je Zračna luka „</a:t>
            </a:r>
            <a:r>
              <a:rPr lang="hr-HR" i="1" cap="none" dirty="0"/>
              <a:t>Franjo Tuđman”.</a:t>
            </a:r>
          </a:p>
          <a:p>
            <a:endParaRPr lang="hr-HR" cap="none" dirty="0"/>
          </a:p>
        </p:txBody>
      </p:sp>
      <p:pic>
        <p:nvPicPr>
          <p:cNvPr id="9218" name="Picture 2" descr="Iz zračne luke mole da se na chartere za Moskvu dođe 2.5 sati prije  poljetanja | Politika+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443" y="3861048"/>
            <a:ext cx="4857572" cy="267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733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6838996" cy="650241"/>
          </a:xfrm>
        </p:spPr>
        <p:txBody>
          <a:bodyPr>
            <a:normAutofit fontScale="90000"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Odgojno - obrazovne ustanove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11560" y="1484784"/>
            <a:ext cx="7772870" cy="3424107"/>
          </a:xfrm>
        </p:spPr>
        <p:txBody>
          <a:bodyPr>
            <a:normAutofit/>
          </a:bodyPr>
          <a:lstStyle/>
          <a:p>
            <a:r>
              <a:rPr lang="hr-HR" cap="none" dirty="0" smtClean="0"/>
              <a:t>U </a:t>
            </a:r>
            <a:r>
              <a:rPr lang="hr-HR" cap="none" dirty="0" smtClean="0"/>
              <a:t>gradu i bližoj okolici </a:t>
            </a:r>
            <a:r>
              <a:rPr lang="hr-HR" cap="none" dirty="0" smtClean="0"/>
              <a:t>postoji 8 osnovnih škola: </a:t>
            </a:r>
            <a:r>
              <a:rPr lang="hr-HR" i="1" cap="none" dirty="0" smtClean="0"/>
              <a:t>OŠ Nikole </a:t>
            </a:r>
            <a:r>
              <a:rPr lang="hr-HR" i="1" cap="none" dirty="0" err="1" smtClean="0"/>
              <a:t>Hribara</a:t>
            </a:r>
            <a:r>
              <a:rPr lang="hr-HR" i="1" cap="none" dirty="0" smtClean="0"/>
              <a:t> - najveća, OŠ Eugena Kumičića, OŠ Eugena Kvaternika, OŠ Jurja </a:t>
            </a:r>
            <a:r>
              <a:rPr lang="hr-HR" i="1" cap="none" dirty="0" err="1" smtClean="0"/>
              <a:t>Habdelića</a:t>
            </a:r>
            <a:r>
              <a:rPr lang="hr-HR" i="1" cap="none" dirty="0" smtClean="0"/>
              <a:t>, OŠ </a:t>
            </a:r>
            <a:r>
              <a:rPr lang="hr-HR" i="1" cap="none" dirty="0" err="1" smtClean="0"/>
              <a:t>Vukovina</a:t>
            </a:r>
            <a:r>
              <a:rPr lang="hr-HR" i="1" cap="none" dirty="0" smtClean="0"/>
              <a:t>, OŠ Velika Mlaka, OŠ Novo Čiče i OŠ </a:t>
            </a:r>
            <a:r>
              <a:rPr lang="hr-HR" i="1" cap="none" dirty="0" err="1" smtClean="0"/>
              <a:t>Šćitarjevo</a:t>
            </a:r>
            <a:r>
              <a:rPr lang="hr-HR" i="1" cap="none" dirty="0" smtClean="0"/>
              <a:t>.</a:t>
            </a:r>
          </a:p>
          <a:p>
            <a:r>
              <a:rPr lang="hr-HR" cap="none" dirty="0" smtClean="0"/>
              <a:t>Pet srednjih škola :  </a:t>
            </a:r>
            <a:r>
              <a:rPr lang="hr-HR" i="1" cap="none" dirty="0" smtClean="0"/>
              <a:t>Zrakoplovna tehnička škola </a:t>
            </a:r>
            <a:r>
              <a:rPr lang="hr-HR" i="1" cap="none" dirty="0"/>
              <a:t>R</a:t>
            </a:r>
            <a:r>
              <a:rPr lang="hr-HR" i="1" cap="none" dirty="0" smtClean="0"/>
              <a:t>udolfa </a:t>
            </a:r>
            <a:r>
              <a:rPr lang="hr-HR" i="1" cap="none" dirty="0" err="1" smtClean="0"/>
              <a:t>Perešina</a:t>
            </a:r>
            <a:r>
              <a:rPr lang="hr-HR" i="1" cap="none" dirty="0" smtClean="0"/>
              <a:t>, Srednja strukovna, Ekonomska, Gimnazija Velika Gorica i Umjetnička škola Franje Lučića.</a:t>
            </a:r>
          </a:p>
          <a:p>
            <a:r>
              <a:rPr lang="hr-HR" i="1" cap="none" dirty="0" smtClean="0"/>
              <a:t>Veleučilište Velika Gorica </a:t>
            </a:r>
            <a:endParaRPr lang="hr-HR" i="1" cap="none" dirty="0"/>
          </a:p>
        </p:txBody>
      </p:sp>
      <p:pic>
        <p:nvPicPr>
          <p:cNvPr id="10242" name="Picture 2" descr="Zrakoplovna tehnička škola Rudolfa Perešina Velika Gorica - Naslovn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53136"/>
            <a:ext cx="3148608" cy="170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13. rujna - druga smjena do trećeg s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05064"/>
            <a:ext cx="4590726" cy="222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744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1268760"/>
            <a:ext cx="7991124" cy="1802370"/>
          </a:xfrm>
        </p:spPr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Velika Gorica – grad prijatelj djece </a:t>
            </a:r>
            <a:endParaRPr lang="hr-HR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Sport za djecu Velika Gorica - uskoro otvorenje dvorane Olimpića! - Olimpić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581128"/>
            <a:ext cx="4306948" cy="1831690"/>
          </a:xfrm>
          <a:prstGeom prst="rect">
            <a:avLst/>
          </a:prstGeom>
          <a:noFill/>
        </p:spPr>
      </p:pic>
      <p:pic>
        <p:nvPicPr>
          <p:cNvPr id="12290" name="Picture 2" descr="Djevojčica sa šibicama stiže u Goricu - Kronike Velike Gor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078" y="2169945"/>
            <a:ext cx="2808312" cy="210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336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273276" cy="1008112"/>
          </a:xfrm>
        </p:spPr>
        <p:txBody>
          <a:bodyPr/>
          <a:lstStyle/>
          <a:p>
            <a:pPr algn="ctr"/>
            <a:r>
              <a:rPr lang="hr-HR" b="1" dirty="0" smtClean="0">
                <a:solidFill>
                  <a:srgbClr val="FF0000"/>
                </a:solidFill>
              </a:rPr>
              <a:t>Prapovijest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11560" y="1825339"/>
            <a:ext cx="7772870" cy="3424107"/>
          </a:xfrm>
        </p:spPr>
        <p:txBody>
          <a:bodyPr/>
          <a:lstStyle/>
          <a:p>
            <a:r>
              <a:rPr lang="hr-HR" cap="none" dirty="0" smtClean="0"/>
              <a:t>Naš zavičaj </a:t>
            </a:r>
            <a:r>
              <a:rPr lang="hr-HR" cap="none" dirty="0"/>
              <a:t>T</a:t>
            </a:r>
            <a:r>
              <a:rPr lang="hr-HR" cap="none" dirty="0" smtClean="0"/>
              <a:t>uropolje naseljen ljudima još u prapovijesti.</a:t>
            </a:r>
          </a:p>
          <a:p>
            <a:r>
              <a:rPr lang="hr-HR" cap="none" dirty="0" smtClean="0"/>
              <a:t>To potvrđuje kamena sjekira nađena u </a:t>
            </a:r>
            <a:r>
              <a:rPr lang="hr-HR" cap="none" dirty="0" err="1"/>
              <a:t>M</a:t>
            </a:r>
            <a:r>
              <a:rPr lang="hr-HR" cap="none" dirty="0" err="1" smtClean="0"/>
              <a:t>raclinu</a:t>
            </a:r>
            <a:r>
              <a:rPr lang="hr-HR" cap="none" dirty="0" smtClean="0"/>
              <a:t> i </a:t>
            </a:r>
            <a:r>
              <a:rPr lang="hr-HR" cap="none" dirty="0" err="1"/>
              <a:t>P</a:t>
            </a:r>
            <a:r>
              <a:rPr lang="hr-HR" cap="none" dirty="0" err="1" smtClean="0"/>
              <a:t>eršinovcu</a:t>
            </a:r>
            <a:r>
              <a:rPr lang="hr-HR" cap="none" dirty="0" smtClean="0"/>
              <a:t>.</a:t>
            </a:r>
          </a:p>
          <a:p>
            <a:r>
              <a:rPr lang="hr-HR" cap="none" dirty="0" smtClean="0"/>
              <a:t>Tragovi groblja, polja sa žarama, na Visokom brijegu.</a:t>
            </a:r>
          </a:p>
          <a:p>
            <a:endParaRPr lang="hr-HR" cap="none" dirty="0"/>
          </a:p>
        </p:txBody>
      </p:sp>
      <p:pic>
        <p:nvPicPr>
          <p:cNvPr id="1028" name="Picture 4" descr="Datoteka:Sjekira mracl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537392"/>
            <a:ext cx="3384376" cy="263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20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539344"/>
            <a:ext cx="6768752" cy="965955"/>
          </a:xfrm>
        </p:spPr>
        <p:txBody>
          <a:bodyPr/>
          <a:lstStyle/>
          <a:p>
            <a:pPr algn="ctr"/>
            <a:r>
              <a:rPr lang="hr-HR" b="1" dirty="0">
                <a:solidFill>
                  <a:srgbClr val="FF0000"/>
                </a:solidFill>
              </a:rPr>
              <a:t>S</a:t>
            </a:r>
            <a:r>
              <a:rPr lang="hr-HR" b="1" dirty="0" smtClean="0">
                <a:solidFill>
                  <a:srgbClr val="FF0000"/>
                </a:solidFill>
              </a:rPr>
              <a:t>mještaj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69161" y="1844824"/>
            <a:ext cx="7772870" cy="3424107"/>
          </a:xfrm>
        </p:spPr>
        <p:txBody>
          <a:bodyPr/>
          <a:lstStyle/>
          <a:p>
            <a:r>
              <a:rPr lang="hr-HR" cap="none" dirty="0" smtClean="0"/>
              <a:t>Jugoistočno od </a:t>
            </a:r>
            <a:r>
              <a:rPr lang="hr-HR" cap="none" dirty="0"/>
              <a:t>Z</a:t>
            </a:r>
            <a:r>
              <a:rPr lang="hr-HR" cap="none" dirty="0" smtClean="0"/>
              <a:t>agreba , nizinski dio </a:t>
            </a:r>
            <a:r>
              <a:rPr lang="hr-HR" cap="none" dirty="0"/>
              <a:t>T</a:t>
            </a:r>
            <a:r>
              <a:rPr lang="hr-HR" cap="none" dirty="0" smtClean="0"/>
              <a:t>uropolja, rub brežuljkastog dijela </a:t>
            </a:r>
            <a:r>
              <a:rPr lang="hr-HR" cap="none" dirty="0" err="1"/>
              <a:t>V</a:t>
            </a:r>
            <a:r>
              <a:rPr lang="hr-HR" cap="none" dirty="0" err="1" smtClean="0"/>
              <a:t>ukomeričkih</a:t>
            </a:r>
            <a:r>
              <a:rPr lang="hr-HR" cap="none" dirty="0" smtClean="0"/>
              <a:t> gorica </a:t>
            </a:r>
          </a:p>
          <a:p>
            <a:r>
              <a:rPr lang="hr-HR" cap="none" dirty="0" smtClean="0"/>
              <a:t>Površina velikogoričkog područja 566 </a:t>
            </a:r>
            <a:r>
              <a:rPr lang="hr-HR" cap="none" smtClean="0"/>
              <a:t>četvornih kilometara</a:t>
            </a:r>
            <a:endParaRPr lang="hr-HR" cap="none" dirty="0" smtClean="0"/>
          </a:p>
          <a:p>
            <a:r>
              <a:rPr lang="hr-HR" cap="none" dirty="0" smtClean="0"/>
              <a:t>Između rijeke Save na sjeveroistoku i Kupe na jugozapadu</a:t>
            </a:r>
            <a:endParaRPr lang="hr-HR" cap="none" dirty="0"/>
          </a:p>
        </p:txBody>
      </p:sp>
      <p:pic>
        <p:nvPicPr>
          <p:cNvPr id="2050" name="Picture 2" descr="Velika Gorica, large building land for production and business purposes,  La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789040"/>
            <a:ext cx="4965449" cy="278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83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47664" y="492813"/>
            <a:ext cx="6838996" cy="650241"/>
          </a:xfrm>
        </p:spPr>
        <p:txBody>
          <a:bodyPr>
            <a:normAutofit/>
          </a:bodyPr>
          <a:lstStyle/>
          <a:p>
            <a:pPr algn="ctr"/>
            <a:r>
              <a:rPr lang="hr-HR" b="1" dirty="0" smtClean="0">
                <a:solidFill>
                  <a:srgbClr val="FF0000"/>
                </a:solidFill>
              </a:rPr>
              <a:t>Put u prošlost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11560" y="1412777"/>
            <a:ext cx="4104456" cy="1224135"/>
          </a:xfrm>
        </p:spPr>
        <p:txBody>
          <a:bodyPr>
            <a:normAutofit/>
          </a:bodyPr>
          <a:lstStyle/>
          <a:p>
            <a:r>
              <a:rPr lang="hr-HR" cap="none" dirty="0" smtClean="0"/>
              <a:t>Ime je dobila po velikim hrastovim šumama, goricama, koje su se nekad nalazile na području Velike Gorice.</a:t>
            </a:r>
          </a:p>
          <a:p>
            <a:endParaRPr lang="hr-HR" cap="none" dirty="0"/>
          </a:p>
        </p:txBody>
      </p:sp>
      <p:pic>
        <p:nvPicPr>
          <p:cNvPr id="3076" name="Picture 4" descr="Grad Velika Gorica » Obavijest o Javnom uvidu u Program gospodarenja za šume  privatnih šumoposjednika gospodarske jedinice &amp;#39;Velikogorička posavina&amp;#39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34" y="2936569"/>
            <a:ext cx="3945107" cy="262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uristička zajednica grada Velike Gorice - Vrata od krč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12777"/>
            <a:ext cx="2858498" cy="414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93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43608" y="476672"/>
            <a:ext cx="7776864" cy="5746576"/>
          </a:xfrm>
        </p:spPr>
        <p:txBody>
          <a:bodyPr>
            <a:normAutofit/>
          </a:bodyPr>
          <a:lstStyle/>
          <a:p>
            <a:r>
              <a:rPr lang="hr-HR" cap="none" dirty="0" smtClean="0"/>
              <a:t>1228. godine - prvo spominjanje Velike Gorice u pisanom dokumentu gdje se spominje kao selo s nekoliko kuća.</a:t>
            </a:r>
          </a:p>
          <a:p>
            <a:r>
              <a:rPr lang="hr-HR" cap="none" dirty="0" smtClean="0"/>
              <a:t>U 17. stoljeću </a:t>
            </a:r>
            <a:r>
              <a:rPr lang="hr-HR" cap="none" dirty="0" smtClean="0"/>
              <a:t>kralj </a:t>
            </a:r>
            <a:r>
              <a:rPr lang="hr-HR" cap="none" dirty="0" smtClean="0"/>
              <a:t>Rudolf Velikoj Gorici dodjeljuje sajamsko pravo (4 sajma godišnje i 1 sajam tjedno). Ubrzano se razvija i postaje trgovačko i obrtničko središte.</a:t>
            </a:r>
          </a:p>
          <a:p>
            <a:r>
              <a:rPr lang="hr-HR" cap="none" dirty="0" smtClean="0"/>
              <a:t>1614. godine izgrađena je Vijećnica – današnji Muzej Turopolja i Velika Gorica postaje upravno središte.</a:t>
            </a:r>
          </a:p>
          <a:p>
            <a:r>
              <a:rPr lang="hr-HR" cap="none" dirty="0" smtClean="0"/>
              <a:t>1617</a:t>
            </a:r>
            <a:r>
              <a:rPr lang="hr-HR" cap="none" dirty="0" smtClean="0"/>
              <a:t>. godine izgrađena je prva pučka škola, danas je to OŠ Eugena Kvaternika u Velikoj Gorici. </a:t>
            </a:r>
            <a:endParaRPr lang="hr-HR" cap="none" dirty="0" smtClean="0"/>
          </a:p>
          <a:p>
            <a:pPr marL="0" indent="0">
              <a:buNone/>
            </a:pPr>
            <a:endParaRPr lang="hr-HR" cap="none" dirty="0"/>
          </a:p>
        </p:txBody>
      </p:sp>
      <p:pic>
        <p:nvPicPr>
          <p:cNvPr id="4100" name="Picture 4" descr="Turistička zajednica grada Velike Gorice - Crtice iz prošlost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751313"/>
            <a:ext cx="3750018" cy="247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46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99592" y="427603"/>
            <a:ext cx="4032448" cy="553055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r-HR" b="1" cap="none" dirty="0" smtClean="0">
                <a:solidFill>
                  <a:srgbClr val="FF0000"/>
                </a:solidFill>
              </a:rPr>
              <a:t>19. stoljeće </a:t>
            </a:r>
          </a:p>
          <a:p>
            <a:pPr marL="0" indent="0">
              <a:buNone/>
            </a:pPr>
            <a:endParaRPr lang="hr-HR" cap="none" dirty="0" smtClean="0"/>
          </a:p>
          <a:p>
            <a:r>
              <a:rPr lang="hr-HR" cap="none" dirty="0" smtClean="0"/>
              <a:t>Velika Gorica postaje središte Plemenite općine Turopolje.</a:t>
            </a:r>
          </a:p>
          <a:p>
            <a:r>
              <a:rPr lang="hr-HR" cap="none" dirty="0" smtClean="0"/>
              <a:t>Velikogorički ceh – udruženje obrtnika, razna zanimanja : pekar, mesar, opančar, licitar ili medičar, klobučar, stolar, postolar, mlinar, bravar, kožar, remenar, pećar, </a:t>
            </a:r>
            <a:r>
              <a:rPr lang="hr-HR" cap="none" dirty="0" err="1" smtClean="0"/>
              <a:t>kotlokrpar</a:t>
            </a:r>
            <a:r>
              <a:rPr lang="hr-HR" cap="none" dirty="0" smtClean="0"/>
              <a:t>, kolar…</a:t>
            </a:r>
          </a:p>
          <a:p>
            <a:r>
              <a:rPr lang="hr-HR" cap="none" dirty="0" smtClean="0"/>
              <a:t>Osniva se </a:t>
            </a:r>
            <a:r>
              <a:rPr lang="hr-HR" cap="none" dirty="0" smtClean="0"/>
              <a:t>Dobrovoljno </a:t>
            </a:r>
            <a:r>
              <a:rPr lang="hr-HR" cap="none" dirty="0" smtClean="0"/>
              <a:t>vatrogasno društvo Velika Gorica.</a:t>
            </a:r>
          </a:p>
          <a:p>
            <a:r>
              <a:rPr lang="hr-HR" cap="none" dirty="0"/>
              <a:t>1842. središte Plemenite općine Turopolje i postaja na željezničkoj pruzi Zidani Most – Sisak.</a:t>
            </a:r>
          </a:p>
          <a:p>
            <a:endParaRPr lang="hr-HR" cap="none" dirty="0" smtClean="0"/>
          </a:p>
          <a:p>
            <a:pPr marL="0" indent="0">
              <a:buNone/>
            </a:pPr>
            <a:endParaRPr lang="hr-HR" cap="none" dirty="0" smtClean="0"/>
          </a:p>
          <a:p>
            <a:endParaRPr lang="hr-HR" cap="none" dirty="0"/>
          </a:p>
        </p:txBody>
      </p:sp>
      <p:pic>
        <p:nvPicPr>
          <p:cNvPr id="4" name="Picture 2" descr="željeznički kolodvor | Hrvatska tehnička enciklopedi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56992"/>
            <a:ext cx="3724865" cy="260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Vatrogastvo na Trešnjevci - Mapiranje Trešnjev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92696"/>
            <a:ext cx="3724865" cy="219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979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87624" y="764704"/>
            <a:ext cx="7774632" cy="3312367"/>
          </a:xfrm>
        </p:spPr>
        <p:txBody>
          <a:bodyPr/>
          <a:lstStyle/>
          <a:p>
            <a:pPr marL="0" indent="0" algn="ctr">
              <a:buNone/>
            </a:pPr>
            <a:r>
              <a:rPr lang="hr-HR" b="1" cap="none" dirty="0" smtClean="0">
                <a:solidFill>
                  <a:srgbClr val="FF0000"/>
                </a:solidFill>
              </a:rPr>
              <a:t>20. stoljeće</a:t>
            </a:r>
          </a:p>
          <a:p>
            <a:r>
              <a:rPr lang="hr-HR" cap="none" dirty="0" smtClean="0"/>
              <a:t>1907.g. – 1937.g. od Novog Čiča do </a:t>
            </a:r>
            <a:r>
              <a:rPr lang="hr-HR" cap="none" dirty="0"/>
              <a:t>ž</a:t>
            </a:r>
            <a:r>
              <a:rPr lang="hr-HR" cap="none" dirty="0" smtClean="0"/>
              <a:t>eljezničke postaje u Velikoj Gorici izgrađena je pruga za konjski tramvaj zvan </a:t>
            </a:r>
            <a:r>
              <a:rPr lang="hr-HR" b="1" i="1" cap="none" dirty="0" smtClean="0"/>
              <a:t>KOJNAČA.</a:t>
            </a:r>
          </a:p>
          <a:p>
            <a:r>
              <a:rPr lang="hr-HR" cap="none" dirty="0" smtClean="0"/>
              <a:t>Uvodi se električna struja, asfaltiraju se ceste i ulice, gradi se vodovod i kanalizacija, nova naselja i ustanove…</a:t>
            </a:r>
            <a:endParaRPr lang="hr-HR" cap="none" dirty="0"/>
          </a:p>
        </p:txBody>
      </p:sp>
      <p:sp>
        <p:nvSpPr>
          <p:cNvPr id="4" name="AutoShape 2" descr="PRIJENOS I RAZDJELA ELEKTRIČNE ENERGIJE"/>
          <p:cNvSpPr>
            <a:spLocks noChangeAspect="1" noChangeArrowheads="1"/>
          </p:cNvSpPr>
          <p:nvPr/>
        </p:nvSpPr>
        <p:spPr bwMode="auto">
          <a:xfrm>
            <a:off x="155574" y="-144463"/>
            <a:ext cx="527993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6152" name="Picture 8" descr="električni energetski vod | Hrvatska enciklopedi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593" y="2636912"/>
            <a:ext cx="2216745" cy="337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Arhiva kojnača - Kronike Velike Gor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852936"/>
            <a:ext cx="4249688" cy="274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58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360469"/>
            <a:ext cx="7773338" cy="1596177"/>
          </a:xfrm>
        </p:spPr>
        <p:txBody>
          <a:bodyPr/>
          <a:lstStyle/>
          <a:p>
            <a:pPr algn="ctr"/>
            <a:r>
              <a:rPr lang="hr-HR" b="1" dirty="0" smtClean="0">
                <a:solidFill>
                  <a:srgbClr val="FF0000"/>
                </a:solidFill>
              </a:rPr>
              <a:t>Grad Velika </a:t>
            </a:r>
            <a:r>
              <a:rPr lang="hr-HR" b="1" dirty="0">
                <a:solidFill>
                  <a:srgbClr val="FF0000"/>
                </a:solidFill>
              </a:rPr>
              <a:t>G</a:t>
            </a:r>
            <a:r>
              <a:rPr lang="hr-HR" b="1" dirty="0" smtClean="0">
                <a:solidFill>
                  <a:srgbClr val="FF0000"/>
                </a:solidFill>
              </a:rPr>
              <a:t>orica 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12028" y="1628800"/>
            <a:ext cx="7772870" cy="3424107"/>
          </a:xfrm>
        </p:spPr>
        <p:txBody>
          <a:bodyPr/>
          <a:lstStyle/>
          <a:p>
            <a:r>
              <a:rPr lang="hr-HR" cap="none" dirty="0" smtClean="0"/>
              <a:t>20.9.1995. g. Velika </a:t>
            </a:r>
            <a:r>
              <a:rPr lang="hr-HR" cap="none" dirty="0"/>
              <a:t>G</a:t>
            </a:r>
            <a:r>
              <a:rPr lang="hr-HR" cap="none" dirty="0" smtClean="0"/>
              <a:t>orica postaje </a:t>
            </a:r>
            <a:r>
              <a:rPr lang="hr-HR" cap="none" dirty="0" smtClean="0"/>
              <a:t>Grad Velika Gorica koja </a:t>
            </a:r>
            <a:r>
              <a:rPr lang="hr-HR" cap="none" dirty="0" smtClean="0"/>
              <a:t>ima svoje uže i šire gradsko područje s općinama Orle, Kravarsko i Pokupsko.</a:t>
            </a:r>
          </a:p>
          <a:p>
            <a:r>
              <a:rPr lang="hr-HR" cap="none" dirty="0" smtClean="0"/>
              <a:t>Najveći je grad u Zagrebačkoj županiji.</a:t>
            </a:r>
          </a:p>
          <a:p>
            <a:r>
              <a:rPr lang="hr-HR" cap="none" dirty="0" smtClean="0"/>
              <a:t>Gradom upravlja Gradsko vijeće i gradonačelnik.</a:t>
            </a:r>
            <a:endParaRPr lang="hr-HR" cap="none" dirty="0"/>
          </a:p>
        </p:txBody>
      </p:sp>
      <p:pic>
        <p:nvPicPr>
          <p:cNvPr id="7170" name="Picture 2" descr="Velika Gorica, center, building land in a TOP LOCATION, La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568552"/>
            <a:ext cx="4968552" cy="296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596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204243"/>
            <a:ext cx="7773338" cy="1596177"/>
          </a:xfrm>
        </p:spPr>
        <p:txBody>
          <a:bodyPr/>
          <a:lstStyle/>
          <a:p>
            <a:pPr algn="ctr"/>
            <a:r>
              <a:rPr lang="hr-HR" b="1" dirty="0" smtClean="0">
                <a:solidFill>
                  <a:srgbClr val="FF0000"/>
                </a:solidFill>
              </a:rPr>
              <a:t>Zaštitnica Velike Gorice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27584" y="1340768"/>
            <a:ext cx="7772870" cy="3424107"/>
          </a:xfrm>
        </p:spPr>
        <p:txBody>
          <a:bodyPr/>
          <a:lstStyle/>
          <a:p>
            <a:r>
              <a:rPr lang="hr-HR" cap="none" dirty="0" smtClean="0"/>
              <a:t>Dan </a:t>
            </a:r>
            <a:r>
              <a:rPr lang="hr-HR" cap="none" dirty="0"/>
              <a:t>G</a:t>
            </a:r>
            <a:r>
              <a:rPr lang="hr-HR" cap="none" dirty="0" smtClean="0"/>
              <a:t>rada Velike Gorice je </a:t>
            </a:r>
            <a:r>
              <a:rPr lang="hr-HR" i="1" cap="none" dirty="0" smtClean="0"/>
              <a:t>13. prosinca </a:t>
            </a:r>
            <a:r>
              <a:rPr lang="hr-HR" cap="none" dirty="0" smtClean="0"/>
              <a:t>na blagdan </a:t>
            </a:r>
            <a:r>
              <a:rPr lang="hr-HR" cap="none" dirty="0" smtClean="0"/>
              <a:t>Svete </a:t>
            </a:r>
            <a:r>
              <a:rPr lang="hr-HR" cap="none" dirty="0" smtClean="0"/>
              <a:t>Lucije.</a:t>
            </a:r>
          </a:p>
          <a:p>
            <a:r>
              <a:rPr lang="hr-HR" cap="none" dirty="0" smtClean="0"/>
              <a:t>Ona je </a:t>
            </a:r>
            <a:r>
              <a:rPr lang="hr-HR" cap="none" dirty="0"/>
              <a:t>z</a:t>
            </a:r>
            <a:r>
              <a:rPr lang="hr-HR" cap="none" dirty="0" smtClean="0"/>
              <a:t>aštitnica očiju i vida.</a:t>
            </a:r>
          </a:p>
          <a:p>
            <a:r>
              <a:rPr lang="hr-HR" cap="none" dirty="0" smtClean="0"/>
              <a:t>Na blagdan </a:t>
            </a:r>
            <a:r>
              <a:rPr lang="hr-HR" cap="none" dirty="0" smtClean="0"/>
              <a:t>Svete </a:t>
            </a:r>
            <a:r>
              <a:rPr lang="hr-HR" cap="none" dirty="0" smtClean="0"/>
              <a:t>Lucije sije se pšenica.</a:t>
            </a:r>
          </a:p>
          <a:p>
            <a:endParaRPr lang="hr-HR" dirty="0"/>
          </a:p>
        </p:txBody>
      </p:sp>
      <p:pic>
        <p:nvPicPr>
          <p:cNvPr id="8194" name="Picture 2" descr="Blagdan svete Lucije - FER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444" y="3307074"/>
            <a:ext cx="4631554" cy="291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amen">
  <a:themeElements>
    <a:clrScheme name="Prame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Prame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am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163</TotalTime>
  <Words>512</Words>
  <Application>Microsoft Office PowerPoint</Application>
  <PresentationFormat>Prikaz na zaslonu (4:3)</PresentationFormat>
  <Paragraphs>43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Pramen</vt:lpstr>
      <vt:lpstr>Velika Gorica nekad i danas</vt:lpstr>
      <vt:lpstr>Prapovijest</vt:lpstr>
      <vt:lpstr>Smještaj</vt:lpstr>
      <vt:lpstr>Put u prošlost</vt:lpstr>
      <vt:lpstr>PowerPoint prezentacija</vt:lpstr>
      <vt:lpstr>PowerPoint prezentacija</vt:lpstr>
      <vt:lpstr>PowerPoint prezentacija</vt:lpstr>
      <vt:lpstr>Grad Velika Gorica </vt:lpstr>
      <vt:lpstr>Zaštitnica Velike Gorice</vt:lpstr>
      <vt:lpstr>Velika Gorica danas </vt:lpstr>
      <vt:lpstr>Odgojno - obrazovne ustanove</vt:lpstr>
      <vt:lpstr>Velika Gorica – grad prijatelj djece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Velika Gorica nekad i danas</dc:title>
  <dc:creator>korisnik</dc:creator>
  <cp:lastModifiedBy>Jadranka Jelisavac</cp:lastModifiedBy>
  <cp:revision>24</cp:revision>
  <dcterms:created xsi:type="dcterms:W3CDTF">2020-12-11T16:32:21Z</dcterms:created>
  <dcterms:modified xsi:type="dcterms:W3CDTF">2021-07-15T09:56:14Z</dcterms:modified>
</cp:coreProperties>
</file>