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defaultTextStyle>
    <a:lvl1pPr>
      <a:defRPr>
        <a:latin typeface="+mj-lt"/>
        <a:ea typeface="+mj-ea"/>
        <a:cs typeface="+mj-cs"/>
        <a:sym typeface="Avenir Roman"/>
      </a:defRPr>
    </a:lvl1pPr>
    <a:lvl2pPr>
      <a:defRPr>
        <a:latin typeface="+mj-lt"/>
        <a:ea typeface="+mj-ea"/>
        <a:cs typeface="+mj-cs"/>
        <a:sym typeface="Avenir Roman"/>
      </a:defRPr>
    </a:lvl2pPr>
    <a:lvl3pPr>
      <a:defRPr>
        <a:latin typeface="+mj-lt"/>
        <a:ea typeface="+mj-ea"/>
        <a:cs typeface="+mj-cs"/>
        <a:sym typeface="Avenir Roman"/>
      </a:defRPr>
    </a:lvl3pPr>
    <a:lvl4pPr>
      <a:defRPr>
        <a:latin typeface="+mj-lt"/>
        <a:ea typeface="+mj-ea"/>
        <a:cs typeface="+mj-cs"/>
        <a:sym typeface="Avenir Roman"/>
      </a:defRPr>
    </a:lvl4pPr>
    <a:lvl5pPr>
      <a:defRPr>
        <a:latin typeface="+mj-lt"/>
        <a:ea typeface="+mj-ea"/>
        <a:cs typeface="+mj-cs"/>
        <a:sym typeface="Avenir Roman"/>
      </a:defRPr>
    </a:lvl5pPr>
    <a:lvl6pPr>
      <a:defRPr>
        <a:latin typeface="+mj-lt"/>
        <a:ea typeface="+mj-ea"/>
        <a:cs typeface="+mj-cs"/>
        <a:sym typeface="Avenir Roman"/>
      </a:defRPr>
    </a:lvl6pPr>
    <a:lvl7pPr>
      <a:defRPr>
        <a:latin typeface="+mj-lt"/>
        <a:ea typeface="+mj-ea"/>
        <a:cs typeface="+mj-cs"/>
        <a:sym typeface="Avenir Roman"/>
      </a:defRPr>
    </a:lvl7pPr>
    <a:lvl8pPr>
      <a:defRPr>
        <a:latin typeface="+mj-lt"/>
        <a:ea typeface="+mj-ea"/>
        <a:cs typeface="+mj-cs"/>
        <a:sym typeface="Avenir Roman"/>
      </a:defRPr>
    </a:lvl8pPr>
    <a:lvl9pPr>
      <a:defRPr>
        <a:latin typeface="+mj-lt"/>
        <a:ea typeface="+mj-ea"/>
        <a:cs typeface="+mj-cs"/>
        <a:sym typeface="Avenir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venir Book"/>
          <a:ea typeface="Avenir Book"/>
          <a:cs typeface="Avenir Book"/>
        </a:font>
        <a:srgbClr val="000000"/>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DBDBDB"/>
          </a:solidFill>
        </a:fill>
      </a:tcStyle>
    </a:wholeTbl>
    <a:band2H>
      <a:tcTxStyle b="def" i="def"/>
      <a:tcStyle>
        <a:tcBdr/>
        <a:fill>
          <a:solidFill>
            <a:srgbClr val="EEEEEE"/>
          </a:solidFill>
        </a:fill>
      </a:tcStyle>
    </a:band2H>
    <a:firstCol>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8F8F8F"/>
          </a:solidFill>
        </a:fill>
      </a:tcStyle>
    </a:firstCol>
    <a:lastRow>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381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8F8F8F"/>
          </a:solidFill>
        </a:fill>
      </a:tcStyle>
    </a:lastRow>
    <a:firstRow>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381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8F8F8F"/>
          </a:solidFill>
        </a:fill>
      </a:tcStyle>
    </a:firstRow>
  </a:tblStyle>
  <a:tblStyle styleId="{C7B018BB-80A7-4F77-B60F-C8B233D01FF8}" styleName="">
    <a:tblBg/>
    <a:wholeTbl>
      <a:tcTxStyle b="on" i="on">
        <a:font>
          <a:latin typeface="Avenir Book"/>
          <a:ea typeface="Avenir Book"/>
          <a:cs typeface="Avenir Book"/>
        </a:font>
        <a:srgbClr val="000000"/>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F7FDFB"/>
          </a:solidFill>
        </a:fill>
      </a:tcStyle>
    </a:wholeTbl>
    <a:band2H>
      <a:tcTxStyle b="def" i="def"/>
      <a:tcStyle>
        <a:tcBdr/>
        <a:fill>
          <a:solidFill>
            <a:srgbClr val="FBFEFD"/>
          </a:solidFill>
        </a:fill>
      </a:tcStyle>
    </a:band2H>
    <a:firstCol>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EAF9F6"/>
          </a:solidFill>
        </a:fill>
      </a:tcStyle>
    </a:firstCol>
    <a:lastRow>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381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EAF9F6"/>
          </a:solidFill>
        </a:fill>
      </a:tcStyle>
    </a:lastRow>
    <a:firstRow>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381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EAF9F6"/>
          </a:solidFill>
        </a:fill>
      </a:tcStyle>
    </a:firstRow>
  </a:tblStyle>
  <a:tblStyle styleId="{EEE7283C-3CF3-47DC-8721-378D4A62B228}" styleName="">
    <a:tblBg/>
    <a:wholeTbl>
      <a:tcTxStyle b="on" i="on">
        <a:font>
          <a:latin typeface="Avenir Book"/>
          <a:ea typeface="Avenir Book"/>
          <a:cs typeface="Avenir Book"/>
        </a:font>
        <a:srgbClr val="000000"/>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D7E4F6"/>
          </a:solidFill>
        </a:fill>
      </a:tcStyle>
    </a:wholeTbl>
    <a:band2H>
      <a:tcTxStyle b="def" i="def"/>
      <a:tcStyle>
        <a:tcBdr/>
        <a:fill>
          <a:solidFill>
            <a:srgbClr val="ECF2FA"/>
          </a:solidFill>
        </a:fill>
      </a:tcStyle>
    </a:band2H>
    <a:firstCol>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80B3E7"/>
          </a:solidFill>
        </a:fill>
      </a:tcStyle>
    </a:firstCol>
    <a:lastRow>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381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80B3E7"/>
          </a:solidFill>
        </a:fill>
      </a:tcStyle>
    </a:lastRow>
    <a:firstRow>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381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80B3E7"/>
          </a:solidFill>
        </a:fill>
      </a:tcStyle>
    </a:firstRow>
  </a:tblStyle>
  <a:tblStyle styleId="{CF821DB8-F4EB-4A41-A1BA-3FCAFE7338EE}" styleName="">
    <a:tblBg/>
    <a:wholeTbl>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DEF6F1"/>
          </a:solidFill>
        </a:fill>
      </a:tcStyle>
    </a:band2H>
    <a:firstCol>
      <a:tcTxStyle b="on" i="on">
        <a:font>
          <a:latin typeface="Avenir Book"/>
          <a:ea typeface="Avenir Book"/>
          <a:cs typeface="Avenir Book"/>
        </a:font>
        <a:srgbClr val="DEF6F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F8F8F"/>
          </a:solidFill>
        </a:fill>
      </a:tcStyle>
    </a:firstCol>
    <a:lastRow>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DEF6F1"/>
          </a:solidFill>
        </a:fill>
      </a:tcStyle>
    </a:lastRow>
    <a:firstRow>
      <a:tcTxStyle b="on" i="on">
        <a:font>
          <a:latin typeface="Avenir Book"/>
          <a:ea typeface="Avenir Book"/>
          <a:cs typeface="Avenir Book"/>
        </a:font>
        <a:srgbClr val="DEF6F1"/>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8F8F8F"/>
          </a:solidFill>
        </a:fill>
      </a:tcStyle>
    </a:firstRow>
  </a:tblStyle>
  <a:tblStyle styleId="{33BA23B1-9221-436E-865A-0063620EA4FD}" styleName="">
    <a:tblBg/>
    <a:wholeTbl>
      <a:tcTxStyle b="on" i="on">
        <a:font>
          <a:latin typeface="Avenir Book"/>
          <a:ea typeface="Avenir Book"/>
          <a:cs typeface="Avenir Book"/>
        </a:font>
        <a:srgbClr val="000000"/>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fill>
      </a:tcStyle>
    </a:firstCol>
    <a:lastRow>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38100" cap="flat">
              <a:solidFill>
                <a:srgbClr val="DEF6F1"/>
              </a:solidFill>
              <a:prstDash val="solid"/>
              <a:bevel/>
            </a:ln>
          </a:top>
          <a:bottom>
            <a:ln w="127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fill>
      </a:tcStyle>
    </a:lastRow>
    <a:firstRow>
      <a:tcTxStyle b="on" i="on">
        <a:font>
          <a:latin typeface="Avenir Book"/>
          <a:ea typeface="Avenir Book"/>
          <a:cs typeface="Avenir Book"/>
        </a:font>
        <a:srgbClr val="DEF6F1"/>
      </a:tcTxStyle>
      <a:tcStyle>
        <a:tcBdr>
          <a:left>
            <a:ln w="12700" cap="flat">
              <a:solidFill>
                <a:srgbClr val="DEF6F1"/>
              </a:solidFill>
              <a:prstDash val="solid"/>
              <a:bevel/>
            </a:ln>
          </a:left>
          <a:right>
            <a:ln w="12700" cap="flat">
              <a:solidFill>
                <a:srgbClr val="DEF6F1"/>
              </a:solidFill>
              <a:prstDash val="solid"/>
              <a:bevel/>
            </a:ln>
          </a:right>
          <a:top>
            <a:ln w="12700" cap="flat">
              <a:solidFill>
                <a:srgbClr val="DEF6F1"/>
              </a:solidFill>
              <a:prstDash val="solid"/>
              <a:bevel/>
            </a:ln>
          </a:top>
          <a:bottom>
            <a:ln w="38100" cap="flat">
              <a:solidFill>
                <a:srgbClr val="DEF6F1"/>
              </a:solidFill>
              <a:prstDash val="solid"/>
              <a:bevel/>
            </a:ln>
          </a:bottom>
          <a:insideH>
            <a:ln w="12700" cap="flat">
              <a:solidFill>
                <a:srgbClr val="DEF6F1"/>
              </a:solidFill>
              <a:prstDash val="solid"/>
              <a:bevel/>
            </a:ln>
          </a:insideH>
          <a:insideV>
            <a:ln w="12700" cap="flat">
              <a:solidFill>
                <a:srgbClr val="DEF6F1"/>
              </a:solidFill>
              <a:prstDash val="solid"/>
              <a:bevel/>
            </a:ln>
          </a:insideV>
        </a:tcBdr>
        <a:fill>
          <a:solidFill/>
        </a:fill>
      </a:tcStyle>
    </a:firstRow>
  </a:tblStyle>
  <a:tblStyle styleId="{2708684C-4D16-4618-839F-0558EEFCDFE6}" styleName="">
    <a:tblBg/>
    <a:wholeTb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hape 24"/>
          <p:cNvSpPr/>
          <p:nvPr>
            <p:ph type="sldImg"/>
          </p:nvPr>
        </p:nvSpPr>
        <p:spPr>
          <a:xfrm>
            <a:off x="1143000" y="685800"/>
            <a:ext cx="4572000" cy="3429000"/>
          </a:xfrm>
          <a:prstGeom prst="rect">
            <a:avLst/>
          </a:prstGeom>
        </p:spPr>
        <p:txBody>
          <a:bodyPr/>
          <a:lstStyle/>
          <a:p>
            <a:pPr lvl="0"/>
          </a:p>
        </p:txBody>
      </p:sp>
      <p:sp>
        <p:nvSpPr>
          <p:cNvPr id="25" name="Shape 25"/>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p>
            <a:pPr lvl="0"/>
            <a:fld id="{86CB4B4D-7CA3-9044-876B-883B54F8677D}" type="slidenum"/>
          </a:p>
        </p:txBody>
      </p:sp>
      <p:sp>
        <p:nvSpPr>
          <p:cNvPr id="7" name="Shape 7"/>
          <p:cNvSpPr/>
          <p:nvPr>
            <p:ph type="title"/>
          </p:nvPr>
        </p:nvSpPr>
        <p:spPr>
          <a:xfrm>
            <a:off x="685800" y="1844675"/>
            <a:ext cx="7772400" cy="2041525"/>
          </a:xfrm>
          <a:prstGeom prst="rect">
            <a:avLst/>
          </a:prstGeom>
        </p:spPr>
        <p:txBody>
          <a:bodyPr/>
          <a:lstStyle/>
          <a:p>
            <a:pPr lvl="0"/>
          </a:p>
        </p:txBody>
      </p:sp>
      <p:sp>
        <p:nvSpPr>
          <p:cNvPr id="8" name="Shape 8"/>
          <p:cNvSpPr/>
          <p:nvPr>
            <p:ph type="body" idx="1"/>
          </p:nvPr>
        </p:nvSpPr>
        <p:spPr>
          <a:xfrm>
            <a:off x="1371600" y="3886200"/>
            <a:ext cx="6400800" cy="2971800"/>
          </a:xfrm>
          <a:prstGeom prst="rect">
            <a:avLst/>
          </a:prstGeom>
        </p:spPr>
        <p:txBody>
          <a:bodyPr/>
          <a:lstStyle/>
          <a:p>
            <a:pPr lvl="0"/>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p>
            <a:pPr lvl="0"/>
            <a:fld id="{86CB4B4D-7CA3-9044-876B-883B54F8677D}" type="slidenum"/>
          </a:p>
        </p:txBody>
      </p:sp>
      <p:sp>
        <p:nvSpPr>
          <p:cNvPr id="11" name="Shape 11"/>
          <p:cNvSpPr/>
          <p:nvPr>
            <p:ph type="title"/>
          </p:nvPr>
        </p:nvSpPr>
        <p:spPr>
          <a:prstGeom prst="rect">
            <a:avLst/>
          </a:prstGeom>
        </p:spPr>
        <p:txBody>
          <a:bodyPr/>
          <a:lstStyle/>
          <a:p>
            <a:pPr lvl="0"/>
          </a:p>
        </p:txBody>
      </p:sp>
      <p:sp>
        <p:nvSpPr>
          <p:cNvPr id="12" name="Shape 12"/>
          <p:cNvSpPr/>
          <p:nvPr>
            <p:ph type="body" idx="1"/>
          </p:nvPr>
        </p:nvSpPr>
        <p:spPr>
          <a:prstGeom prst="rect">
            <a:avLst/>
          </a:prstGeom>
        </p:spPr>
        <p:txBody>
          <a:bodyPr/>
          <a:lstStyle/>
          <a:p>
            <a:pPr lvl="0"/>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Shape 14"/>
          <p:cNvSpPr/>
          <p:nvPr>
            <p:ph type="sldNum" sz="quarter" idx="2"/>
          </p:nvPr>
        </p:nvSpPr>
        <p:spPr>
          <a:prstGeom prst="rect">
            <a:avLst/>
          </a:prstGeom>
        </p:spPr>
        <p:txBody>
          <a:bodyPr/>
          <a:lstStyle/>
          <a:p>
            <a:pPr lvl="0"/>
            <a:fld id="{86CB4B4D-7CA3-9044-876B-883B54F8677D}" type="slidenum"/>
          </a:p>
        </p:txBody>
      </p:sp>
      <p:sp>
        <p:nvSpPr>
          <p:cNvPr id="15" name="Shape 15"/>
          <p:cNvSpPr/>
          <p:nvPr>
            <p:ph type="title"/>
          </p:nvPr>
        </p:nvSpPr>
        <p:spPr>
          <a:prstGeom prst="rect">
            <a:avLst/>
          </a:prstGeom>
        </p:spPr>
        <p:txBody>
          <a:bodyPr/>
          <a:lstStyle/>
          <a:p>
            <a:pPr lvl="0"/>
          </a:p>
        </p:txBody>
      </p:sp>
      <p:sp>
        <p:nvSpPr>
          <p:cNvPr id="16" name="Shape 16"/>
          <p:cNvSpPr/>
          <p:nvPr>
            <p:ph type="body" idx="1"/>
          </p:nvPr>
        </p:nvSpPr>
        <p:spPr>
          <a:xfrm>
            <a:off x="457200" y="1600200"/>
            <a:ext cx="4038600" cy="5257800"/>
          </a:xfrm>
          <a:prstGeom prst="rect">
            <a:avLst/>
          </a:prstGeom>
        </p:spPr>
        <p:txBody>
          <a:bodyPr/>
          <a:lstStyle/>
          <a:p>
            <a:pPr lvl="0"/>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8" name="Shape 18"/>
          <p:cNvSpPr/>
          <p:nvPr>
            <p:ph type="sldNum" sz="quarter" idx="2"/>
          </p:nvPr>
        </p:nvSpPr>
        <p:spPr>
          <a:prstGeom prst="rect">
            <a:avLst/>
          </a:prstGeom>
        </p:spPr>
        <p:txBody>
          <a:bodyPr/>
          <a:lstStyle/>
          <a:p>
            <a:pPr lvl="0"/>
            <a:fld id="{86CB4B4D-7CA3-9044-876B-883B54F8677D}" type="slidenum"/>
          </a:p>
        </p:txBody>
      </p:sp>
      <p:sp>
        <p:nvSpPr>
          <p:cNvPr id="19" name="Shape 19"/>
          <p:cNvSpPr/>
          <p:nvPr>
            <p:ph type="body" idx="1"/>
          </p:nvPr>
        </p:nvSpPr>
        <p:spPr>
          <a:xfrm>
            <a:off x="457200" y="274636"/>
            <a:ext cx="8229600" cy="5851528"/>
          </a:xfrm>
          <a:prstGeom prst="rect">
            <a:avLst/>
          </a:prstGeom>
        </p:spPr>
        <p:txBody>
          <a:bodyPr/>
          <a:lstStyle/>
          <a:p>
            <a:pPr lvl="0"/>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1" name="Shape 21"/>
          <p:cNvSpPr/>
          <p:nvPr>
            <p:ph type="sldNum" sz="quarter" idx="2"/>
          </p:nvPr>
        </p:nvSpPr>
        <p:spPr>
          <a:prstGeom prst="rect">
            <a:avLst/>
          </a:prstGeom>
        </p:spPr>
        <p:txBody>
          <a:bodyPr/>
          <a:lstStyle/>
          <a:p>
            <a:pPr lvl="0"/>
            <a:fld id="{86CB4B4D-7CA3-9044-876B-883B54F8677D}" type="slidenum"/>
          </a:p>
        </p:txBody>
      </p:sp>
      <p:sp>
        <p:nvSpPr>
          <p:cNvPr id="22" name="Shape 22"/>
          <p:cNvSpPr/>
          <p:nvPr>
            <p:ph type="title"/>
          </p:nvPr>
        </p:nvSpPr>
        <p:spPr>
          <a:prstGeom prst="rect">
            <a:avLst/>
          </a:prstGeom>
        </p:spPr>
        <p:txBody>
          <a:bodyPr/>
          <a:lstStyle/>
          <a:p>
            <a:pPr lvl="0"/>
          </a:p>
        </p:txBody>
      </p:sp>
      <p:sp>
        <p:nvSpPr>
          <p:cNvPr id="23" name="Shape 23"/>
          <p:cNvSpPr/>
          <p:nvPr>
            <p:ph type="body" idx="1"/>
          </p:nvPr>
        </p:nvSpPr>
        <p:spPr>
          <a:prstGeom prst="rect">
            <a:avLst/>
          </a:prstGeom>
        </p:spPr>
        <p:txBody>
          <a:bodyPr/>
          <a:lstStyle/>
          <a:p>
            <a:pPr lvl="0"/>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F6F1"/>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5225"/>
            <a:ext cx="2133600" cy="288822"/>
          </a:xfrm>
          <a:prstGeom prst="rect">
            <a:avLst/>
          </a:prstGeom>
          <a:ln w="12700">
            <a:miter lim="400000"/>
          </a:ln>
        </p:spPr>
        <p:txBody>
          <a:bodyPr lIns="45718" tIns="45718" rIns="45718" bIns="45718">
            <a:spAutoFit/>
          </a:bodyPr>
          <a:lstStyle>
            <a:lvl1pPr algn="r">
              <a:defRPr sz="1400">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457200" y="92074"/>
            <a:ext cx="8229600" cy="1508128"/>
          </a:xfrm>
          <a:prstGeom prst="rect">
            <a:avLst/>
          </a:prstGeom>
          <a:ln w="12700">
            <a:miter lim="400000"/>
          </a:ln>
        </p:spPr>
        <p:txBody>
          <a:bodyPr lIns="45718" tIns="45718" rIns="45718" bIns="45718" anchor="ctr"/>
          <a:lstStyle/>
          <a:p>
            <a:pPr lvl="0"/>
          </a:p>
        </p:txBody>
      </p:sp>
      <p:sp>
        <p:nvSpPr>
          <p:cNvPr id="4" name="Shape 4"/>
          <p:cNvSpPr/>
          <p:nvPr>
            <p:ph type="body" idx="1"/>
          </p:nvPr>
        </p:nvSpPr>
        <p:spPr>
          <a:xfrm>
            <a:off x="457200" y="1600200"/>
            <a:ext cx="8229600" cy="5257800"/>
          </a:xfrm>
          <a:prstGeom prst="rect">
            <a:avLst/>
          </a:prstGeom>
          <a:ln w="12700">
            <a:miter lim="400000"/>
          </a:ln>
        </p:spPr>
        <p:txBody>
          <a:bodyPr lIns="45718" tIns="45718" rIns="45718" bIns="45718"/>
          <a:lstStyle/>
          <a:p>
            <a:pPr lvl="0"/>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Lst>
  <p:transition spd="med" advClick="1"/>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algn="ctr">
        <a:defRPr sz="4400">
          <a:latin typeface="Arial"/>
          <a:ea typeface="Arial"/>
          <a:cs typeface="Arial"/>
          <a:sym typeface="Arial"/>
        </a:defRPr>
      </a:lvl6pPr>
      <a:lvl7pPr algn="ctr">
        <a:defRPr sz="4400">
          <a:latin typeface="Arial"/>
          <a:ea typeface="Arial"/>
          <a:cs typeface="Arial"/>
          <a:sym typeface="Arial"/>
        </a:defRPr>
      </a:lvl7pPr>
      <a:lvl8pPr algn="ctr">
        <a:defRPr sz="4400">
          <a:latin typeface="Arial"/>
          <a:ea typeface="Arial"/>
          <a:cs typeface="Arial"/>
          <a:sym typeface="Arial"/>
        </a:defRPr>
      </a:lvl8pPr>
      <a:lvl9pPr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algn="r">
        <a:defRPr sz="1400">
          <a:solidFill>
            <a:schemeClr val="tx1"/>
          </a:solidFill>
          <a:latin typeface="+mn-lt"/>
          <a:ea typeface="+mn-ea"/>
          <a:cs typeface="+mn-cs"/>
          <a:sym typeface="Arial"/>
        </a:defRPr>
      </a:lvl2pPr>
      <a:lvl3pPr algn="r">
        <a:defRPr sz="1400">
          <a:solidFill>
            <a:schemeClr val="tx1"/>
          </a:solidFill>
          <a:latin typeface="+mn-lt"/>
          <a:ea typeface="+mn-ea"/>
          <a:cs typeface="+mn-cs"/>
          <a:sym typeface="Arial"/>
        </a:defRPr>
      </a:lvl3pPr>
      <a:lvl4pPr algn="r">
        <a:defRPr sz="1400">
          <a:solidFill>
            <a:schemeClr val="tx1"/>
          </a:solidFill>
          <a:latin typeface="+mn-lt"/>
          <a:ea typeface="+mn-ea"/>
          <a:cs typeface="+mn-cs"/>
          <a:sym typeface="Arial"/>
        </a:defRPr>
      </a:lvl4pPr>
      <a:lvl5pPr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 Id="rId3" Type="http://schemas.openxmlformats.org/officeDocument/2006/relationships/image" Target="../media/image4.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ph type="title"/>
          </p:nvPr>
        </p:nvSpPr>
        <p:spPr>
          <a:xfrm>
            <a:off x="1371600" y="260350"/>
            <a:ext cx="7772400" cy="1470025"/>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r>
              <a:rPr sz="4400"/>
              <a:t>LAVOISIER </a:t>
            </a:r>
          </a:p>
        </p:txBody>
      </p:sp>
      <p:sp>
        <p:nvSpPr>
          <p:cNvPr id="28" name="Shape 28"/>
          <p:cNvSpPr/>
          <p:nvPr>
            <p:ph type="body" idx="1"/>
          </p:nvPr>
        </p:nvSpPr>
        <p:spPr>
          <a:xfrm>
            <a:off x="2843211" y="1773236"/>
            <a:ext cx="5689602" cy="338455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0" indent="0" algn="ctr">
              <a:lnSpc>
                <a:spcPct val="90000"/>
              </a:lnSpc>
              <a:spcBef>
                <a:spcPts val="500"/>
              </a:spcBef>
              <a:buSzTx/>
              <a:buNone/>
              <a:defRPr sz="1800"/>
            </a:pPr>
            <a:r>
              <a:rPr sz="2400"/>
              <a:t>Antoine-Laurent Lavoisier (1743-1794) is considered the father of the modern chemistry because of the statement regarding the weights of the  elements</a:t>
            </a:r>
          </a:p>
          <a:p>
            <a:pPr lvl="0" marL="0" indent="0" algn="ctr">
              <a:lnSpc>
                <a:spcPct val="90000"/>
              </a:lnSpc>
              <a:spcBef>
                <a:spcPts val="500"/>
              </a:spcBef>
              <a:buSzTx/>
              <a:buNone/>
              <a:defRPr sz="1800"/>
            </a:pPr>
            <a:r>
              <a:rPr sz="2400"/>
              <a:t>in a chemical reactions “ in a chemical reaction, the weights of the reactants is always equal to the weights of the products “….</a:t>
            </a:r>
          </a:p>
        </p:txBody>
      </p:sp>
      <p:pic>
        <p:nvPicPr>
          <p:cNvPr id="29" name="image1.jpeg"/>
          <p:cNvPicPr/>
          <p:nvPr/>
        </p:nvPicPr>
        <p:blipFill>
          <a:blip r:embed="rId2">
            <a:extLst/>
          </a:blip>
          <a:stretch>
            <a:fillRect/>
          </a:stretch>
        </p:blipFill>
        <p:spPr>
          <a:xfrm>
            <a:off x="223836" y="1700211"/>
            <a:ext cx="1884365" cy="4214814"/>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53" name="image8.jpeg"/>
          <p:cNvPicPr/>
          <p:nvPr/>
        </p:nvPicPr>
        <p:blipFill>
          <a:blip r:embed="rId2">
            <a:extLst/>
          </a:blip>
          <a:stretch>
            <a:fillRect/>
          </a:stretch>
        </p:blipFill>
        <p:spPr>
          <a:xfrm>
            <a:off x="577849" y="717550"/>
            <a:ext cx="4042615" cy="5217305"/>
          </a:xfrm>
          <a:prstGeom prst="rect">
            <a:avLst/>
          </a:prstGeom>
          <a:ln w="12700">
            <a:miter lim="400000"/>
          </a:ln>
        </p:spPr>
      </p:pic>
      <p:sp>
        <p:nvSpPr>
          <p:cNvPr id="54" name="Shape 54"/>
          <p:cNvSpPr/>
          <p:nvPr/>
        </p:nvSpPr>
        <p:spPr>
          <a:xfrm>
            <a:off x="4957839" y="2716531"/>
            <a:ext cx="3720346" cy="692313"/>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lvl="0"/>
            <a:r>
              <a:rPr sz="2100">
                <a:latin typeface="Arial"/>
                <a:ea typeface="Arial"/>
                <a:cs typeface="Arial"/>
                <a:sym typeface="Arial"/>
              </a:rPr>
              <a:t>few years later, Marat died </a:t>
            </a:r>
            <a:endParaRPr sz="2100">
              <a:latin typeface="Arial"/>
              <a:ea typeface="Arial"/>
              <a:cs typeface="Arial"/>
              <a:sym typeface="Arial"/>
            </a:endParaRPr>
          </a:p>
          <a:p>
            <a:pPr lvl="0"/>
            <a:r>
              <a:rPr sz="2100">
                <a:latin typeface="Arial"/>
                <a:ea typeface="Arial"/>
                <a:cs typeface="Arial"/>
                <a:sym typeface="Arial"/>
              </a:rPr>
              <a:t>in misterious circumstances….</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ph type="title"/>
          </p:nvPr>
        </p:nvSpPr>
        <p:spPr>
          <a:xfrm>
            <a:off x="457200" y="274637"/>
            <a:ext cx="8229600" cy="1143001"/>
          </a:xfrm>
          <a:prstGeom prst="rect">
            <a:avLst/>
          </a:prstGeom>
        </p:spPr>
        <p:txBody>
          <a:bodyPr lIns="0" tIns="0" rIns="0" bIns="0">
            <a:normAutofit fontScale="100000" lnSpcReduction="0"/>
          </a:bodyPr>
          <a:lstStyle/>
          <a:p>
            <a:pPr lvl="0"/>
          </a:p>
        </p:txBody>
      </p:sp>
      <p:sp>
        <p:nvSpPr>
          <p:cNvPr id="32" name="Shape 32"/>
          <p:cNvSpPr/>
          <p:nvPr>
            <p:ph type="body" idx="1"/>
          </p:nvPr>
        </p:nvSpPr>
        <p:spPr>
          <a:xfrm>
            <a:off x="457200" y="1600200"/>
            <a:ext cx="8229600" cy="4525963"/>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marL="609600" indent="-609600">
              <a:buChar char="•"/>
            </a:lvl1pPr>
          </a:lstStyle>
          <a:p>
            <a:pPr lvl="0">
              <a:defRPr sz="1800"/>
            </a:pPr>
            <a:r>
              <a:rPr sz="3200"/>
              <a:t>But we would like to talk about  Lavoisier’s life, instead of his mere work, because he was such a  dreamer! He pursued  science and knowledge with passion while working for the Ferme Generale, a private corporation that collected taxes for the French Crown</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title"/>
          </p:nvPr>
        </p:nvSpPr>
        <p:spPr>
          <a:xfrm>
            <a:off x="457200" y="274637"/>
            <a:ext cx="8229600" cy="1143001"/>
          </a:xfrm>
          <a:prstGeom prst="rect">
            <a:avLst/>
          </a:prstGeom>
        </p:spPr>
        <p:txBody>
          <a:bodyPr lIns="0" tIns="0" rIns="0" bIns="0">
            <a:normAutofit fontScale="100000" lnSpcReduction="0"/>
          </a:bodyPr>
          <a:lstStyle/>
          <a:p>
            <a:pPr lvl="0"/>
          </a:p>
        </p:txBody>
      </p:sp>
      <p:sp>
        <p:nvSpPr>
          <p:cNvPr id="35" name="Shape 35"/>
          <p:cNvSpPr/>
          <p:nvPr>
            <p:ph type="body" idx="1"/>
          </p:nvPr>
        </p:nvSpPr>
        <p:spPr>
          <a:xfrm>
            <a:off x="457200" y="1600200"/>
            <a:ext cx="8229600" cy="4525963"/>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466724" indent="-466724">
              <a:spcBef>
                <a:spcPts val="600"/>
              </a:spcBef>
              <a:buChar char="•"/>
              <a:defRPr sz="1800"/>
            </a:pPr>
            <a:r>
              <a:rPr sz="2800"/>
              <a:t>At the age of 25 years, Lavoisier was elected to the Academy of Sciences, France’s most elitist scientific society, because of his studies in geology. </a:t>
            </a:r>
          </a:p>
          <a:p>
            <a:pPr lvl="0" marL="466724" indent="-466724">
              <a:spcBef>
                <a:spcPts val="600"/>
              </a:spcBef>
              <a:buChar char="•"/>
              <a:defRPr sz="1800"/>
            </a:pPr>
            <a:r>
              <a:rPr sz="2800"/>
              <a:t> A few years later he saved Marie Anne Paulze, the thirteen years old daughter of his boss, from a marriage with a man much older than her.  The reason why he saved her was so that he could marry Marie Anne …..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body" idx="1"/>
          </p:nvPr>
        </p:nvSpPr>
        <p:spPr>
          <a:xfrm>
            <a:off x="539749" y="549274"/>
            <a:ext cx="8208965" cy="194469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marL="533400" indent="-533400">
              <a:spcBef>
                <a:spcPts val="600"/>
              </a:spcBef>
              <a:buChar char="•"/>
              <a:defRPr sz="2800"/>
            </a:lvl1pPr>
          </a:lstStyle>
          <a:p>
            <a:pPr lvl="0">
              <a:defRPr sz="1800"/>
            </a:pPr>
            <a:r>
              <a:rPr sz="2800"/>
              <a:t>Madame Lavoisier translated from English for him and illlustrated his books. Hers are the drawings of the devices used for Lavoisier’s most famous experiments .</a:t>
            </a:r>
          </a:p>
        </p:txBody>
      </p:sp>
      <p:pic>
        <p:nvPicPr>
          <p:cNvPr id="38" name="image2.jpeg"/>
          <p:cNvPicPr/>
          <p:nvPr/>
        </p:nvPicPr>
        <p:blipFill>
          <a:blip r:embed="rId2">
            <a:extLst/>
          </a:blip>
          <a:stretch>
            <a:fillRect/>
          </a:stretch>
        </p:blipFill>
        <p:spPr>
          <a:xfrm>
            <a:off x="1692275" y="2708275"/>
            <a:ext cx="6197600" cy="3089275"/>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body" idx="1"/>
          </p:nvPr>
        </p:nvSpPr>
        <p:spPr>
          <a:xfrm>
            <a:off x="468311" y="908049"/>
            <a:ext cx="8218490" cy="5218115"/>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609600" indent="-609600">
              <a:buChar char="•"/>
              <a:defRPr sz="1800"/>
            </a:pPr>
            <a:r>
              <a:rPr sz="3200"/>
              <a:t>Lavoisier worked basically on  combustion, respiration and the calcination or oxidation of metals. </a:t>
            </a:r>
          </a:p>
          <a:p>
            <a:pPr lvl="0" marL="609600" indent="-609600">
              <a:buChar char="•"/>
              <a:defRPr sz="1800"/>
            </a:pPr>
            <a:r>
              <a:rPr sz="3200"/>
              <a:t>He demonstrated that air is composed of two parts, one which combined with metals to form calxes (oxides of metals).</a:t>
            </a:r>
          </a:p>
          <a:p>
            <a:pPr lvl="0" marL="609600" indent="-609600">
              <a:buChar char="•"/>
              <a:defRPr sz="1800"/>
            </a:pPr>
            <a:r>
              <a:rPr sz="3200"/>
              <a:t>He named this portion “oxygen” (oxides’ generator) and the other azote (no life)</a:t>
            </a:r>
          </a:p>
          <a:p>
            <a:pPr lvl="0" marL="609600" indent="-609600">
              <a:buChar char="•"/>
              <a:defRPr sz="1800"/>
            </a:pPr>
            <a:r>
              <a:rPr sz="3200"/>
              <a:t>Later he discover hydrogen ( water former)</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2" name="image3.jpeg"/>
          <p:cNvPicPr/>
          <p:nvPr/>
        </p:nvPicPr>
        <p:blipFill>
          <a:blip r:embed="rId2">
            <a:extLst/>
          </a:blip>
          <a:stretch>
            <a:fillRect/>
          </a:stretch>
        </p:blipFill>
        <p:spPr>
          <a:xfrm>
            <a:off x="900112" y="692150"/>
            <a:ext cx="3987802" cy="4968875"/>
          </a:xfrm>
          <a:prstGeom prst="rect">
            <a:avLst/>
          </a:prstGeom>
          <a:ln w="12700">
            <a:miter lim="400000"/>
          </a:ln>
        </p:spPr>
      </p:pic>
      <p:pic>
        <p:nvPicPr>
          <p:cNvPr id="43" name="image4.jpeg"/>
          <p:cNvPicPr/>
          <p:nvPr/>
        </p:nvPicPr>
        <p:blipFill>
          <a:blip r:embed="rId3">
            <a:extLst/>
          </a:blip>
          <a:stretch>
            <a:fillRect/>
          </a:stretch>
        </p:blipFill>
        <p:spPr>
          <a:xfrm>
            <a:off x="5219700" y="1052512"/>
            <a:ext cx="3590925" cy="4103688"/>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5" name="image5.jpeg"/>
          <p:cNvPicPr/>
          <p:nvPr/>
        </p:nvPicPr>
        <p:blipFill>
          <a:blip r:embed="rId2">
            <a:extLst/>
          </a:blip>
          <a:stretch>
            <a:fillRect/>
          </a:stretch>
        </p:blipFill>
        <p:spPr>
          <a:xfrm>
            <a:off x="2555875" y="260350"/>
            <a:ext cx="3590925" cy="5949950"/>
          </a:xfrm>
          <a:prstGeom prst="rect">
            <a:avLst/>
          </a:prstGeom>
          <a:ln w="12700">
            <a:miter lim="400000"/>
          </a:ln>
        </p:spPr>
      </p:pic>
      <p:sp>
        <p:nvSpPr>
          <p:cNvPr id="46" name="Shape 46"/>
          <p:cNvSpPr/>
          <p:nvPr/>
        </p:nvSpPr>
        <p:spPr>
          <a:xfrm>
            <a:off x="323849" y="2133599"/>
            <a:ext cx="2376490" cy="141746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r>
              <a:rPr>
                <a:latin typeface="Arial"/>
                <a:ea typeface="Arial"/>
                <a:cs typeface="Arial"/>
                <a:sym typeface="Arial"/>
              </a:rPr>
              <a:t>The Elementary</a:t>
            </a:r>
            <a:endParaRPr>
              <a:latin typeface="Arial"/>
              <a:ea typeface="Arial"/>
              <a:cs typeface="Arial"/>
              <a:sym typeface="Arial"/>
            </a:endParaRPr>
          </a:p>
          <a:p>
            <a:pPr lvl="0"/>
            <a:r>
              <a:rPr>
                <a:latin typeface="Arial"/>
                <a:ea typeface="Arial"/>
                <a:cs typeface="Arial"/>
                <a:sym typeface="Arial"/>
              </a:rPr>
              <a:t>Treatise of Chemistry</a:t>
            </a:r>
            <a:endParaRPr>
              <a:latin typeface="Arial"/>
              <a:ea typeface="Arial"/>
              <a:cs typeface="Arial"/>
              <a:sym typeface="Arial"/>
            </a:endParaRPr>
          </a:p>
          <a:p>
            <a:pPr lvl="0"/>
            <a:r>
              <a:rPr>
                <a:latin typeface="Arial"/>
                <a:ea typeface="Arial"/>
                <a:cs typeface="Arial"/>
                <a:sym typeface="Arial"/>
              </a:rPr>
              <a:t>(1798) Is the first modern chemical book)</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body" idx="1"/>
          </p:nvPr>
        </p:nvSpPr>
        <p:spPr>
          <a:xfrm>
            <a:off x="539750" y="1125536"/>
            <a:ext cx="8147050" cy="5000628"/>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257175" indent="-257175">
              <a:lnSpc>
                <a:spcPct val="90000"/>
              </a:lnSpc>
              <a:spcBef>
                <a:spcPts val="500"/>
              </a:spcBef>
              <a:buChar char="•"/>
              <a:defRPr sz="1800"/>
            </a:pPr>
            <a:r>
              <a:rPr sz="2600"/>
              <a:t>Ironically, Lavoisier, the ardent and zealous chemical revolutionary, was caught in the web of intrigue of a political revolution. The Traité was published in 1789, the same year as the storming of the Bastille.  </a:t>
            </a:r>
            <a:endParaRPr sz="2600"/>
          </a:p>
          <a:p>
            <a:pPr lvl="0" marL="257175" indent="-257175">
              <a:lnSpc>
                <a:spcPct val="90000"/>
              </a:lnSpc>
              <a:spcBef>
                <a:spcPts val="500"/>
              </a:spcBef>
              <a:buChar char="•"/>
              <a:defRPr sz="1800"/>
            </a:pPr>
            <a:r>
              <a:rPr sz="2600"/>
              <a:t>Lavoisier could not escape the wrath of Jean-Paul Marat, the adamant revolutionary who publicly denounced him in January 1791 for rubbery. </a:t>
            </a:r>
            <a:endParaRPr sz="2600"/>
          </a:p>
          <a:p>
            <a:pPr lvl="0" marL="257175" indent="-257175">
              <a:lnSpc>
                <a:spcPct val="90000"/>
              </a:lnSpc>
              <a:spcBef>
                <a:spcPts val="500"/>
              </a:spcBef>
              <a:buChar char="•"/>
              <a:defRPr sz="1800"/>
            </a:pPr>
            <a:r>
              <a:rPr sz="2600"/>
              <a:t>The true reason why he did this was due to the fact that Lavoisier, as a prevalent member of the Science Academy,had refused to test a device invented by Marat ( an infrared detector). Marat never accepted it, and, as soon as he could, took his vengeance.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body" idx="1"/>
          </p:nvPr>
        </p:nvSpPr>
        <p:spPr>
          <a:xfrm>
            <a:off x="319086" y="310355"/>
            <a:ext cx="4032253" cy="623729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marL="391885" indent="-391885">
              <a:spcBef>
                <a:spcPts val="500"/>
              </a:spcBef>
              <a:buChar char="•"/>
              <a:defRPr sz="2400"/>
            </a:lvl1pPr>
          </a:lstStyle>
          <a:p>
            <a:pPr lvl="0">
              <a:defRPr sz="1800"/>
            </a:pPr>
            <a:r>
              <a:rPr sz="2400"/>
              <a:t>On the morning of May 8, 1794, Lavoisier  was tried and convicted by the Revolutionary Tribunal as a principal in the "conspiracy against the people of France." He was sent to the guillotine that afternoon. His friend, the French mathematician Lagrange, remarked that "it took them only an instant to cut off that head, and a hundred years may not produce another like it. </a:t>
            </a:r>
          </a:p>
        </p:txBody>
      </p:sp>
      <p:pic>
        <p:nvPicPr>
          <p:cNvPr id="51" name="image7.png"/>
          <p:cNvPicPr/>
          <p:nvPr/>
        </p:nvPicPr>
        <p:blipFill>
          <a:blip r:embed="rId2">
            <a:extLst/>
          </a:blip>
          <a:stretch>
            <a:fillRect/>
          </a:stretch>
        </p:blipFill>
        <p:spPr>
          <a:xfrm>
            <a:off x="4540250" y="1382712"/>
            <a:ext cx="4464050" cy="3160714"/>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DEF6F1"/>
      </a:lt1>
      <a:dk2>
        <a:srgbClr val="A7A7A7"/>
      </a:dk2>
      <a:lt2>
        <a:srgbClr val="535353"/>
      </a:lt2>
      <a:accent1>
        <a:srgbClr val="8F8F8F"/>
      </a:accent1>
      <a:accent2>
        <a:srgbClr val="8DC6FF"/>
      </a:accent2>
      <a:accent3>
        <a:srgbClr val="EAF9F6"/>
      </a:accent3>
      <a:accent4>
        <a:srgbClr val="707070"/>
      </a:accent4>
      <a:accent5>
        <a:srgbClr val="6E6E6E"/>
      </a:accent5>
      <a:accent6>
        <a:srgbClr val="80B3E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EF6F1"/>
        </a:solidFill>
        <a:ln w="25400" cap="flat">
          <a:solidFill>
            <a:srgbClr val="8F8F8F"/>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8F8F8F"/>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8F8F8F"/>
      </a:accent1>
      <a:accent2>
        <a:srgbClr val="8DC6FF"/>
      </a:accent2>
      <a:accent3>
        <a:srgbClr val="EAF9F6"/>
      </a:accent3>
      <a:accent4>
        <a:srgbClr val="707070"/>
      </a:accent4>
      <a:accent5>
        <a:srgbClr val="6E6E6E"/>
      </a:accent5>
      <a:accent6>
        <a:srgbClr val="80B3E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EF6F1"/>
        </a:solidFill>
        <a:ln w="25400" cap="flat">
          <a:solidFill>
            <a:srgbClr val="8F8F8F"/>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8F8F8F"/>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