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64" r:id="rId15"/>
    <p:sldId id="265" r:id="rId16"/>
    <p:sldId id="268" r:id="rId17"/>
    <p:sldId id="266" r:id="rId18"/>
    <p:sldId id="267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E82616-7DAC-441E-BFC0-77CCBCE295BA}" type="datetimeFigureOut">
              <a:rPr lang="sr-Latn-RS" smtClean="0"/>
              <a:t>17.9.2016.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17B52-C98E-4C8C-8695-B431BBD10AD0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175" y="4725144"/>
            <a:ext cx="6518161" cy="14401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Primary school </a:t>
            </a:r>
            <a:r>
              <a:rPr lang="sr-Cyrl-RS" sz="2800" b="1" dirty="0" smtClean="0">
                <a:solidFill>
                  <a:srgbClr val="CC0099"/>
                </a:solidFill>
              </a:rPr>
              <a:t>’’</a:t>
            </a:r>
            <a:r>
              <a:rPr lang="en-US" sz="2800" b="1" dirty="0" err="1" smtClean="0">
                <a:solidFill>
                  <a:srgbClr val="CC0099"/>
                </a:solidFill>
              </a:rPr>
              <a:t>Rada</a:t>
            </a:r>
            <a:r>
              <a:rPr lang="en-US" sz="2800" b="1" dirty="0" smtClean="0"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</a:rPr>
              <a:t>Miljkovic</a:t>
            </a:r>
            <a:r>
              <a:rPr lang="sr-Cyrl-RS" sz="2800" b="1" dirty="0" smtClean="0">
                <a:solidFill>
                  <a:srgbClr val="CC0099"/>
                </a:solidFill>
              </a:rPr>
              <a:t>’’</a:t>
            </a:r>
            <a:r>
              <a:rPr lang="en-US" sz="2800" b="1" dirty="0" smtClean="0">
                <a:solidFill>
                  <a:srgbClr val="CC0099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CC0099"/>
                </a:solidFill>
              </a:rPr>
              <a:t>Jagodina</a:t>
            </a:r>
            <a:endParaRPr lang="sr-Cyrl-RS" sz="2800" b="1" dirty="0" smtClean="0">
              <a:solidFill>
                <a:srgbClr val="CC0099"/>
              </a:solidFill>
            </a:endParaRPr>
          </a:p>
          <a:p>
            <a:endParaRPr lang="sr-Latn-R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986240" y="1694240"/>
            <a:ext cx="5648623" cy="120430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Origami magic</a:t>
            </a:r>
            <a:endParaRPr lang="sr-Latn-RS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INA\Desktop\origami foto\DSCN8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0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3189">
            <a:off x="4036773" y="4135246"/>
            <a:ext cx="4958120" cy="1143000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accent6"/>
                </a:solidFill>
              </a:rPr>
              <a:t>Primary school </a:t>
            </a:r>
            <a:br>
              <a:rPr lang="sr-Latn-RS" sz="3200" dirty="0" smtClean="0">
                <a:solidFill>
                  <a:schemeClr val="accent6"/>
                </a:solidFill>
              </a:rPr>
            </a:br>
            <a:r>
              <a:rPr lang="sr-Cyrl-RS" sz="3200" dirty="0" smtClean="0">
                <a:solidFill>
                  <a:schemeClr val="accent6"/>
                </a:solidFill>
              </a:rPr>
              <a:t>“</a:t>
            </a:r>
            <a:r>
              <a:rPr lang="sr-Latn-RS" sz="3200" dirty="0" smtClean="0">
                <a:solidFill>
                  <a:schemeClr val="accent6"/>
                </a:solidFill>
              </a:rPr>
              <a:t>Rada Miljkovic“</a:t>
            </a:r>
            <a:endParaRPr lang="sr-Latn-R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9635594">
            <a:off x="826710" y="491371"/>
            <a:ext cx="6400800" cy="3474720"/>
          </a:xfrm>
        </p:spPr>
        <p:txBody>
          <a:bodyPr>
            <a:normAutofit/>
          </a:bodyPr>
          <a:lstStyle/>
          <a:p>
            <a:r>
              <a:rPr lang="sr-Latn-RS" sz="5400" dirty="0" smtClean="0">
                <a:solidFill>
                  <a:srgbClr val="FFC000"/>
                </a:solidFill>
              </a:rPr>
              <a:t>OUR</a:t>
            </a:r>
            <a:r>
              <a:rPr lang="sr-Cyrl-RS" sz="5400" dirty="0" smtClean="0">
                <a:solidFill>
                  <a:srgbClr val="FFC000"/>
                </a:solidFill>
              </a:rPr>
              <a:t> </a:t>
            </a:r>
          </a:p>
          <a:p>
            <a:pPr marL="45720" indent="0">
              <a:buNone/>
            </a:pPr>
            <a:r>
              <a:rPr lang="sr-Cyrl-RS" sz="5400" dirty="0"/>
              <a:t> </a:t>
            </a:r>
            <a:r>
              <a:rPr lang="sr-Latn-RS" sz="5400" dirty="0" smtClean="0">
                <a:solidFill>
                  <a:schemeClr val="accent3">
                    <a:lumMod val="50000"/>
                  </a:schemeClr>
                </a:solidFill>
              </a:rPr>
              <a:t>ORIGAMI</a:t>
            </a:r>
            <a:r>
              <a:rPr lang="sr-Cyrl-RS" sz="5400" dirty="0" smtClean="0"/>
              <a:t>   </a:t>
            </a:r>
            <a:endParaRPr lang="sr-Latn-RS" sz="54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sr-Latn-RS" sz="5400" dirty="0" smtClean="0">
                <a:solidFill>
                  <a:srgbClr val="00B0F0"/>
                </a:solidFill>
              </a:rPr>
              <a:t>WORKSHOPS</a:t>
            </a:r>
            <a:endParaRPr lang="sr-Latn-R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445224"/>
            <a:ext cx="6512511" cy="1143000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2050" name="Picture 2" descr="C:\Users\NINA\Desktop\origami foto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5232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origami foto\0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320480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origami foto\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4" y="4077072"/>
            <a:ext cx="2697163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Desktop\origami foto\1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00252"/>
            <a:ext cx="6012160" cy="3057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5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 descr="C:\Users\NINA\Desktop\origami foto\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" y="116632"/>
            <a:ext cx="2761475" cy="2176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origami foto\0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17859"/>
            <a:ext cx="3312368" cy="190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origami foto\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85098"/>
            <a:ext cx="3312368" cy="224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origami foto\DSCN55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" y="2492896"/>
            <a:ext cx="2689467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origami foto\DSCN59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2" y="3212976"/>
            <a:ext cx="2687636" cy="3384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Desktop\origami foto\DSCN59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168352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INA\Desktop\origami foto\DSCN59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2" y="0"/>
            <a:ext cx="2687637" cy="3094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2050" name="Picture 2" descr="C:\Users\NINA\Desktop\origami foto\DSCN5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024336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origami foto\DSCN79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3" y="0"/>
            <a:ext cx="2880320" cy="216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origami foto\DSCN7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28900"/>
            <a:ext cx="302433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origami foto\DSCN7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58" y="1"/>
            <a:ext cx="2808311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Desktop\origami foto\DSCN8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581128"/>
            <a:ext cx="28758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\Desktop\origami foto\DSCN83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7739"/>
            <a:ext cx="2910632" cy="2255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INA\Desktop\origami foto\Fotografija04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58" y="2203450"/>
            <a:ext cx="2808311" cy="226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NINA\Desktop\origami foto\DSCN79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38" y="4581128"/>
            <a:ext cx="2850008" cy="21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 descr="C:\Users\NINA\Desktop\origami foto\DSCN6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054350" cy="2422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NA\Desktop\origami foto\DSCN7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95224"/>
            <a:ext cx="3054350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\Desktop\origami foto\DSCN75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18" y="116632"/>
            <a:ext cx="2862107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NA\Desktop\origami foto\DSCN7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70" y="2330974"/>
            <a:ext cx="2849256" cy="2316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NA\Desktop\origami foto\DSCN8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25" y="19891"/>
            <a:ext cx="2884975" cy="268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INA\Desktop\origami foto\DSCN83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01" y="2697894"/>
            <a:ext cx="2769799" cy="2088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INA\Desktop\origami foto\DSCN55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70" y="4723783"/>
            <a:ext cx="2877164" cy="1989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INA\Desktop\origami foto\DSCN55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83" y="4852889"/>
            <a:ext cx="2751899" cy="1860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7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098" name="Picture 2" descr="C:\Users\NINA\Desktop\origami foto\DSCN8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3" y="34523"/>
            <a:ext cx="3090863" cy="217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origami foto\DSCN83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9" y="4563289"/>
            <a:ext cx="2846949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origami foto\DSCN8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99" y="0"/>
            <a:ext cx="2713269" cy="217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INA\Desktop\origami foto\DSCN8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299"/>
            <a:ext cx="2863226" cy="217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NA\Desktop\origami foto\DSCN8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9" y="2294337"/>
            <a:ext cx="3001301" cy="212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INA\Desktop\origami foto\DSCN84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03" y="2294337"/>
            <a:ext cx="3059372" cy="215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INA\Desktop\origami foto\DSCN84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294337"/>
            <a:ext cx="2771800" cy="209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INA\Desktop\DSCN79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3" y="4529261"/>
            <a:ext cx="3018855" cy="221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DSCN83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05" y="4477232"/>
            <a:ext cx="2975395" cy="23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26" y="4372168"/>
            <a:ext cx="3357718" cy="1143000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1026" name="Picture 2" descr="C:\Users\NINA\Desktop\origami foto\DSCN5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232">
            <a:off x="3591289" y="316486"/>
            <a:ext cx="2293736" cy="3075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DSCN84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961">
            <a:off x="6248213" y="344800"/>
            <a:ext cx="2450905" cy="3008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.r.origami radionica\origami. tri dimenzije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630">
            <a:off x="6703400" y="3689573"/>
            <a:ext cx="2092945" cy="2934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045">
            <a:off x="436789" y="246528"/>
            <a:ext cx="212444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DSCN56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448">
            <a:off x="528517" y="3511904"/>
            <a:ext cx="2090388" cy="302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Desktop\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1" y="3788173"/>
            <a:ext cx="3235173" cy="2737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 descr="C:\Users\NINA\Desktop\origami foto\DSCN8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89721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INA\Desktop\origami foto\DSCN84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92488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9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38801">
            <a:off x="2345142" y="4259781"/>
            <a:ext cx="6512511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Origami workshops</a:t>
            </a:r>
            <a:br>
              <a:rPr lang="sr-Latn-RS" dirty="0" smtClean="0">
                <a:solidFill>
                  <a:srgbClr val="FF0000"/>
                </a:solidFill>
              </a:rPr>
            </a:b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6400800" cy="347472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rgbClr val="00B050"/>
                </a:solidFill>
              </a:rPr>
              <a:t>Have a lot of success in our incoming workshops!</a:t>
            </a:r>
            <a:r>
              <a:rPr lang="sr-Cyrl-RS" sz="4000" b="1" dirty="0" smtClean="0">
                <a:solidFill>
                  <a:srgbClr val="00B050"/>
                </a:solidFill>
              </a:rPr>
              <a:t> </a:t>
            </a:r>
            <a:r>
              <a:rPr lang="sr-Latn-RS" sz="4000" b="1" dirty="0" smtClean="0">
                <a:solidFill>
                  <a:srgbClr val="FFC000"/>
                </a:solidFill>
              </a:rPr>
              <a:t>ENJOY WITH US!</a:t>
            </a:r>
          </a:p>
          <a:p>
            <a:r>
              <a:rPr lang="sr-Cyrl-R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40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sr-Latn-RS" sz="4000" b="1" dirty="0" smtClean="0">
                <a:solidFill>
                  <a:schemeClr val="accent6">
                    <a:lumMod val="75000"/>
                  </a:schemeClr>
                </a:solidFill>
              </a:rPr>
              <a:t>chool</a:t>
            </a:r>
            <a:r>
              <a:rPr lang="sr-Cyrl-RS" sz="40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sr-Latn-RS" sz="4000" b="1" dirty="0" smtClean="0">
                <a:solidFill>
                  <a:schemeClr val="accent6">
                    <a:lumMod val="75000"/>
                  </a:schemeClr>
                </a:solidFill>
              </a:rPr>
              <a:t>Rada Miljkovic’’</a:t>
            </a:r>
            <a:endParaRPr lang="sr-Latn-R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r-Latn-RS" sz="4000" dirty="0" smtClean="0">
                <a:solidFill>
                  <a:srgbClr val="CC0099"/>
                </a:solidFill>
              </a:rPr>
              <a:t>How to make a small model used for 3d origami</a:t>
            </a:r>
            <a:endParaRPr lang="sr-Latn-RS" sz="4000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5598368"/>
            <a:ext cx="6512511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Origami - meaning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4248472"/>
          </a:xfrm>
        </p:spPr>
        <p:txBody>
          <a:bodyPr>
            <a:noAutofit/>
          </a:bodyPr>
          <a:lstStyle/>
          <a:p>
            <a:r>
              <a:rPr lang="en-US" sz="2800" dirty="0" smtClean="0"/>
              <a:t>Origami</a:t>
            </a:r>
            <a:r>
              <a:rPr lang="sr-Cyrl-RS" sz="2800" dirty="0" smtClean="0"/>
              <a:t> </a:t>
            </a:r>
            <a:r>
              <a:rPr lang="sr-Cyrl-RS" sz="2800" dirty="0"/>
              <a:t>(</a:t>
            </a:r>
            <a:r>
              <a:rPr lang="sr-Cyrl-RS" sz="2800" dirty="0" smtClean="0"/>
              <a:t>ја</a:t>
            </a:r>
            <a:r>
              <a:rPr lang="en-US" sz="2800" dirty="0" smtClean="0"/>
              <a:t>p</a:t>
            </a:r>
            <a:r>
              <a:rPr lang="sr-Cyrl-RS" sz="2800" dirty="0" smtClean="0"/>
              <a:t>. </a:t>
            </a:r>
            <a:r>
              <a:rPr lang="ja-JP" altLang="en-US" sz="2800" dirty="0"/>
              <a:t>折り紙</a:t>
            </a:r>
            <a:r>
              <a:rPr lang="en-US" altLang="ja-JP" sz="2800" dirty="0"/>
              <a:t>; </a:t>
            </a:r>
            <a:r>
              <a:rPr lang="sr-Latn-RS" sz="2800" dirty="0" smtClean="0"/>
              <a:t>or</a:t>
            </a:r>
            <a:r>
              <a:rPr lang="en-US" sz="2800" dirty="0" smtClean="0"/>
              <a:t>i</a:t>
            </a:r>
            <a:r>
              <a:rPr lang="sr-Latn-RS" sz="2800" dirty="0" smtClean="0"/>
              <a:t> </a:t>
            </a:r>
            <a:r>
              <a:rPr lang="sr-Latn-RS" sz="2800" dirty="0"/>
              <a:t>= </a:t>
            </a:r>
            <a:r>
              <a:rPr lang="en-US" sz="2800" dirty="0" smtClean="0"/>
              <a:t>folding</a:t>
            </a:r>
            <a:r>
              <a:rPr lang="sr-Cyrl-RS" sz="2800" dirty="0" smtClean="0"/>
              <a:t> </a:t>
            </a:r>
            <a:r>
              <a:rPr lang="sr-Cyrl-RS" sz="2800" dirty="0"/>
              <a:t>+ </a:t>
            </a:r>
            <a:r>
              <a:rPr lang="sr-Latn-RS" sz="2800" dirty="0"/>
              <a:t>kami = </a:t>
            </a:r>
            <a:r>
              <a:rPr lang="en-US" sz="2800" dirty="0" smtClean="0"/>
              <a:t>paper</a:t>
            </a:r>
            <a:r>
              <a:rPr lang="sr-Cyrl-RS" sz="2800" dirty="0" smtClean="0"/>
              <a:t>) </a:t>
            </a:r>
            <a:r>
              <a:rPr lang="en-US" sz="2800" dirty="0" smtClean="0"/>
              <a:t>is a traditional Japanese art of paper folding. </a:t>
            </a:r>
          </a:p>
          <a:p>
            <a:r>
              <a:rPr lang="en-US" sz="2800" dirty="0" smtClean="0"/>
              <a:t>Traditionally, a square shaped paper is used to make figures,</a:t>
            </a:r>
            <a:r>
              <a:rPr lang="sr-Cyrl-RS" sz="2800" dirty="0" smtClean="0"/>
              <a:t> </a:t>
            </a:r>
            <a:r>
              <a:rPr lang="en-US" sz="2800" dirty="0" smtClean="0"/>
              <a:t>but there is a great number of models</a:t>
            </a:r>
            <a:r>
              <a:rPr lang="sr-Cyrl-RS" sz="2800" dirty="0" smtClean="0"/>
              <a:t> </a:t>
            </a:r>
            <a:r>
              <a:rPr lang="en-US" sz="2800" dirty="0" smtClean="0"/>
              <a:t>made of different</a:t>
            </a:r>
            <a:r>
              <a:rPr lang="sr-Cyrl-RS" sz="2800" dirty="0" smtClean="0"/>
              <a:t> </a:t>
            </a:r>
            <a:r>
              <a:rPr lang="en-US" sz="2800" dirty="0" smtClean="0"/>
              <a:t>paper shapes</a:t>
            </a:r>
            <a:r>
              <a:rPr lang="sr-Cyrl-RS" sz="2800" dirty="0" smtClean="0"/>
              <a:t>-</a:t>
            </a:r>
            <a:r>
              <a:rPr lang="en-US" sz="2800" dirty="0" smtClean="0"/>
              <a:t>rectangle</a:t>
            </a:r>
            <a:r>
              <a:rPr lang="sr-Cyrl-RS" sz="2800" dirty="0" smtClean="0"/>
              <a:t>,</a:t>
            </a:r>
            <a:r>
              <a:rPr lang="en-US" sz="2800" dirty="0" smtClean="0"/>
              <a:t>triangle</a:t>
            </a:r>
            <a:r>
              <a:rPr lang="sr-Cyrl-RS" sz="2800" dirty="0" smtClean="0"/>
              <a:t>,</a:t>
            </a:r>
            <a:r>
              <a:rPr lang="en-US" sz="2800" dirty="0" err="1" smtClean="0"/>
              <a:t>etc</a:t>
            </a:r>
            <a:r>
              <a:rPr lang="sr-Cyrl-RS" sz="2800" dirty="0" smtClean="0">
                <a:solidFill>
                  <a:srgbClr val="002060"/>
                </a:solidFill>
              </a:rPr>
              <a:t>.</a:t>
            </a:r>
            <a:endParaRPr lang="sr-Latn-RS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INA\Desktop\Origam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16835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NA\Desktop\izrada-ruza-od-papir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96044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712" y="4005064"/>
            <a:ext cx="3759696" cy="79208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sr-Latn-RS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INA\Desktop\670px-Make-an-Origami-Gift-Box-Step-3-Version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304"/>
            <a:ext cx="4175422" cy="3466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origami-ucenje1-450x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134"/>
            <a:ext cx="4142234" cy="303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8822"/>
            <a:ext cx="4104456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INA\Desktop\s229265737277760385_p3_i1_w9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3" y="3576597"/>
            <a:ext cx="4546148" cy="31647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445224"/>
            <a:ext cx="6512511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History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sr-Cyrl-RS" sz="4400" b="1" dirty="0">
                <a:solidFill>
                  <a:srgbClr val="0070C0"/>
                </a:solidFill>
              </a:rPr>
              <a:t/>
            </a:r>
            <a:br>
              <a:rPr lang="sr-Cyrl-RS" sz="4400" b="1" dirty="0">
                <a:solidFill>
                  <a:srgbClr val="0070C0"/>
                </a:solidFill>
              </a:rPr>
            </a:br>
            <a:endParaRPr lang="sr-Latn-R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885384" cy="34747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It is not known where it originates from. Origami is mostly connected to the invention of paper in China.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Although it most likely originates from China, origami has experienced a real boom in Japan, where it is treated as a national art.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Besides Japan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his skill has appeared in other parts of the world, such as Spain, where</a:t>
            </a:r>
            <a:r>
              <a:rPr lang="sr-Latn-RS" sz="2800" smtClean="0">
                <a:solidFill>
                  <a:schemeClr val="accent5">
                    <a:lumMod val="75000"/>
                  </a:schemeClr>
                </a:solidFill>
              </a:rPr>
              <a:t> it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is known as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</a:rPr>
              <a:t>Papiroflexia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4063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77" y="5373216"/>
            <a:ext cx="6512511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Material</a:t>
            </a:r>
            <a:r>
              <a:rPr lang="sr-Cyrl-RS" sz="3200" b="1" dirty="0" smtClean="0">
                <a:solidFill>
                  <a:srgbClr val="00B050"/>
                </a:solidFill>
              </a:rPr>
              <a:t/>
            </a:r>
            <a:br>
              <a:rPr lang="sr-Cyrl-RS" sz="3200" b="1" dirty="0" smtClean="0">
                <a:solidFill>
                  <a:srgbClr val="00B050"/>
                </a:solidFill>
              </a:rPr>
            </a:br>
            <a:r>
              <a:rPr lang="sr-Cyrl-RS" sz="3200" b="1" dirty="0">
                <a:solidFill>
                  <a:srgbClr val="00B050"/>
                </a:solidFill>
              </a:rPr>
              <a:t/>
            </a:r>
            <a:br>
              <a:rPr lang="sr-Cyrl-RS" sz="3200" b="1" dirty="0">
                <a:solidFill>
                  <a:srgbClr val="00B050"/>
                </a:solidFill>
              </a:rPr>
            </a:br>
            <a:endParaRPr lang="sr-Latn-R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 smtClean="0"/>
          </a:p>
          <a:p>
            <a:r>
              <a:rPr lang="en-US" sz="2900" dirty="0" smtClean="0">
                <a:solidFill>
                  <a:srgbClr val="C00000"/>
                </a:solidFill>
              </a:rPr>
              <a:t>For practice and for making simpler models, a photocopying paper is commonly used.</a:t>
            </a:r>
            <a:endParaRPr lang="sr-Latn-RS" sz="9600" dirty="0"/>
          </a:p>
          <a:p>
            <a:endParaRPr lang="ru-RU" sz="9600" dirty="0"/>
          </a:p>
          <a:p>
            <a:endParaRPr lang="sr-Latn-RS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328592" cy="3351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517232"/>
            <a:ext cx="6512511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B050"/>
                </a:solidFill>
              </a:rPr>
              <a:t>Material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Also, there is a specialized square shaped paper for origami.</a:t>
            </a:r>
            <a:endParaRPr lang="sr-Latn-R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r-Latn-R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r-Latn-RS" dirty="0"/>
          </a:p>
        </p:txBody>
      </p:sp>
      <p:pic>
        <p:nvPicPr>
          <p:cNvPr id="3074" name="Picture 2" descr="C:\Users\NI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1044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INA\Desktop\3114_irisierendes_pap_14x14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324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0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445224"/>
            <a:ext cx="6512511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B050"/>
                </a:solidFill>
              </a:rPr>
              <a:t>Material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</a:rPr>
              <a:t>Furthermore</a:t>
            </a:r>
            <a:r>
              <a:rPr lang="sr-Latn-R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it is possible to use other sorts of papers – foil paper,</a:t>
            </a:r>
            <a:r>
              <a:rPr lang="sr-Latn-RS" sz="2800" dirty="0" smtClean="0">
                <a:solidFill>
                  <a:srgbClr val="C00000"/>
                </a:solidFill>
              </a:rPr>
              <a:t> </a:t>
            </a:r>
            <a:r>
              <a:rPr lang="sr-Latn-RS" sz="2800" dirty="0">
                <a:solidFill>
                  <a:srgbClr val="C00000"/>
                </a:solidFill>
              </a:rPr>
              <a:t> </a:t>
            </a:r>
            <a:r>
              <a:rPr lang="en-US" sz="2800" dirty="0" smtClean="0">
                <a:solidFill>
                  <a:srgbClr val="C00000"/>
                </a:solidFill>
              </a:rPr>
              <a:t>wrapping paper</a:t>
            </a:r>
            <a:r>
              <a:rPr lang="sr-Latn-RS" sz="2800" dirty="0" smtClean="0">
                <a:solidFill>
                  <a:srgbClr val="C00000"/>
                </a:solidFill>
              </a:rPr>
              <a:t>,</a:t>
            </a:r>
            <a:r>
              <a:rPr lang="sr-Latn-RS" sz="2800" dirty="0">
                <a:solidFill>
                  <a:srgbClr val="C00000"/>
                </a:solidFill>
              </a:rPr>
              <a:t> </a:t>
            </a:r>
            <a:r>
              <a:rPr lang="en-US" sz="2800" dirty="0" smtClean="0">
                <a:solidFill>
                  <a:srgbClr val="C00000"/>
                </a:solidFill>
              </a:rPr>
              <a:t>thick paper,</a:t>
            </a:r>
            <a:r>
              <a:rPr lang="sr-Latn-RS" sz="2800" dirty="0" smtClean="0">
                <a:solidFill>
                  <a:srgbClr val="C00000"/>
                </a:solidFill>
              </a:rPr>
              <a:t>… </a:t>
            </a:r>
          </a:p>
          <a:p>
            <a:pPr marL="45720" lvl="0" indent="0">
              <a:buNone/>
            </a:pPr>
            <a:r>
              <a:rPr lang="sr-Latn-RS" sz="2800" dirty="0" smtClean="0">
                <a:solidFill>
                  <a:srgbClr val="C00000"/>
                </a:solidFill>
              </a:rPr>
              <a:t>  </a:t>
            </a:r>
            <a:endParaRPr lang="sr-Latn-RS" sz="2000" dirty="0" smtClean="0">
              <a:solidFill>
                <a:srgbClr val="7030A0"/>
              </a:solidFill>
            </a:endParaRPr>
          </a:p>
          <a:p>
            <a:endParaRPr lang="sr-Latn-RS" sz="2000" dirty="0">
              <a:solidFill>
                <a:srgbClr val="7030A0"/>
              </a:solidFill>
            </a:endParaRPr>
          </a:p>
          <a:p>
            <a:endParaRPr lang="sr-Latn-RS" dirty="0"/>
          </a:p>
        </p:txBody>
      </p:sp>
      <p:pic>
        <p:nvPicPr>
          <p:cNvPr id="4098" name="Picture 2" descr="C:\Users\NINA\Desktop\Slik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1" y="2386062"/>
            <a:ext cx="2376264" cy="263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lepti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58620"/>
            <a:ext cx="3024336" cy="247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INA\Desktop\250-din-umesto-500-din-za-origami-skolu-pokrenite-svoju-kreativnu-stranu-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7024"/>
            <a:ext cx="3096344" cy="289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326" y="5517232"/>
            <a:ext cx="6512511" cy="1143000"/>
          </a:xfrm>
        </p:spPr>
        <p:txBody>
          <a:bodyPr/>
          <a:lstStyle/>
          <a:p>
            <a:r>
              <a:rPr lang="sr-Cyrl-RS" sz="4400" dirty="0" smtClean="0">
                <a:solidFill>
                  <a:srgbClr val="00B050"/>
                </a:solidFill>
              </a:rPr>
              <a:t>Ма</a:t>
            </a:r>
            <a:r>
              <a:rPr lang="en-US" sz="4400" dirty="0" err="1" smtClean="0">
                <a:solidFill>
                  <a:srgbClr val="00B050"/>
                </a:solidFill>
              </a:rPr>
              <a:t>terial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Generally, origami model is made of paper, although other materials can be used as well.</a:t>
            </a:r>
            <a:r>
              <a:rPr lang="ru-RU" sz="2800" dirty="0" smtClean="0">
                <a:solidFill>
                  <a:srgbClr val="7030A0"/>
                </a:solidFill>
              </a:rPr>
              <a:t> (</a:t>
            </a:r>
            <a:r>
              <a:rPr lang="en-US" sz="2800" dirty="0" smtClean="0">
                <a:solidFill>
                  <a:srgbClr val="7030A0"/>
                </a:solidFill>
              </a:rPr>
              <a:t>fabric</a:t>
            </a:r>
            <a:r>
              <a:rPr lang="sr-Latn-RS" sz="2800" dirty="0" smtClean="0">
                <a:solidFill>
                  <a:srgbClr val="7030A0"/>
                </a:solidFill>
              </a:rPr>
              <a:t> )</a:t>
            </a:r>
          </a:p>
          <a:p>
            <a:pPr marL="45720" indent="0">
              <a:buNone/>
            </a:pPr>
            <a:r>
              <a:rPr lang="sr-Latn-RS" sz="2800" dirty="0">
                <a:solidFill>
                  <a:srgbClr val="7030A0"/>
                </a:solidFill>
              </a:rPr>
              <a:t> </a:t>
            </a:r>
            <a:endParaRPr lang="sr-Latn-RS" sz="28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endParaRPr lang="sr-Latn-RS" dirty="0"/>
          </a:p>
        </p:txBody>
      </p:sp>
      <p:pic>
        <p:nvPicPr>
          <p:cNvPr id="4" name="Picture 4" descr="C:\Users\NINA\Desktop\Slik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28" y="2060847"/>
            <a:ext cx="297067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INA\Desktop\b6a2078843946da456312a7a191eecda_w450_h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" y="3933056"/>
            <a:ext cx="2854455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NA\Desktop\do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01" y="2204864"/>
            <a:ext cx="2830551" cy="43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 smtClean="0">
                <a:solidFill>
                  <a:srgbClr val="00B050"/>
                </a:solidFill>
              </a:rPr>
              <a:t>Ма</a:t>
            </a:r>
            <a:r>
              <a:rPr lang="sr-Latn-RS" sz="4400" dirty="0" smtClean="0">
                <a:solidFill>
                  <a:srgbClr val="00B050"/>
                </a:solidFill>
              </a:rPr>
              <a:t>terial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In Japan, the commonly used paper is &lt;</a:t>
            </a:r>
            <a:r>
              <a:rPr lang="en-US" sz="2800" dirty="0" err="1" smtClean="0">
                <a:solidFill>
                  <a:srgbClr val="002060"/>
                </a:solidFill>
              </a:rPr>
              <a:t>washi</a:t>
            </a:r>
            <a:r>
              <a:rPr lang="en-US" sz="2800" dirty="0" smtClean="0">
                <a:solidFill>
                  <a:srgbClr val="002060"/>
                </a:solidFill>
              </a:rPr>
              <a:t>&gt;– a special paper of tougher structure made from pulp </a:t>
            </a:r>
            <a:r>
              <a:rPr lang="sr-Latn-RS" sz="2800" dirty="0" smtClean="0">
                <a:solidFill>
                  <a:srgbClr val="002060"/>
                </a:solidFill>
              </a:rPr>
              <a:t>(chipped wood)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obtained from the bark of several typical tree species that grow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sr-Latn-R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Japan.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NINA\Desktop\057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132"/>
            <a:ext cx="4320480" cy="323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1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278</Words>
  <Application>Microsoft Office PowerPoint</Application>
  <PresentationFormat>Пројекција на екрану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19</vt:i4>
      </vt:variant>
    </vt:vector>
  </HeadingPairs>
  <TitlesOfParts>
    <vt:vector size="20" baseType="lpstr">
      <vt:lpstr>Slipstream</vt:lpstr>
      <vt:lpstr>Origami magic</vt:lpstr>
      <vt:lpstr>Origami - meaning</vt:lpstr>
      <vt:lpstr>PowerPoint презентација</vt:lpstr>
      <vt:lpstr>History  </vt:lpstr>
      <vt:lpstr>Material  </vt:lpstr>
      <vt:lpstr>Material</vt:lpstr>
      <vt:lpstr>Material</vt:lpstr>
      <vt:lpstr>Маterial</vt:lpstr>
      <vt:lpstr>Маterial</vt:lpstr>
      <vt:lpstr>Primary school  “Rada Miljkovic“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Origami workshops </vt:lpstr>
      <vt:lpstr>How to make a small model used for 3d origami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 радионице</dc:title>
  <dc:creator>NINA</dc:creator>
  <cp:lastModifiedBy>FUJITSU</cp:lastModifiedBy>
  <cp:revision>48</cp:revision>
  <dcterms:created xsi:type="dcterms:W3CDTF">2015-09-15T15:21:58Z</dcterms:created>
  <dcterms:modified xsi:type="dcterms:W3CDTF">2016-09-17T14:00:34Z</dcterms:modified>
</cp:coreProperties>
</file>