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71" r:id="rId15"/>
    <p:sldId id="268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r-Cyrl-CS" smtClean="0"/>
              <a:t>Кликните и уредите стил поднаслова мастера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r-Cyrl-CS" smtClean="0"/>
              <a:t>Кликните на икону да бисте додали слику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  <a:p>
            <a:pPr lvl="1" eaLnBrk="1" latinLnBrk="0" hangingPunct="1"/>
            <a:r>
              <a:rPr kumimoji="0" lang="sr-Cyrl-CS" smtClean="0"/>
              <a:t>Други ниво</a:t>
            </a:r>
          </a:p>
          <a:p>
            <a:pPr lvl="2" eaLnBrk="1" latinLnBrk="0" hangingPunct="1"/>
            <a:r>
              <a:rPr kumimoji="0" lang="sr-Cyrl-CS" smtClean="0"/>
              <a:t>Трећи ниво</a:t>
            </a:r>
          </a:p>
          <a:p>
            <a:pPr lvl="3" eaLnBrk="1" latinLnBrk="0" hangingPunct="1"/>
            <a:r>
              <a:rPr kumimoji="0" lang="sr-Cyrl-CS" smtClean="0"/>
              <a:t>Четврти ниво</a:t>
            </a:r>
          </a:p>
          <a:p>
            <a:pPr lvl="4" eaLnBrk="1" latinLnBrk="0" hangingPunct="1"/>
            <a:r>
              <a:rPr kumimoji="0" lang="sr-Cyrl-CS" smtClean="0"/>
              <a:t>Пети ниво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1C16DD-2AC6-4DDE-8F06-43A7B6F5C2B1}" type="datetimeFigureOut">
              <a:rPr lang="sr-Cyrl-RS" smtClean="0"/>
              <a:t>10.12.2016.</a:t>
            </a:fld>
            <a:endParaRPr lang="sr-Cyrl-R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349E3C-3C87-4265-8D9C-5AAB6CCFAE89}" type="slidenum">
              <a:rPr lang="sr-Cyrl-RS" smtClean="0"/>
              <a:t>‹#›</a:t>
            </a:fld>
            <a:endParaRPr lang="sr-Cyrl-R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0" y="2924944"/>
            <a:ext cx="6516216" cy="154076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 "RADA MILJKOVIC" PRIMARY SCHOOL, JAGODINA</a:t>
            </a:r>
            <a:endParaRPr lang="sr-Cyrl-RS" sz="3600" dirty="0">
              <a:solidFill>
                <a:srgbClr val="C00000"/>
              </a:solidFill>
            </a:endParaRPr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8964488" cy="165618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Presentation prepared by  : </a:t>
            </a:r>
            <a:r>
              <a:rPr lang="en-US" sz="2800" b="1" dirty="0" err="1"/>
              <a:t>Sanja</a:t>
            </a:r>
            <a:r>
              <a:rPr lang="en-US" sz="2800" b="1" dirty="0"/>
              <a:t> </a:t>
            </a:r>
            <a:r>
              <a:rPr lang="en-US" sz="2800" b="1" dirty="0" err="1"/>
              <a:t>Pribakovic</a:t>
            </a:r>
            <a:r>
              <a:rPr lang="en-US" sz="2800" b="1" dirty="0"/>
              <a:t>, teacher </a:t>
            </a:r>
          </a:p>
          <a:p>
            <a:pPr algn="ctr"/>
            <a:r>
              <a:rPr lang="en-US" sz="2800" b="1" dirty="0"/>
              <a:t>Translation  : Daniela </a:t>
            </a:r>
            <a:r>
              <a:rPr lang="en-US" sz="2800" b="1" dirty="0" err="1"/>
              <a:t>Popovic</a:t>
            </a:r>
            <a:r>
              <a:rPr lang="en-US" sz="2800" b="1" dirty="0"/>
              <a:t>, English language teacher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eTwinning</a:t>
            </a:r>
            <a:endParaRPr lang="en-US" sz="2800" b="1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sr-Cyrl-RS" sz="2800" dirty="0"/>
          </a:p>
        </p:txBody>
      </p:sp>
      <p:pic>
        <p:nvPicPr>
          <p:cNvPr id="1026" name="Picture 2" descr="C:\Users\FUJITSU\Desktop\škola\RM_300_transpar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6" y="1435088"/>
            <a:ext cx="2376264" cy="317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FUJITSU\Desktop\jagodina-grb-srednj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2119544" cy="220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UJITSU\Desktop\zastava-srbije-HD-wallpaper-serbia-flag-by-koska-visual-message-serbien-vector-srpska-serbian-zastava-grb-orlo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4" y="125430"/>
            <a:ext cx="3138962" cy="171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 rot="20086777">
            <a:off x="5649099" y="4239362"/>
            <a:ext cx="3506890" cy="1417146"/>
          </a:xfrm>
        </p:spPr>
        <p:txBody>
          <a:bodyPr>
            <a:normAutofit/>
          </a:bodyPr>
          <a:lstStyle/>
          <a:p>
            <a:r>
              <a:rPr lang="sr-Latn-RS" sz="3600" b="1" dirty="0">
                <a:solidFill>
                  <a:srgbClr val="C00000"/>
                </a:solidFill>
              </a:rPr>
              <a:t>INFRASTRUCTURE AND FACILITIES </a:t>
            </a:r>
            <a:endParaRPr lang="sr-Cyrl-RS" sz="3600" b="1" dirty="0">
              <a:solidFill>
                <a:srgbClr val="C00000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67544" y="188640"/>
            <a:ext cx="8285615" cy="28083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•There are about 1000 pupils in the school. Pupils are divided into 45 classes from the 1st to the 8th grade.</a:t>
            </a:r>
          </a:p>
          <a:p>
            <a:r>
              <a:rPr lang="en-US" dirty="0"/>
              <a:t>•Teaching is </a:t>
            </a:r>
            <a:r>
              <a:rPr lang="en-US" dirty="0" err="1"/>
              <a:t>organised</a:t>
            </a:r>
            <a:r>
              <a:rPr lang="en-US" dirty="0"/>
              <a:t> in two shifts in every unit of the school except in </a:t>
            </a:r>
            <a:r>
              <a:rPr lang="en-US" dirty="0" err="1"/>
              <a:t>Bukovce</a:t>
            </a:r>
            <a:r>
              <a:rPr lang="en-US" dirty="0"/>
              <a:t>.</a:t>
            </a:r>
          </a:p>
          <a:p>
            <a:r>
              <a:rPr lang="en-US" dirty="0"/>
              <a:t>• The Expert Assistants Staff consists of a psychologist, a </a:t>
            </a:r>
            <a:r>
              <a:rPr lang="en-US" dirty="0" err="1"/>
              <a:t>pedagogist</a:t>
            </a:r>
            <a:r>
              <a:rPr lang="en-US" dirty="0"/>
              <a:t> and a librarian.</a:t>
            </a:r>
          </a:p>
          <a:p>
            <a:r>
              <a:rPr lang="en-US" dirty="0"/>
              <a:t>•The Executive Staff of the school is made of a head teacher, a substitute head teacher and of a legal secretary.</a:t>
            </a:r>
          </a:p>
          <a:p>
            <a:r>
              <a:rPr lang="en-US" dirty="0"/>
              <a:t>•13 cleaning ladies take care of hygiene in the school.</a:t>
            </a:r>
          </a:p>
          <a:p>
            <a:endParaRPr lang="en-US" dirty="0"/>
          </a:p>
          <a:p>
            <a:endParaRPr lang="sr-Cyrl-RS" dirty="0"/>
          </a:p>
        </p:txBody>
      </p:sp>
      <p:pic>
        <p:nvPicPr>
          <p:cNvPr id="7170" name="Picture 2" descr="C:\Users\FUJITSU\Desktop\svetosavska-nagr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9" y="3212976"/>
            <a:ext cx="532859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125625" cy="1010376"/>
          </a:xfrm>
        </p:spPr>
        <p:txBody>
          <a:bodyPr>
            <a:noAutofit/>
          </a:bodyPr>
          <a:lstStyle/>
          <a:p>
            <a:r>
              <a:rPr lang="sr-Latn-RS" sz="3200" b="1" dirty="0"/>
              <a:t>INFRASTRUCTURE AND FACILITIES </a:t>
            </a:r>
            <a:endParaRPr lang="sr-Cyrl-RS" sz="3200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035539" y="1196752"/>
            <a:ext cx="5112506" cy="1925568"/>
          </a:xfrm>
        </p:spPr>
        <p:txBody>
          <a:bodyPr>
            <a:normAutofit/>
          </a:bodyPr>
          <a:lstStyle/>
          <a:p>
            <a:r>
              <a:rPr lang="en-US" dirty="0"/>
              <a:t>The school has 27 </a:t>
            </a:r>
            <a:r>
              <a:rPr lang="en-US" dirty="0" err="1"/>
              <a:t>specialised</a:t>
            </a:r>
            <a:r>
              <a:rPr lang="en-US" dirty="0"/>
              <a:t> classrooms, two sports halls and outdoor sports grounds.</a:t>
            </a:r>
            <a:endParaRPr lang="sr-Cyrl-RS" dirty="0"/>
          </a:p>
        </p:txBody>
      </p:sp>
      <p:pic>
        <p:nvPicPr>
          <p:cNvPr id="6147" name="Picture 3" descr="C:\Users\FUJITSU\Desktop\BeautyPlus_20161005170819_s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2465"/>
            <a:ext cx="3962106" cy="2466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UJITSU\Desktop\BeautyPlus_20161005170516_s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33" y="3413689"/>
            <a:ext cx="4608512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Users\FUJITSU\Desktop\BeautyPlus_20161005165735_s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51300"/>
            <a:ext cx="3981609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4727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67544" y="0"/>
            <a:ext cx="4320480" cy="713635"/>
          </a:xfrm>
        </p:spPr>
        <p:txBody>
          <a:bodyPr>
            <a:normAutofit fontScale="90000"/>
          </a:bodyPr>
          <a:lstStyle/>
          <a:p>
            <a:r>
              <a:rPr lang="sr-Latn-RS" sz="4400" b="1" dirty="0">
                <a:solidFill>
                  <a:srgbClr val="C00000"/>
                </a:solidFill>
              </a:rPr>
              <a:t>PHOTO GALLERY </a:t>
            </a:r>
            <a:endParaRPr lang="sr-Cyrl-RS" sz="44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FUJITSU\Desktop\bb12b3c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1"/>
            <a:ext cx="374441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UJITSU\Desktop\škola\20160602_133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7" y="980729"/>
            <a:ext cx="5076056" cy="328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FUJITSU\Desktop\škola\20161004_0838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79" y="4264821"/>
            <a:ext cx="3876948" cy="2370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FUJITSU\Desktop\škola\20161004_0839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3903836" cy="2375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24057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320480" cy="722344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PHOTO GALLERY </a:t>
            </a:r>
            <a:endParaRPr lang="sr-Cyrl-RS" b="1" dirty="0"/>
          </a:p>
        </p:txBody>
      </p:sp>
      <p:pic>
        <p:nvPicPr>
          <p:cNvPr id="4" name="Picture 4" descr="C:\Users\FUJITSU\Desktop\škola\BeautyPlus_20160923212447_sa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829623" cy="269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FUJITSU\Desktop\škola\BeautyPlus_20161017173200_s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23" y="97454"/>
            <a:ext cx="3880286" cy="390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FUJITSU\Desktop\škola\20161004_0839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60" y="4437112"/>
            <a:ext cx="3846686" cy="2265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UJITSU\Desktop\20160610_1318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4765"/>
            <a:ext cx="4104456" cy="2851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 rot="428820">
            <a:off x="5635361" y="1072339"/>
            <a:ext cx="2148904" cy="650336"/>
          </a:xfrm>
        </p:spPr>
        <p:txBody>
          <a:bodyPr>
            <a:normAutofit fontScale="90000"/>
          </a:bodyPr>
          <a:lstStyle/>
          <a:p>
            <a:r>
              <a:rPr lang="sr-Latn-RS" b="1" dirty="0" err="1"/>
              <a:t>Photos</a:t>
            </a:r>
            <a:endParaRPr lang="sr-Cyrl-RS" b="1" dirty="0"/>
          </a:p>
        </p:txBody>
      </p:sp>
      <p:pic>
        <p:nvPicPr>
          <p:cNvPr id="1026" name="Picture 2" descr="C:\Users\FUJITSU\Desktop\eTwinning foto\bef374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0" y="24408"/>
            <a:ext cx="4536504" cy="339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JITSU\Desktop\eTwinning foto\eTwinning project Origami Mag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2" y="3573016"/>
            <a:ext cx="489654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UJITSU\Desktop\eTwinning foto\c0122fb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90" y="2348880"/>
            <a:ext cx="3959369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5526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r-Latn-RS" b="1" dirty="0" err="1">
                <a:solidFill>
                  <a:srgbClr val="C00000"/>
                </a:solidFill>
              </a:rPr>
              <a:t>Greetings</a:t>
            </a:r>
            <a:r>
              <a:rPr lang="sr-Latn-RS" b="1" dirty="0">
                <a:solidFill>
                  <a:srgbClr val="C00000"/>
                </a:solidFill>
              </a:rPr>
              <a:t> </a:t>
            </a:r>
            <a:r>
              <a:rPr lang="sr-Latn-RS" b="1" dirty="0" err="1">
                <a:solidFill>
                  <a:srgbClr val="C00000"/>
                </a:solidFill>
              </a:rPr>
              <a:t>from</a:t>
            </a:r>
            <a:r>
              <a:rPr lang="sr-Latn-RS" b="1" dirty="0">
                <a:solidFill>
                  <a:srgbClr val="C00000"/>
                </a:solidFill>
              </a:rPr>
              <a:t> </a:t>
            </a:r>
            <a:r>
              <a:rPr lang="sr-Latn-RS" b="1" dirty="0" err="1">
                <a:solidFill>
                  <a:srgbClr val="C00000"/>
                </a:solidFill>
              </a:rPr>
              <a:t>Serbia</a:t>
            </a:r>
            <a:r>
              <a:rPr lang="sr-Latn-RS" b="1" dirty="0">
                <a:solidFill>
                  <a:srgbClr val="C00000"/>
                </a:solidFill>
              </a:rPr>
              <a:t> ! </a:t>
            </a:r>
            <a:endParaRPr lang="sr-Cyrl-RS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FUJITSU\Desktop\škola\BeautyPlus_20160923213327_sa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20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100392" y="6165304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dirty="0" smtClean="0">
                <a:solidFill>
                  <a:srgbClr val="00B0F0"/>
                </a:solidFill>
              </a:rPr>
              <a:t>4/3</a:t>
            </a:r>
            <a:endParaRPr lang="sr-Cyrl-R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251520" y="26431"/>
            <a:ext cx="2182079" cy="520824"/>
          </a:xfrm>
        </p:spPr>
        <p:txBody>
          <a:bodyPr>
            <a:normAutofit fontScale="90000"/>
          </a:bodyPr>
          <a:lstStyle/>
          <a:p>
            <a:r>
              <a:rPr lang="sr-Latn-RS" b="1" dirty="0" smtClean="0">
                <a:solidFill>
                  <a:srgbClr val="C00000"/>
                </a:solidFill>
              </a:rPr>
              <a:t>Jagodina</a:t>
            </a:r>
            <a:endParaRPr lang="sr-Cyrl-R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FUJITSU\Desktop\Serbia_Jagodin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3898"/>
            <a:ext cx="2427695" cy="321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JITSU\Desktop\jag_mapa_s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28097"/>
            <a:ext cx="230425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NINA\Desktop\jagodina\jagodina 2\potok\DSC_7519-e14304824363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11" y="4798562"/>
            <a:ext cx="3416976" cy="18800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eTwinning\jagodina\Jagodina-akva-prk-muzej-zološki-vrt-vizit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08" y="26431"/>
            <a:ext cx="3748782" cy="455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FUJITSU\Desktop\jagodina-map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70" y="3717753"/>
            <a:ext cx="4609377" cy="296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78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6372200" y="0"/>
            <a:ext cx="2314600" cy="794352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C00000"/>
                </a:solidFill>
              </a:rPr>
              <a:t>Jagodina</a:t>
            </a:r>
            <a:endParaRPr lang="sr-Cyrl-RS" dirty="0"/>
          </a:p>
        </p:txBody>
      </p:sp>
      <p:pic>
        <p:nvPicPr>
          <p:cNvPr id="4" name="Слика 31" descr="Опис: http://www.jagodina.org.rs/cms/template/mapaSaobraca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64400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NINA\Desktop\jagodina\jagodina_nas1-798x4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67" y="1052736"/>
            <a:ext cx="4536504" cy="3024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5" descr="C:\Users\NINA\Desktop\jagodina\jagodina 2\etno konak fontana\1474_8c24e6b015d9332f0c0de34024d960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39" y="4622901"/>
            <a:ext cx="3240360" cy="1956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819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"Rada </a:t>
            </a:r>
            <a:r>
              <a:rPr lang="sr-Latn-RS" b="1" dirty="0" err="1"/>
              <a:t>Miljkovic</a:t>
            </a:r>
            <a:r>
              <a:rPr lang="sr-Latn-RS" b="1" dirty="0"/>
              <a:t>" </a:t>
            </a:r>
            <a:r>
              <a:rPr lang="sr-Latn-RS" b="1" dirty="0" err="1"/>
              <a:t>Primary</a:t>
            </a:r>
            <a:r>
              <a:rPr lang="sr-Latn-RS" b="1" dirty="0"/>
              <a:t> </a:t>
            </a:r>
            <a:r>
              <a:rPr lang="sr-Latn-RS" b="1" dirty="0" err="1"/>
              <a:t>School</a:t>
            </a:r>
            <a:r>
              <a:rPr lang="sr-Latn-RS" b="1" dirty="0"/>
              <a:t> </a:t>
            </a:r>
            <a:endParaRPr lang="sr-Cyrl-RS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/>
              <a:t>Address  : </a:t>
            </a:r>
            <a:r>
              <a:rPr lang="en-US" sz="3200" dirty="0" err="1"/>
              <a:t>Kneza</a:t>
            </a:r>
            <a:r>
              <a:rPr lang="en-US" sz="3200" dirty="0"/>
              <a:t> </a:t>
            </a:r>
            <a:r>
              <a:rPr lang="en-US" sz="3200" dirty="0" err="1"/>
              <a:t>Lazara</a:t>
            </a:r>
            <a:r>
              <a:rPr lang="en-US" sz="3200" dirty="0"/>
              <a:t>, bb</a:t>
            </a:r>
          </a:p>
          <a:p>
            <a:r>
              <a:rPr lang="en-US" sz="3200" dirty="0"/>
              <a:t>Phone number  : 035/243-516  ; Fax : 035/244-452</a:t>
            </a:r>
          </a:p>
          <a:p>
            <a:r>
              <a:rPr lang="en-US" sz="3200" dirty="0"/>
              <a:t>Website  : www.radamiljkovic.nasaskola.rs</a:t>
            </a:r>
          </a:p>
          <a:p>
            <a:r>
              <a:rPr lang="en-US" sz="3200" dirty="0"/>
              <a:t>Email address : radamiljkovicjagodina@gmail.com ; rmiljkovic@ptt.rs</a:t>
            </a:r>
          </a:p>
          <a:p>
            <a:endParaRPr lang="en-US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7873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67544" y="0"/>
            <a:ext cx="1584176" cy="700902"/>
          </a:xfrm>
        </p:spPr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C00000"/>
                </a:solidFill>
              </a:rPr>
              <a:t>NAME</a:t>
            </a:r>
            <a:endParaRPr lang="sr-Cyrl-RS" b="1" dirty="0">
              <a:solidFill>
                <a:srgbClr val="C00000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79512" y="908720"/>
            <a:ext cx="8352928" cy="18002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The primary school "</a:t>
            </a:r>
            <a:r>
              <a:rPr lang="en-US" sz="3200" dirty="0" err="1"/>
              <a:t>Rada</a:t>
            </a:r>
            <a:r>
              <a:rPr lang="en-US" sz="3200" dirty="0"/>
              <a:t> </a:t>
            </a:r>
            <a:r>
              <a:rPr lang="en-US" sz="3200" dirty="0" err="1"/>
              <a:t>Miljkovic</a:t>
            </a:r>
            <a:r>
              <a:rPr lang="en-US" sz="3200" dirty="0"/>
              <a:t>" is located in </a:t>
            </a:r>
            <a:r>
              <a:rPr lang="en-US" sz="3200" dirty="0" err="1"/>
              <a:t>Jagodina</a:t>
            </a:r>
            <a:r>
              <a:rPr lang="en-US" sz="3200" dirty="0"/>
              <a:t> in Serbia. It is named after the teacher </a:t>
            </a:r>
            <a:r>
              <a:rPr lang="en-US" sz="3200" dirty="0" err="1"/>
              <a:t>Rada</a:t>
            </a:r>
            <a:r>
              <a:rPr lang="en-US" sz="3200" dirty="0"/>
              <a:t> </a:t>
            </a:r>
            <a:r>
              <a:rPr lang="en-US" sz="3200" dirty="0" err="1"/>
              <a:t>Miljkovic</a:t>
            </a:r>
            <a:r>
              <a:rPr lang="en-US" sz="3200" dirty="0"/>
              <a:t> who took part in the National Liberation War in WWII and who was proclaimed a Yugoslavian heroine.</a:t>
            </a:r>
            <a:endParaRPr lang="sr-Cyrl-RS" sz="3200" dirty="0"/>
          </a:p>
        </p:txBody>
      </p:sp>
      <p:pic>
        <p:nvPicPr>
          <p:cNvPr id="1026" name="Picture 2" descr="C:\Users\FUJITSU\Desktop\ра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5585226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JITSU\Desktop\20160613_185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690694" cy="3993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5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2160240" cy="924712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HISTORY</a:t>
            </a:r>
            <a:endParaRPr lang="sr-Cyrl-RS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771800" y="332656"/>
            <a:ext cx="6264696" cy="1584176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1960, "The First Primary School" in </a:t>
            </a:r>
            <a:r>
              <a:rPr lang="en-US" sz="2400" dirty="0" err="1"/>
              <a:t>Jagodina</a:t>
            </a:r>
            <a:r>
              <a:rPr lang="en-US" sz="2400" dirty="0"/>
              <a:t> was named "</a:t>
            </a:r>
            <a:r>
              <a:rPr lang="en-US" sz="2400" dirty="0" err="1"/>
              <a:t>Rada</a:t>
            </a:r>
            <a:r>
              <a:rPr lang="en-US" sz="2400" dirty="0"/>
              <a:t> </a:t>
            </a:r>
            <a:r>
              <a:rPr lang="en-US" sz="2400" dirty="0" err="1"/>
              <a:t>Miljkovic</a:t>
            </a:r>
            <a:r>
              <a:rPr lang="en-US" sz="2400" dirty="0"/>
              <a:t>".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first building _ the "base " school unit is situated on the street </a:t>
            </a:r>
            <a:r>
              <a:rPr lang="en-US" sz="2400" dirty="0" err="1"/>
              <a:t>Kneza</a:t>
            </a:r>
            <a:r>
              <a:rPr lang="en-US" sz="2400" dirty="0"/>
              <a:t> </a:t>
            </a:r>
            <a:r>
              <a:rPr lang="en-US" sz="2400" dirty="0" err="1"/>
              <a:t>Lazara</a:t>
            </a:r>
            <a:r>
              <a:rPr lang="en-US" sz="2400" dirty="0"/>
              <a:t> bb.</a:t>
            </a:r>
            <a:endParaRPr lang="en-US" sz="2400" dirty="0"/>
          </a:p>
        </p:txBody>
      </p:sp>
      <p:pic>
        <p:nvPicPr>
          <p:cNvPr id="2050" name="Picture 2" descr="C:\Users\FUJITSU\Desktop\škola\osnovna-skola-rada-miljkovic-jagodina-slika-sk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7003388" cy="421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6677927" y="116632"/>
            <a:ext cx="2242592" cy="938368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HISTORY</a:t>
            </a:r>
            <a:endParaRPr lang="sr-Cyrl-RS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917456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1986, the school extended its property by adding a satellite unit in the "</a:t>
            </a:r>
            <a:r>
              <a:rPr lang="en-US" dirty="0" err="1"/>
              <a:t>Streliste</a:t>
            </a:r>
            <a:r>
              <a:rPr lang="en-US" dirty="0"/>
              <a:t>" district of the city. </a:t>
            </a:r>
            <a:endParaRPr lang="sr-Cyrl-RS" dirty="0"/>
          </a:p>
        </p:txBody>
      </p:sp>
      <p:pic>
        <p:nvPicPr>
          <p:cNvPr id="3074" name="Picture 2" descr="C:\Users\FUJITSU\Desktop\škola\1streli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36676"/>
            <a:ext cx="4350924" cy="348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UJITSU\Desktop\škola\BeautyPlus_20160921195638_s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6676"/>
            <a:ext cx="4392488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2448272" cy="650336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HISTORY</a:t>
            </a:r>
            <a:endParaRPr lang="sr-Cyrl-RS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12961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primary school "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Miljkovic</a:t>
            </a:r>
            <a:r>
              <a:rPr lang="en-US" dirty="0"/>
              <a:t>" also consists of a satellite sub-school opened in 1927 in the village </a:t>
            </a:r>
            <a:r>
              <a:rPr lang="en-US" dirty="0" err="1"/>
              <a:t>Voljavce</a:t>
            </a:r>
            <a:r>
              <a:rPr lang="en-US" dirty="0"/>
              <a:t>.</a:t>
            </a:r>
          </a:p>
          <a:p>
            <a:r>
              <a:rPr lang="en-US" dirty="0" smtClean="0"/>
              <a:t>Another </a:t>
            </a:r>
            <a:r>
              <a:rPr lang="en-US" dirty="0"/>
              <a:t>satellite unit built in 1938 in the village </a:t>
            </a:r>
            <a:r>
              <a:rPr lang="en-US" dirty="0" err="1"/>
              <a:t>Bukovce</a:t>
            </a:r>
            <a:r>
              <a:rPr lang="en-US" dirty="0"/>
              <a:t> pertains to the school too.</a:t>
            </a:r>
          </a:p>
          <a:p>
            <a:endParaRPr lang="sr-Cyrl-RS" dirty="0"/>
          </a:p>
        </p:txBody>
      </p:sp>
      <p:pic>
        <p:nvPicPr>
          <p:cNvPr id="4099" name="Picture 3" descr="C:\Users\FUJITSU\Desktop\2d5cbb8ec66cecaaff7d81fad8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4464496" cy="3672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FUJITSU\Desktop\škola\1bukov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2955"/>
            <a:ext cx="4032448" cy="302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 rot="19810350">
            <a:off x="-168474" y="725299"/>
            <a:ext cx="2349681" cy="720080"/>
          </a:xfrm>
        </p:spPr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C00000"/>
                </a:solidFill>
              </a:rPr>
              <a:t>LOCATION</a:t>
            </a:r>
            <a:endParaRPr lang="sr-Cyrl-RS" sz="4000" b="1" dirty="0">
              <a:solidFill>
                <a:srgbClr val="C00000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169692" y="116632"/>
            <a:ext cx="6866804" cy="3528392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/>
              <a:t>The base unit is situated at a distance of 1 km to the north from the city center.</a:t>
            </a:r>
          </a:p>
          <a:p>
            <a:r>
              <a:rPr lang="en-US" sz="6200" dirty="0"/>
              <a:t>•On the east side and on the west side of the base school unit, there are two high traffic main streets.</a:t>
            </a:r>
          </a:p>
          <a:p>
            <a:r>
              <a:rPr lang="en-US" sz="6200" dirty="0"/>
              <a:t>•By following one of these main streets to the south, at about 1 km, you reach "Mala </a:t>
            </a:r>
            <a:r>
              <a:rPr lang="en-US" sz="6200" dirty="0" err="1"/>
              <a:t>skola</a:t>
            </a:r>
            <a:r>
              <a:rPr lang="en-US" sz="6200" dirty="0"/>
              <a:t>" ("Small school") in the </a:t>
            </a:r>
            <a:r>
              <a:rPr lang="en-US" sz="6200" dirty="0" err="1"/>
              <a:t>Streliste</a:t>
            </a:r>
            <a:r>
              <a:rPr lang="en-US" sz="6200" dirty="0"/>
              <a:t> district.</a:t>
            </a:r>
          </a:p>
          <a:p>
            <a:r>
              <a:rPr lang="en-US" sz="6200" dirty="0"/>
              <a:t>•Following the main street which leads to Belgrade , at 4 km to the north of the city, you reach the school in the village </a:t>
            </a:r>
            <a:r>
              <a:rPr lang="en-US" sz="6200" dirty="0" err="1"/>
              <a:t>Bukovce</a:t>
            </a:r>
            <a:r>
              <a:rPr lang="en-US" sz="6200" dirty="0"/>
              <a:t>.</a:t>
            </a:r>
          </a:p>
          <a:p>
            <a:r>
              <a:rPr lang="en-US" sz="6200" dirty="0"/>
              <a:t>•The school in the village </a:t>
            </a:r>
            <a:r>
              <a:rPr lang="en-US" sz="6200" dirty="0" err="1"/>
              <a:t>Voljavce</a:t>
            </a:r>
            <a:r>
              <a:rPr lang="en-US" sz="6200" dirty="0"/>
              <a:t> is located about 3 km northwest of the city.</a:t>
            </a:r>
          </a:p>
          <a:p>
            <a:endParaRPr lang="sr-Cyrl-RS" dirty="0"/>
          </a:p>
        </p:txBody>
      </p:sp>
      <p:pic>
        <p:nvPicPr>
          <p:cNvPr id="4" name="Picture 2" descr="C:\Users\FUJITSU\Desktop\kar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03" y="3428999"/>
            <a:ext cx="4344384" cy="328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FUJITSU\Desktop\jagodina-slike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2" y="3518829"/>
            <a:ext cx="4155001" cy="3191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ок">
  <a:themeElements>
    <a:clrScheme name="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443</Words>
  <Application>Microsoft Office PowerPoint</Application>
  <PresentationFormat>Пројекција на екрану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15</vt:i4>
      </vt:variant>
    </vt:vector>
  </HeadingPairs>
  <TitlesOfParts>
    <vt:vector size="16" baseType="lpstr">
      <vt:lpstr>Ток</vt:lpstr>
      <vt:lpstr> "RADA MILJKOVIC" PRIMARY SCHOOL, JAGODINA</vt:lpstr>
      <vt:lpstr>Jagodina</vt:lpstr>
      <vt:lpstr>Jagodina</vt:lpstr>
      <vt:lpstr>"Rada Miljkovic" Primary School </vt:lpstr>
      <vt:lpstr>NAME</vt:lpstr>
      <vt:lpstr>HISTORY</vt:lpstr>
      <vt:lpstr>HISTORY</vt:lpstr>
      <vt:lpstr>HISTORY</vt:lpstr>
      <vt:lpstr>LOCATION</vt:lpstr>
      <vt:lpstr>INFRASTRUCTURE AND FACILITIES </vt:lpstr>
      <vt:lpstr>INFRASTRUCTURE AND FACILITIES </vt:lpstr>
      <vt:lpstr>PHOTO GALLERY </vt:lpstr>
      <vt:lpstr>PHOTO GALLERY </vt:lpstr>
      <vt:lpstr>Photos</vt:lpstr>
      <vt:lpstr>Greetings from Serbia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„Rada Miljković“ Jagodina</dc:title>
  <dc:creator>FUJITSU</dc:creator>
  <cp:lastModifiedBy>FUJITSU</cp:lastModifiedBy>
  <cp:revision>24</cp:revision>
  <dcterms:created xsi:type="dcterms:W3CDTF">2016-10-24T07:59:49Z</dcterms:created>
  <dcterms:modified xsi:type="dcterms:W3CDTF">2016-12-10T16:35:15Z</dcterms:modified>
</cp:coreProperties>
</file>