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9" r:id="rId13"/>
    <p:sldId id="268" r:id="rId14"/>
    <p:sldId id="270" r:id="rId15"/>
    <p:sldId id="271" r:id="rId16"/>
    <p:sldId id="272" r:id="rId17"/>
    <p:sldId id="279" r:id="rId18"/>
    <p:sldId id="273" r:id="rId19"/>
    <p:sldId id="274" r:id="rId20"/>
    <p:sldId id="275" r:id="rId21"/>
    <p:sldId id="276" r:id="rId22"/>
    <p:sldId id="277" r:id="rId23"/>
    <p:sldId id="278" r:id="rId24"/>
    <p:sldId id="280" r:id="rId25"/>
    <p:sldId id="258"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08" d="100"/>
          <a:sy n="108" d="100"/>
        </p:scale>
        <p:origin x="2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sk-SK"/>
              <a:t>Upravte štýly predlohy textu</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12/16/21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sk-SK"/>
              <a:t>Upravte štýly predlohy textu</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sk-SK"/>
              <a:t>Ak chcete pridať obrázok, kliknite na ikonu</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sk-SK"/>
              <a:t>Upravte štýly predlohy textu</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sk-SK"/>
              <a:t>Upravte štýly predlohy textu</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sk-SK"/>
              <a:t>Upravte štýly predlohy textu</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sk-SK"/>
              <a:t>Upravte štýly predlohy textu</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3" name="Date Placeholder 2"/>
          <p:cNvSpPr>
            <a:spLocks noGrp="1"/>
          </p:cNvSpPr>
          <p:nvPr>
            <p:ph type="dt" sz="half" idx="10"/>
          </p:nvPr>
        </p:nvSpPr>
        <p:spPr/>
        <p:txBody>
          <a:bodyPr/>
          <a:lstStyle/>
          <a:p>
            <a:fld id="{48A87A34-81AB-432B-8DAE-1953F412C126}" type="datetimeFigureOut">
              <a:rPr lang="en-US" dirty="0"/>
              <a:t>12/16/21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sk-SK"/>
              <a:t>Upravte štýly predlohy textu</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k-SK"/>
              <a:t>Ak chcete pridať obrázok, kliknite na ikonu</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k-SK"/>
              <a:t>Ak chcete pridať obrázok, kliknite na ikonu</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k-SK"/>
              <a:t>Ak chcete pridať obrázok, kliknite na ikonu</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3" name="Date Placeholder 2"/>
          <p:cNvSpPr>
            <a:spLocks noGrp="1"/>
          </p:cNvSpPr>
          <p:nvPr>
            <p:ph type="dt" sz="half" idx="10"/>
          </p:nvPr>
        </p:nvSpPr>
        <p:spPr/>
        <p:txBody>
          <a:bodyPr/>
          <a:lstStyle/>
          <a:p>
            <a:fld id="{48A87A34-81AB-432B-8DAE-1953F412C126}" type="datetimeFigureOut">
              <a:rPr lang="en-US" dirty="0"/>
              <a:t>12/16/21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sk-SK"/>
              <a:t>Upravte štýly predlohy textu</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sk-SK"/>
              <a:t>Upravte štýly predlohy textu</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48A87A34-81AB-432B-8DAE-1953F412C126}" type="datetimeFigureOut">
              <a:rPr lang="en-US" dirty="0"/>
              <a:t>12/16/21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sk-SK"/>
              <a:t>Upravte štýly predlohy textu</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1141410" y="3073397"/>
            <a:ext cx="4878391" cy="2717801"/>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6172200" y="3073397"/>
            <a:ext cx="4875210" cy="2717801"/>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sk-SK"/>
              <a:t>Upravte štýly predlohy textu</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sk-SK"/>
              <a:t>Upravte štýly predlohy textu</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Ak chcete pridať obrázok, kliknite na ikonu</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8A87A34-81AB-432B-8DAE-1953F412C126}" type="datetimeFigureOut">
              <a:rPr lang="en-US" dirty="0"/>
              <a:t>12/16/21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12/16/21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quora.com/What-does-the-school-week-look-like-in-Sweden" TargetMode="External"/><Relationship Id="rId3" Type="http://schemas.openxmlformats.org/officeDocument/2006/relationships/hyperlink" Target="https://sweden.se/life/society/the-swedish-school-system" TargetMode="External"/><Relationship Id="rId7" Type="http://schemas.openxmlformats.org/officeDocument/2006/relationships/hyperlink" Target="https://en.wikipedia.org/wiki/Education_in_Sweden?fbclid=IwAR2YDgkBP2Ekc8RmEwfAczsQRayAIr5lRir7tPvr7F3Wvd2FzSk_E5sWzn4#Subjects" TargetMode="External"/><Relationship Id="rId2" Type="http://schemas.openxmlformats.org/officeDocument/2006/relationships/hyperlink" Target="https://www.simplylearningtuition.co.uk/advice-for-parents/everything-you-need-to-know-about-the-swedish-education-system/?fbclid=IwAR26GLoZmzX3huxrB4TDaI_Dwv_LqWO2U1ApxrG6sTAVsPSu65B3U3e73IQ" TargetMode="External"/><Relationship Id="rId1" Type="http://schemas.openxmlformats.org/officeDocument/2006/relationships/slideLayout" Target="../slideLayouts/slideLayout2.xml"/><Relationship Id="rId6" Type="http://schemas.openxmlformats.org/officeDocument/2006/relationships/hyperlink" Target="https://www.up.edu/ready-for-college/college-entrance-exams-tests.html" TargetMode="External"/><Relationship Id="rId5" Type="http://schemas.openxmlformats.org/officeDocument/2006/relationships/hyperlink" Target="https://www.sweden.org.za/education-in-sweden.html?fbclid=IwAR2ZM9lFxAx5-CdDwr73N476B1Dj2VwHmGvkKttSky9pb89sMNORhbNZsxI" TargetMode="External"/><Relationship Id="rId4" Type="http://schemas.openxmlformats.org/officeDocument/2006/relationships/hyperlink" Target="https://www.sidmartinbio.org/what-age-do-you-go-to-school-in-swede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err="1"/>
              <a:t>Swedish</a:t>
            </a:r>
            <a:r>
              <a:rPr lang="sk-SK" dirty="0"/>
              <a:t> </a:t>
            </a:r>
            <a:r>
              <a:rPr lang="sk-SK" dirty="0" err="1"/>
              <a:t>school</a:t>
            </a:r>
            <a:r>
              <a:rPr lang="sk-SK" dirty="0"/>
              <a:t> </a:t>
            </a:r>
            <a:r>
              <a:rPr lang="sk-SK" dirty="0" err="1"/>
              <a:t>system</a:t>
            </a:r>
            <a:endParaRPr lang="sk-SK" dirty="0"/>
          </a:p>
        </p:txBody>
      </p:sp>
      <p:sp>
        <p:nvSpPr>
          <p:cNvPr id="3" name="Podnadpis 2"/>
          <p:cNvSpPr>
            <a:spLocks noGrp="1"/>
          </p:cNvSpPr>
          <p:nvPr>
            <p:ph type="subTitle" idx="1"/>
          </p:nvPr>
        </p:nvSpPr>
        <p:spPr/>
        <p:txBody>
          <a:bodyPr/>
          <a:lstStyle/>
          <a:p>
            <a:r>
              <a:rPr lang="sk-SK" dirty="0"/>
              <a:t>Nikola Vargová, Simona </a:t>
            </a:r>
            <a:r>
              <a:rPr lang="sk-SK" dirty="0" err="1"/>
              <a:t>Bilková</a:t>
            </a:r>
            <a:endParaRPr lang="sk-SK" dirty="0"/>
          </a:p>
          <a:p>
            <a:r>
              <a:rPr lang="sk-SK" dirty="0"/>
              <a:t>Gymnázium Ivana kupca </a:t>
            </a:r>
            <a:r>
              <a:rPr lang="sk-SK" dirty="0" err="1"/>
              <a:t>hlohovec</a:t>
            </a:r>
            <a:r>
              <a:rPr lang="sk-SK" dirty="0"/>
              <a:t> </a:t>
            </a:r>
          </a:p>
          <a:p>
            <a:r>
              <a:rPr lang="sk-SK" dirty="0" err="1"/>
              <a:t>Iv.B</a:t>
            </a:r>
            <a:r>
              <a:rPr lang="sk-SK" dirty="0"/>
              <a:t>.</a:t>
            </a:r>
          </a:p>
        </p:txBody>
      </p:sp>
    </p:spTree>
    <p:extLst>
      <p:ext uri="{BB962C8B-B14F-4D97-AF65-F5344CB8AC3E}">
        <p14:creationId xmlns:p14="http://schemas.microsoft.com/office/powerpoint/2010/main" val="289763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618518"/>
            <a:ext cx="9905998" cy="963147"/>
          </a:xfrm>
        </p:spPr>
        <p:txBody>
          <a:bodyPr>
            <a:normAutofit/>
          </a:bodyPr>
          <a:lstStyle/>
          <a:p>
            <a:pPr algn="ctr"/>
            <a:r>
              <a:rPr lang="en-GB" dirty="0"/>
              <a:t>Right to choose</a:t>
            </a:r>
          </a:p>
        </p:txBody>
      </p:sp>
      <p:sp>
        <p:nvSpPr>
          <p:cNvPr id="3" name="Zástupný objekt pre obsah 2"/>
          <p:cNvSpPr>
            <a:spLocks noGrp="1"/>
          </p:cNvSpPr>
          <p:nvPr>
            <p:ph idx="1"/>
          </p:nvPr>
        </p:nvSpPr>
        <p:spPr>
          <a:xfrm>
            <a:off x="1141412" y="1812735"/>
            <a:ext cx="9905999" cy="3978466"/>
          </a:xfrm>
        </p:spPr>
        <p:txBody>
          <a:bodyPr/>
          <a:lstStyle/>
          <a:p>
            <a:r>
              <a:rPr lang="en-US" dirty="0"/>
              <a:t>Interestingly, Sweden have a school choice arrangements where you are able to choose any other state school or a private school at no cost to yourself</a:t>
            </a:r>
            <a:endParaRPr lang="sk-SK" dirty="0"/>
          </a:p>
          <a:p>
            <a:r>
              <a:rPr lang="en-US" dirty="0"/>
              <a:t>If your child doesn’t like their school, it can easily be changed</a:t>
            </a:r>
            <a:endParaRPr lang="sk-SK" dirty="0"/>
          </a:p>
          <a:p>
            <a:pPr marL="0" indent="0">
              <a:buNone/>
            </a:pPr>
            <a:endParaRPr lang="sk-SK" dirty="0"/>
          </a:p>
        </p:txBody>
      </p:sp>
    </p:spTree>
    <p:extLst>
      <p:ext uri="{BB962C8B-B14F-4D97-AF65-F5344CB8AC3E}">
        <p14:creationId xmlns:p14="http://schemas.microsoft.com/office/powerpoint/2010/main" val="202147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rot="10800000" flipV="1">
            <a:off x="1141413" y="572798"/>
            <a:ext cx="9905998" cy="996509"/>
          </a:xfrm>
        </p:spPr>
        <p:txBody>
          <a:bodyPr>
            <a:normAutofit fontScale="90000"/>
          </a:bodyPr>
          <a:lstStyle/>
          <a:p>
            <a:pPr algn="ctr"/>
            <a:r>
              <a:rPr lang="en-GB" sz="4000" dirty="0"/>
              <a:t>Individualised model</a:t>
            </a:r>
            <a:br>
              <a:rPr lang="sk-SK" b="1" dirty="0"/>
            </a:br>
            <a:endParaRPr lang="sk-SK" dirty="0"/>
          </a:p>
        </p:txBody>
      </p:sp>
      <p:sp>
        <p:nvSpPr>
          <p:cNvPr id="3" name="Zástupný objekt pre obsah 2"/>
          <p:cNvSpPr>
            <a:spLocks noGrp="1"/>
          </p:cNvSpPr>
          <p:nvPr>
            <p:ph idx="1"/>
          </p:nvPr>
        </p:nvSpPr>
        <p:spPr>
          <a:xfrm>
            <a:off x="1141412" y="1830030"/>
            <a:ext cx="9905999" cy="4558069"/>
          </a:xfrm>
        </p:spPr>
        <p:txBody>
          <a:bodyPr>
            <a:normAutofit fontScale="92500" lnSpcReduction="10000"/>
          </a:bodyPr>
          <a:lstStyle/>
          <a:p>
            <a:r>
              <a:rPr lang="en-GB" dirty="0"/>
              <a:t>These schools are deliberately different from the state school model</a:t>
            </a:r>
          </a:p>
          <a:p>
            <a:r>
              <a:rPr lang="en-GB" dirty="0" err="1"/>
              <a:t>Kunskapsskolan’s</a:t>
            </a:r>
            <a:r>
              <a:rPr lang="en-GB" dirty="0"/>
              <a:t> ethos is perhaps surprising to British visitors who expect independent schools to be more traditional than their state equivalent</a:t>
            </a:r>
          </a:p>
          <a:p>
            <a:r>
              <a:rPr lang="en-GB" dirty="0"/>
              <a:t>The </a:t>
            </a:r>
            <a:r>
              <a:rPr lang="en-GB" dirty="0" err="1"/>
              <a:t>Kunskapsskolan</a:t>
            </a:r>
            <a:r>
              <a:rPr lang="en-GB" dirty="0"/>
              <a:t> at </a:t>
            </a:r>
            <a:r>
              <a:rPr lang="en-GB" dirty="0" err="1"/>
              <a:t>Kista</a:t>
            </a:r>
            <a:r>
              <a:rPr lang="en-GB" dirty="0"/>
              <a:t> is the opposite: no uniform, very informal discipline and teaching, an open-plan layout, and an emphasis on individualised learning rather than formal classes</a:t>
            </a:r>
          </a:p>
          <a:p>
            <a:r>
              <a:rPr lang="en-GB" dirty="0"/>
              <a:t>The students negotiate their own timetable each week and can do as few, or as many, formal classes as they wish</a:t>
            </a:r>
          </a:p>
          <a:p>
            <a:r>
              <a:rPr lang="en-GB" dirty="0"/>
              <a:t>There is a heavy emphasis on internet-based learning and there are remarkably few books</a:t>
            </a:r>
          </a:p>
        </p:txBody>
      </p:sp>
    </p:spTree>
    <p:extLst>
      <p:ext uri="{BB962C8B-B14F-4D97-AF65-F5344CB8AC3E}">
        <p14:creationId xmlns:p14="http://schemas.microsoft.com/office/powerpoint/2010/main" val="338189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objekt pre obsah 3"/>
          <p:cNvPicPr>
            <a:picLocks noGrp="1" noChangeAspect="1"/>
          </p:cNvPicPr>
          <p:nvPr>
            <p:ph idx="1"/>
          </p:nvPr>
        </p:nvPicPr>
        <p:blipFill>
          <a:blip r:embed="rId2"/>
          <a:stretch>
            <a:fillRect/>
          </a:stretch>
        </p:blipFill>
        <p:spPr>
          <a:xfrm>
            <a:off x="889001" y="326232"/>
            <a:ext cx="5968999" cy="2984500"/>
          </a:xfrm>
          <a:prstGeom prst="rect">
            <a:avLst/>
          </a:prstGeom>
        </p:spPr>
      </p:pic>
      <p:pic>
        <p:nvPicPr>
          <p:cNvPr id="5" name="Obrázok 4"/>
          <p:cNvPicPr>
            <a:picLocks noChangeAspect="1"/>
          </p:cNvPicPr>
          <p:nvPr/>
        </p:nvPicPr>
        <p:blipFill>
          <a:blip r:embed="rId3"/>
          <a:stretch>
            <a:fillRect/>
          </a:stretch>
        </p:blipFill>
        <p:spPr>
          <a:xfrm>
            <a:off x="7110412" y="1405732"/>
            <a:ext cx="3810000" cy="3810000"/>
          </a:xfrm>
          <a:prstGeom prst="rect">
            <a:avLst/>
          </a:prstGeom>
        </p:spPr>
      </p:pic>
      <p:pic>
        <p:nvPicPr>
          <p:cNvPr id="6" name="Obrázok 5"/>
          <p:cNvPicPr>
            <a:picLocks noChangeAspect="1"/>
          </p:cNvPicPr>
          <p:nvPr/>
        </p:nvPicPr>
        <p:blipFill>
          <a:blip r:embed="rId4"/>
          <a:stretch>
            <a:fillRect/>
          </a:stretch>
        </p:blipFill>
        <p:spPr>
          <a:xfrm>
            <a:off x="889001" y="3603018"/>
            <a:ext cx="5968999" cy="2992172"/>
          </a:xfrm>
          <a:prstGeom prst="rect">
            <a:avLst/>
          </a:prstGeom>
        </p:spPr>
      </p:pic>
    </p:spTree>
    <p:extLst>
      <p:ext uri="{BB962C8B-B14F-4D97-AF65-F5344CB8AC3E}">
        <p14:creationId xmlns:p14="http://schemas.microsoft.com/office/powerpoint/2010/main" val="16054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rot="10800000" flipV="1">
            <a:off x="1141413" y="533399"/>
            <a:ext cx="9905998" cy="933199"/>
          </a:xfrm>
        </p:spPr>
        <p:txBody>
          <a:bodyPr>
            <a:normAutofit/>
          </a:bodyPr>
          <a:lstStyle/>
          <a:p>
            <a:pPr algn="ctr"/>
            <a:r>
              <a:rPr lang="en-GB" dirty="0"/>
              <a:t>Why do Swedish children so well?</a:t>
            </a:r>
          </a:p>
        </p:txBody>
      </p:sp>
      <p:sp>
        <p:nvSpPr>
          <p:cNvPr id="3" name="Zástupný objekt pre obsah 2"/>
          <p:cNvSpPr>
            <a:spLocks noGrp="1"/>
          </p:cNvSpPr>
          <p:nvPr>
            <p:ph idx="1"/>
          </p:nvPr>
        </p:nvSpPr>
        <p:spPr>
          <a:xfrm>
            <a:off x="1141412" y="1629713"/>
            <a:ext cx="9905999" cy="4161488"/>
          </a:xfrm>
        </p:spPr>
        <p:txBody>
          <a:bodyPr/>
          <a:lstStyle/>
          <a:p>
            <a:pPr fontAlgn="base"/>
            <a:r>
              <a:rPr lang="en-GB" dirty="0"/>
              <a:t>Educationalists talk about the whole system being less target-driven and more child-centred. Children start later and feel less pressured by external exams. </a:t>
            </a:r>
          </a:p>
          <a:p>
            <a:endParaRPr lang="sk-SK" dirty="0"/>
          </a:p>
        </p:txBody>
      </p:sp>
      <p:pic>
        <p:nvPicPr>
          <p:cNvPr id="4" name="Obrázok 3"/>
          <p:cNvPicPr>
            <a:picLocks noChangeAspect="1"/>
          </p:cNvPicPr>
          <p:nvPr/>
        </p:nvPicPr>
        <p:blipFill>
          <a:blip r:embed="rId2"/>
          <a:stretch>
            <a:fillRect/>
          </a:stretch>
        </p:blipFill>
        <p:spPr>
          <a:xfrm>
            <a:off x="773111" y="2740820"/>
            <a:ext cx="5422900" cy="3050381"/>
          </a:xfrm>
          <a:prstGeom prst="rect">
            <a:avLst/>
          </a:prstGeom>
        </p:spPr>
      </p:pic>
      <p:pic>
        <p:nvPicPr>
          <p:cNvPr id="5" name="Obrázok 4"/>
          <p:cNvPicPr>
            <a:picLocks noChangeAspect="1"/>
          </p:cNvPicPr>
          <p:nvPr/>
        </p:nvPicPr>
        <p:blipFill>
          <a:blip r:embed="rId3"/>
          <a:stretch>
            <a:fillRect/>
          </a:stretch>
        </p:blipFill>
        <p:spPr>
          <a:xfrm>
            <a:off x="6437311" y="2577703"/>
            <a:ext cx="4732070" cy="3376613"/>
          </a:xfrm>
          <a:prstGeom prst="rect">
            <a:avLst/>
          </a:prstGeom>
        </p:spPr>
      </p:pic>
    </p:spTree>
    <p:extLst>
      <p:ext uri="{BB962C8B-B14F-4D97-AF65-F5344CB8AC3E}">
        <p14:creationId xmlns:p14="http://schemas.microsoft.com/office/powerpoint/2010/main" val="330929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445523"/>
            <a:ext cx="9905998" cy="1478570"/>
          </a:xfrm>
        </p:spPr>
        <p:txBody>
          <a:bodyPr/>
          <a:lstStyle/>
          <a:p>
            <a:pPr algn="ctr"/>
            <a:r>
              <a:rPr lang="en-GB" dirty="0"/>
              <a:t>In general </a:t>
            </a:r>
          </a:p>
        </p:txBody>
      </p:sp>
      <p:sp>
        <p:nvSpPr>
          <p:cNvPr id="3" name="Zástupný objekt pre obsah 2"/>
          <p:cNvSpPr>
            <a:spLocks noGrp="1"/>
          </p:cNvSpPr>
          <p:nvPr>
            <p:ph idx="1"/>
          </p:nvPr>
        </p:nvSpPr>
        <p:spPr>
          <a:xfrm>
            <a:off x="1141413" y="2138275"/>
            <a:ext cx="9905999" cy="4367213"/>
          </a:xfrm>
        </p:spPr>
        <p:txBody>
          <a:bodyPr>
            <a:normAutofit fontScale="92500" lnSpcReduction="10000"/>
          </a:bodyPr>
          <a:lstStyle/>
          <a:p>
            <a:r>
              <a:rPr lang="en-US" dirty="0"/>
              <a:t>Aged 1 to 5 – Pre-school provides all young children’s development needs of stimulation and adult supervision</a:t>
            </a:r>
            <a:endParaRPr lang="sk-SK" dirty="0"/>
          </a:p>
          <a:p>
            <a:r>
              <a:rPr lang="en-US" dirty="0"/>
              <a:t>Age 6 – This is when any child can attend a pre-school class, for a year in preparation for mandatory school</a:t>
            </a:r>
            <a:endParaRPr lang="sk-SK" dirty="0"/>
          </a:p>
          <a:p>
            <a:r>
              <a:rPr lang="en-US" dirty="0"/>
              <a:t>Age 7 to 16 – This is the mandatory period for all children to attend primary school.                        It consists of grade 1 to 9.</a:t>
            </a:r>
            <a:endParaRPr lang="sk-SK" dirty="0"/>
          </a:p>
          <a:p>
            <a:r>
              <a:rPr lang="sk-SK" dirty="0"/>
              <a:t>                    -</a:t>
            </a:r>
            <a:r>
              <a:rPr lang="en-US" dirty="0"/>
              <a:t>It is compulsory that all pupils aged 12 to 15 learn and have classes in English, Swedish, foreign language, math, NO (physics, chemistry, biology, technology), SO (social studies, history, religion, geography), physical education, art, music, carpentry or sewing and home economics. </a:t>
            </a:r>
            <a:endParaRPr lang="sk-SK" dirty="0"/>
          </a:p>
        </p:txBody>
      </p:sp>
    </p:spTree>
    <p:extLst>
      <p:ext uri="{BB962C8B-B14F-4D97-AF65-F5344CB8AC3E}">
        <p14:creationId xmlns:p14="http://schemas.microsoft.com/office/powerpoint/2010/main" val="127220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618518"/>
            <a:ext cx="9905998" cy="54582"/>
          </a:xfrm>
        </p:spPr>
        <p:txBody>
          <a:bodyPr>
            <a:normAutofit fontScale="90000"/>
          </a:bodyPr>
          <a:lstStyle/>
          <a:p>
            <a:endParaRPr lang="sk-SK" dirty="0"/>
          </a:p>
        </p:txBody>
      </p:sp>
      <p:sp>
        <p:nvSpPr>
          <p:cNvPr id="3" name="Zástupný objekt pre obsah 2"/>
          <p:cNvSpPr>
            <a:spLocks noGrp="1"/>
          </p:cNvSpPr>
          <p:nvPr>
            <p:ph idx="1"/>
          </p:nvPr>
        </p:nvSpPr>
        <p:spPr>
          <a:xfrm>
            <a:off x="1141412" y="673100"/>
            <a:ext cx="9905999" cy="5930900"/>
          </a:xfrm>
        </p:spPr>
        <p:txBody>
          <a:bodyPr>
            <a:normAutofit fontScale="92500"/>
          </a:bodyPr>
          <a:lstStyle/>
          <a:p>
            <a:r>
              <a:rPr lang="en-GB" dirty="0"/>
              <a:t>Age 16 to 19 – This is the time for upper secondary school, also known as the education of </a:t>
            </a:r>
            <a:r>
              <a:rPr lang="en-GB" dirty="0" err="1"/>
              <a:t>Gymnasieutbildning</a:t>
            </a:r>
            <a:endParaRPr lang="en-GB" dirty="0"/>
          </a:p>
          <a:p>
            <a:r>
              <a:rPr lang="en-GB" dirty="0"/>
              <a:t>                     -This is a tertiary school that </a:t>
            </a:r>
            <a:r>
              <a:rPr lang="en-GB" dirty="0" err="1"/>
              <a:t>teachs</a:t>
            </a:r>
            <a:r>
              <a:rPr lang="en-GB" dirty="0"/>
              <a:t> a pupil over three years. It is a type of university college</a:t>
            </a:r>
          </a:p>
          <a:p>
            <a:r>
              <a:rPr lang="en-GB" dirty="0"/>
              <a:t>                     -These three years are designed to prepare the teenager for higher education or have vocational teachings</a:t>
            </a:r>
          </a:p>
          <a:p>
            <a:r>
              <a:rPr lang="en-GB" dirty="0"/>
              <a:t>                     -When a student ha opted to do the vocational education, he or </a:t>
            </a:r>
            <a:r>
              <a:rPr lang="en-GB" dirty="0" err="1"/>
              <a:t>dhe</a:t>
            </a:r>
            <a:r>
              <a:rPr lang="en-GB" dirty="0"/>
              <a:t> must do at least 15 weeks workplace trainings as part of their studies </a:t>
            </a:r>
          </a:p>
          <a:p>
            <a:r>
              <a:rPr lang="en-GB" dirty="0"/>
              <a:t>For 2 to 5 years – there may be attendance in higher education in undergraduate &amp;graduate/master's level, at university colleges or universities</a:t>
            </a:r>
          </a:p>
          <a:p>
            <a:r>
              <a:rPr lang="en-GB" dirty="0"/>
              <a:t>                         -This will enable the student to progress to postgraduate programmes at university (or university colleges permitted to do research in the studied field) in the doctorate level</a:t>
            </a:r>
          </a:p>
        </p:txBody>
      </p:sp>
    </p:spTree>
    <p:extLst>
      <p:ext uri="{BB962C8B-B14F-4D97-AF65-F5344CB8AC3E}">
        <p14:creationId xmlns:p14="http://schemas.microsoft.com/office/powerpoint/2010/main" val="34486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179131"/>
            <a:ext cx="9905998" cy="1478570"/>
          </a:xfrm>
        </p:spPr>
        <p:txBody>
          <a:bodyPr/>
          <a:lstStyle/>
          <a:p>
            <a:pPr algn="ctr"/>
            <a:r>
              <a:rPr lang="en-GB" dirty="0"/>
              <a:t>Grading system</a:t>
            </a:r>
          </a:p>
        </p:txBody>
      </p:sp>
      <p:sp>
        <p:nvSpPr>
          <p:cNvPr id="3" name="Zástupný objekt pre obsah 2"/>
          <p:cNvSpPr>
            <a:spLocks noGrp="1"/>
          </p:cNvSpPr>
          <p:nvPr>
            <p:ph idx="1"/>
          </p:nvPr>
        </p:nvSpPr>
        <p:spPr>
          <a:xfrm>
            <a:off x="1141412" y="1857600"/>
            <a:ext cx="9905999" cy="4049713"/>
          </a:xfrm>
        </p:spPr>
        <p:txBody>
          <a:bodyPr>
            <a:normAutofit/>
          </a:bodyPr>
          <a:lstStyle/>
          <a:p>
            <a:r>
              <a:rPr lang="en-US" dirty="0"/>
              <a:t>The grading system is A, B, C, D and E from highest to lowest passing grades. </a:t>
            </a:r>
            <a:endParaRPr lang="sk-SK" dirty="0"/>
          </a:p>
          <a:p>
            <a:r>
              <a:rPr lang="en-US" dirty="0"/>
              <a:t>F is awarded for failure.</a:t>
            </a:r>
            <a:endParaRPr lang="sk-SK" dirty="0"/>
          </a:p>
          <a:p>
            <a:r>
              <a:rPr lang="en-US" dirty="0"/>
              <a:t>In all Swedish education, from secondary to upper secondary school, a </a:t>
            </a:r>
            <a:r>
              <a:rPr lang="en-US" b="1" dirty="0"/>
              <a:t>six-point grading system</a:t>
            </a:r>
            <a:r>
              <a:rPr lang="en-US" dirty="0"/>
              <a:t> is used</a:t>
            </a:r>
            <a:r>
              <a:rPr lang="sk-SK" dirty="0"/>
              <a:t> </a:t>
            </a:r>
          </a:p>
          <a:p>
            <a:r>
              <a:rPr lang="sk-SK" dirty="0"/>
              <a:t>G</a:t>
            </a:r>
            <a:r>
              <a:rPr lang="en-US" dirty="0" err="1"/>
              <a:t>rade</a:t>
            </a:r>
            <a:r>
              <a:rPr lang="en-US" dirty="0"/>
              <a:t> E has a value of 10, and the value of each grade over E increases by 2.5, so the highest value for a grade is 20. </a:t>
            </a:r>
            <a:endParaRPr lang="sk-SK" dirty="0"/>
          </a:p>
          <a:p>
            <a:r>
              <a:rPr lang="en-US" dirty="0"/>
              <a:t>Results that are not approved are given the grade F, which has a value of 0.</a:t>
            </a:r>
            <a:endParaRPr lang="sk-SK" dirty="0"/>
          </a:p>
        </p:txBody>
      </p:sp>
    </p:spTree>
    <p:extLst>
      <p:ext uri="{BB962C8B-B14F-4D97-AF65-F5344CB8AC3E}">
        <p14:creationId xmlns:p14="http://schemas.microsoft.com/office/powerpoint/2010/main" val="235784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618518"/>
            <a:ext cx="9905998" cy="45719"/>
          </a:xfrm>
        </p:spPr>
        <p:txBody>
          <a:bodyPr>
            <a:normAutofit fontScale="90000"/>
          </a:bodyPr>
          <a:lstStyle/>
          <a:p>
            <a:endParaRPr lang="sk-SK" dirty="0"/>
          </a:p>
        </p:txBody>
      </p:sp>
      <p:pic>
        <p:nvPicPr>
          <p:cNvPr id="4" name="Zástupný objekt pre obsah 3"/>
          <p:cNvPicPr>
            <a:picLocks noGrp="1" noChangeAspect="1"/>
          </p:cNvPicPr>
          <p:nvPr>
            <p:ph idx="1"/>
          </p:nvPr>
        </p:nvPicPr>
        <p:blipFill>
          <a:blip r:embed="rId2"/>
          <a:stretch>
            <a:fillRect/>
          </a:stretch>
        </p:blipFill>
        <p:spPr>
          <a:xfrm>
            <a:off x="1936908" y="114300"/>
            <a:ext cx="7621589" cy="2560378"/>
          </a:xfrm>
          <a:prstGeom prst="rect">
            <a:avLst/>
          </a:prstGeom>
        </p:spPr>
      </p:pic>
      <p:pic>
        <p:nvPicPr>
          <p:cNvPr id="5" name="Obrázok 4"/>
          <p:cNvPicPr>
            <a:picLocks noChangeAspect="1"/>
          </p:cNvPicPr>
          <p:nvPr/>
        </p:nvPicPr>
        <p:blipFill>
          <a:blip r:embed="rId3"/>
          <a:stretch>
            <a:fillRect/>
          </a:stretch>
        </p:blipFill>
        <p:spPr>
          <a:xfrm>
            <a:off x="4097336" y="2813050"/>
            <a:ext cx="3300735" cy="3613150"/>
          </a:xfrm>
          <a:prstGeom prst="rect">
            <a:avLst/>
          </a:prstGeom>
        </p:spPr>
      </p:pic>
    </p:spTree>
    <p:extLst>
      <p:ext uri="{BB962C8B-B14F-4D97-AF65-F5344CB8AC3E}">
        <p14:creationId xmlns:p14="http://schemas.microsoft.com/office/powerpoint/2010/main" val="3142841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327514"/>
            <a:ext cx="9905998" cy="1478570"/>
          </a:xfrm>
        </p:spPr>
        <p:txBody>
          <a:bodyPr/>
          <a:lstStyle/>
          <a:p>
            <a:pPr algn="ctr"/>
            <a:r>
              <a:rPr lang="en-GB" dirty="0"/>
              <a:t>Examination</a:t>
            </a:r>
          </a:p>
        </p:txBody>
      </p:sp>
      <p:sp>
        <p:nvSpPr>
          <p:cNvPr id="3" name="Zástupný objekt pre obsah 2"/>
          <p:cNvSpPr>
            <a:spLocks noGrp="1"/>
          </p:cNvSpPr>
          <p:nvPr>
            <p:ph idx="1"/>
          </p:nvPr>
        </p:nvSpPr>
        <p:spPr/>
        <p:txBody>
          <a:bodyPr>
            <a:normAutofit fontScale="92500" lnSpcReduction="10000"/>
          </a:bodyPr>
          <a:lstStyle/>
          <a:p>
            <a:r>
              <a:rPr lang="en-US" dirty="0"/>
              <a:t>ACT (American College Test) ...</a:t>
            </a:r>
          </a:p>
          <a:p>
            <a:r>
              <a:rPr lang="en-US" dirty="0"/>
              <a:t>SAT (Scholastic Assessment Test) ...</a:t>
            </a:r>
          </a:p>
          <a:p>
            <a:r>
              <a:rPr lang="en-US" dirty="0"/>
              <a:t>SAT Subject Tests. ...</a:t>
            </a:r>
          </a:p>
          <a:p>
            <a:r>
              <a:rPr lang="en-US" dirty="0"/>
              <a:t>CLT (Classic Learning Test) ...</a:t>
            </a:r>
          </a:p>
          <a:p>
            <a:r>
              <a:rPr lang="en-US" dirty="0"/>
              <a:t>AP Test (Advanced Placement Test) ...</a:t>
            </a:r>
          </a:p>
          <a:p>
            <a:r>
              <a:rPr lang="en-US" dirty="0"/>
              <a:t>TOEFL (Test of English as a Foreign Language) ...</a:t>
            </a:r>
          </a:p>
          <a:p>
            <a:r>
              <a:rPr lang="en-US" dirty="0"/>
              <a:t>GED (General Education Development)</a:t>
            </a:r>
          </a:p>
          <a:p>
            <a:endParaRPr lang="sk-SK" dirty="0"/>
          </a:p>
        </p:txBody>
      </p:sp>
    </p:spTree>
    <p:extLst>
      <p:ext uri="{BB962C8B-B14F-4D97-AF65-F5344CB8AC3E}">
        <p14:creationId xmlns:p14="http://schemas.microsoft.com/office/powerpoint/2010/main" val="184789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141413" y="482600"/>
            <a:ext cx="9905998" cy="135918"/>
          </a:xfrm>
        </p:spPr>
        <p:txBody>
          <a:bodyPr>
            <a:normAutofit fontScale="90000"/>
          </a:bodyPr>
          <a:lstStyle/>
          <a:p>
            <a:endParaRPr lang="sk-SK" dirty="0"/>
          </a:p>
        </p:txBody>
      </p:sp>
      <p:sp>
        <p:nvSpPr>
          <p:cNvPr id="3" name="Zástupný objekt pre obsah 2"/>
          <p:cNvSpPr>
            <a:spLocks noGrp="1"/>
          </p:cNvSpPr>
          <p:nvPr>
            <p:ph idx="1"/>
          </p:nvPr>
        </p:nvSpPr>
        <p:spPr>
          <a:xfrm>
            <a:off x="1141412" y="1054100"/>
            <a:ext cx="9905999" cy="5321300"/>
          </a:xfrm>
        </p:spPr>
        <p:txBody>
          <a:bodyPr/>
          <a:lstStyle/>
          <a:p>
            <a:r>
              <a:rPr lang="en-US" dirty="0"/>
              <a:t>The main college entrance exams are the ACT and the SAT</a:t>
            </a:r>
            <a:endParaRPr lang="sk-SK" dirty="0"/>
          </a:p>
          <a:p>
            <a:r>
              <a:rPr lang="en-US" dirty="0"/>
              <a:t>The CLT is a newer alternative that is accepted by a small number of colleges</a:t>
            </a:r>
            <a:endParaRPr lang="sk-SK" dirty="0"/>
          </a:p>
          <a:p>
            <a:r>
              <a:rPr lang="en-US" dirty="0"/>
              <a:t>Colleges and universities, especially highly selective schools, may also require SAT Subject Tests</a:t>
            </a:r>
            <a:endParaRPr lang="sk-SK" dirty="0"/>
          </a:p>
          <a:p>
            <a:r>
              <a:rPr lang="en-US" dirty="0"/>
              <a:t>An examination (called </a:t>
            </a:r>
            <a:r>
              <a:rPr lang="en-US" dirty="0" err="1"/>
              <a:t>tentamen</a:t>
            </a:r>
            <a:r>
              <a:rPr lang="en-US" dirty="0"/>
              <a:t> or "</a:t>
            </a:r>
            <a:r>
              <a:rPr lang="en-US" dirty="0" err="1"/>
              <a:t>tenta</a:t>
            </a:r>
            <a:r>
              <a:rPr lang="en-US" dirty="0"/>
              <a:t>" in Swedish) is a test you take at the end of a university course</a:t>
            </a:r>
            <a:endParaRPr lang="sk-SK" dirty="0"/>
          </a:p>
          <a:p>
            <a:r>
              <a:rPr lang="en-US" dirty="0"/>
              <a:t>This test can be written or oral</a:t>
            </a:r>
            <a:endParaRPr lang="sk-SK" dirty="0"/>
          </a:p>
          <a:p>
            <a:r>
              <a:rPr lang="en-US" dirty="0"/>
              <a:t>Your examination will be returned to you after your teacher has graded it</a:t>
            </a:r>
            <a:endParaRPr lang="sk-SK" dirty="0"/>
          </a:p>
          <a:p>
            <a:endParaRPr lang="sk-SK" dirty="0"/>
          </a:p>
        </p:txBody>
      </p:sp>
    </p:spTree>
    <p:extLst>
      <p:ext uri="{BB962C8B-B14F-4D97-AF65-F5344CB8AC3E}">
        <p14:creationId xmlns:p14="http://schemas.microsoft.com/office/powerpoint/2010/main" val="779759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err="1"/>
              <a:t>Basic</a:t>
            </a:r>
            <a:r>
              <a:rPr lang="sk-SK" dirty="0"/>
              <a:t> </a:t>
            </a:r>
            <a:r>
              <a:rPr lang="sk-SK" dirty="0" err="1"/>
              <a:t>information</a:t>
            </a:r>
            <a:endParaRPr lang="sk-SK" dirty="0"/>
          </a:p>
        </p:txBody>
      </p:sp>
      <p:sp>
        <p:nvSpPr>
          <p:cNvPr id="3" name="Zástupný objekt pre obsah 2"/>
          <p:cNvSpPr>
            <a:spLocks noGrp="1"/>
          </p:cNvSpPr>
          <p:nvPr>
            <p:ph idx="1"/>
          </p:nvPr>
        </p:nvSpPr>
        <p:spPr/>
        <p:txBody>
          <a:bodyPr>
            <a:normAutofit fontScale="77500" lnSpcReduction="20000"/>
          </a:bodyPr>
          <a:lstStyle/>
          <a:p>
            <a:r>
              <a:rPr lang="en-US" dirty="0"/>
              <a:t>Swedish compulsory schooling consists of </a:t>
            </a:r>
            <a:r>
              <a:rPr lang="en-US" dirty="0" err="1"/>
              <a:t>fou</a:t>
            </a:r>
            <a:r>
              <a:rPr lang="sk-SK" dirty="0"/>
              <a:t>r </a:t>
            </a:r>
            <a:r>
              <a:rPr lang="en-US" dirty="0"/>
              <a:t>stages: </a:t>
            </a:r>
            <a:endParaRPr lang="sk-SK" dirty="0"/>
          </a:p>
          <a:p>
            <a:r>
              <a:rPr lang="sk-SK" i="1" dirty="0"/>
              <a:t>1. </a:t>
            </a:r>
            <a:r>
              <a:rPr lang="en-US" i="1" dirty="0" err="1"/>
              <a:t>förskoleklass</a:t>
            </a:r>
            <a:r>
              <a:rPr lang="en-US" dirty="0"/>
              <a:t> (‘preschool year’ or year 0)</a:t>
            </a:r>
            <a:endParaRPr lang="sk-SK" dirty="0"/>
          </a:p>
          <a:p>
            <a:r>
              <a:rPr lang="sk-SK" i="1" dirty="0"/>
              <a:t>2. </a:t>
            </a:r>
            <a:r>
              <a:rPr lang="en-US" i="1" dirty="0" err="1"/>
              <a:t>lågstadiet</a:t>
            </a:r>
            <a:r>
              <a:rPr lang="en-US" dirty="0"/>
              <a:t> (years 1–3)</a:t>
            </a:r>
            <a:endParaRPr lang="sk-SK" dirty="0"/>
          </a:p>
          <a:p>
            <a:r>
              <a:rPr lang="sk-SK" dirty="0"/>
              <a:t>3. </a:t>
            </a:r>
            <a:r>
              <a:rPr lang="en-US" i="1" dirty="0" err="1"/>
              <a:t>mellanstadiet</a:t>
            </a:r>
            <a:r>
              <a:rPr lang="en-US" dirty="0"/>
              <a:t> (years 4–6) </a:t>
            </a:r>
            <a:endParaRPr lang="sk-SK" dirty="0"/>
          </a:p>
          <a:p>
            <a:r>
              <a:rPr lang="sk-SK" dirty="0"/>
              <a:t>4. </a:t>
            </a:r>
            <a:r>
              <a:rPr lang="en-US" i="1" dirty="0" err="1"/>
              <a:t>högstadiet</a:t>
            </a:r>
            <a:r>
              <a:rPr lang="en-US" dirty="0"/>
              <a:t> (years 7–9)</a:t>
            </a:r>
            <a:endParaRPr lang="sk-SK" dirty="0"/>
          </a:p>
          <a:p>
            <a:r>
              <a:rPr lang="en-US" dirty="0"/>
              <a:t>Children between ages six and thirteen are also offered out-of-school care before and after school hours</a:t>
            </a:r>
          </a:p>
          <a:p>
            <a:r>
              <a:rPr lang="en-US" dirty="0"/>
              <a:t>Compulsory education also includes </a:t>
            </a:r>
            <a:r>
              <a:rPr lang="en-US" i="1" dirty="0" err="1"/>
              <a:t>sameskolor</a:t>
            </a:r>
            <a:r>
              <a:rPr lang="en-US" dirty="0"/>
              <a:t> (Sami schools) for children of the indigenous Sami people</a:t>
            </a:r>
          </a:p>
          <a:p>
            <a:endParaRPr lang="sk-SK" dirty="0"/>
          </a:p>
        </p:txBody>
      </p:sp>
    </p:spTree>
    <p:extLst>
      <p:ext uri="{BB962C8B-B14F-4D97-AF65-F5344CB8AC3E}">
        <p14:creationId xmlns:p14="http://schemas.microsoft.com/office/powerpoint/2010/main" val="107479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141413" y="508000"/>
            <a:ext cx="9905998" cy="110518"/>
          </a:xfrm>
        </p:spPr>
        <p:txBody>
          <a:bodyPr>
            <a:normAutofit fontScale="90000"/>
          </a:bodyPr>
          <a:lstStyle/>
          <a:p>
            <a:endParaRPr lang="sk-SK" dirty="0"/>
          </a:p>
        </p:txBody>
      </p:sp>
      <p:sp>
        <p:nvSpPr>
          <p:cNvPr id="3" name="Zástupný objekt pre obsah 2"/>
          <p:cNvSpPr>
            <a:spLocks noGrp="1"/>
          </p:cNvSpPr>
          <p:nvPr>
            <p:ph idx="1"/>
          </p:nvPr>
        </p:nvSpPr>
        <p:spPr>
          <a:xfrm>
            <a:off x="1141412" y="911619"/>
            <a:ext cx="9905999" cy="5947382"/>
          </a:xfrm>
        </p:spPr>
        <p:txBody>
          <a:bodyPr/>
          <a:lstStyle/>
          <a:p>
            <a:r>
              <a:rPr lang="en-GB" dirty="0"/>
              <a:t>Only Swedish and Mathematics have national tests in year 3. </a:t>
            </a:r>
          </a:p>
          <a:p>
            <a:r>
              <a:rPr lang="en-GB" dirty="0"/>
              <a:t>The results from the tests are not used for grading, as students do not receive grades before year 6. </a:t>
            </a:r>
          </a:p>
          <a:p>
            <a:r>
              <a:rPr lang="en-GB" dirty="0"/>
              <a:t>In grade 6 and 9 there are tests for all three core subjects Swedish, Mathematics and English. </a:t>
            </a:r>
          </a:p>
          <a:p>
            <a:r>
              <a:rPr lang="en-GB" dirty="0"/>
              <a:t>These tests consist of both oral and written components</a:t>
            </a:r>
          </a:p>
          <a:p>
            <a:pPr marL="0" indent="0">
              <a:buNone/>
            </a:pPr>
            <a:r>
              <a:rPr lang="en-GB" u="sng" dirty="0"/>
              <a:t>Forms of examination:</a:t>
            </a:r>
          </a:p>
          <a:p>
            <a:r>
              <a:rPr lang="en-GB" dirty="0"/>
              <a:t>1. Written examination (</a:t>
            </a:r>
            <a:r>
              <a:rPr lang="en-GB" dirty="0" err="1"/>
              <a:t>Salstentamen</a:t>
            </a:r>
            <a:r>
              <a:rPr lang="en-GB" dirty="0"/>
              <a:t>)</a:t>
            </a:r>
          </a:p>
          <a:p>
            <a:r>
              <a:rPr lang="en-GB" dirty="0"/>
              <a:t>2. Take-home examination (</a:t>
            </a:r>
            <a:r>
              <a:rPr lang="en-GB" dirty="0" err="1"/>
              <a:t>Hemtentamen</a:t>
            </a:r>
            <a:r>
              <a:rPr lang="en-GB" dirty="0"/>
              <a:t>)</a:t>
            </a:r>
          </a:p>
          <a:p>
            <a:r>
              <a:rPr lang="en-GB" dirty="0"/>
              <a:t>3. Oral examination (</a:t>
            </a:r>
            <a:r>
              <a:rPr lang="en-GB" dirty="0" err="1"/>
              <a:t>Muntlig</a:t>
            </a:r>
            <a:r>
              <a:rPr lang="en-GB" dirty="0"/>
              <a:t> </a:t>
            </a:r>
            <a:r>
              <a:rPr lang="en-GB" dirty="0" err="1"/>
              <a:t>tentamen</a:t>
            </a:r>
            <a:r>
              <a:rPr lang="en-GB" dirty="0"/>
              <a:t>)</a:t>
            </a:r>
          </a:p>
        </p:txBody>
      </p:sp>
    </p:spTree>
    <p:extLst>
      <p:ext uri="{BB962C8B-B14F-4D97-AF65-F5344CB8AC3E}">
        <p14:creationId xmlns:p14="http://schemas.microsoft.com/office/powerpoint/2010/main" val="2323960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141413" y="571500"/>
            <a:ext cx="9905998" cy="47018"/>
          </a:xfrm>
        </p:spPr>
        <p:txBody>
          <a:bodyPr>
            <a:normAutofit fontScale="90000"/>
          </a:bodyPr>
          <a:lstStyle/>
          <a:p>
            <a:endParaRPr lang="sk-SK" dirty="0"/>
          </a:p>
        </p:txBody>
      </p:sp>
      <p:sp>
        <p:nvSpPr>
          <p:cNvPr id="3" name="Zástupný objekt pre obsah 2"/>
          <p:cNvSpPr>
            <a:spLocks noGrp="1"/>
          </p:cNvSpPr>
          <p:nvPr>
            <p:ph idx="1"/>
          </p:nvPr>
        </p:nvSpPr>
        <p:spPr>
          <a:xfrm>
            <a:off x="1141412" y="618518"/>
            <a:ext cx="9905999" cy="5172683"/>
          </a:xfrm>
        </p:spPr>
        <p:txBody>
          <a:bodyPr/>
          <a:lstStyle/>
          <a:p>
            <a:r>
              <a:rPr lang="sk-SK" dirty="0"/>
              <a:t>5. </a:t>
            </a:r>
            <a:r>
              <a:rPr lang="sk-SK" dirty="0" err="1"/>
              <a:t>Written</a:t>
            </a:r>
            <a:r>
              <a:rPr lang="sk-SK" dirty="0"/>
              <a:t> </a:t>
            </a:r>
            <a:r>
              <a:rPr lang="sk-SK" dirty="0" err="1"/>
              <a:t>assignment</a:t>
            </a:r>
            <a:r>
              <a:rPr lang="sk-SK" dirty="0"/>
              <a:t> (</a:t>
            </a:r>
            <a:r>
              <a:rPr lang="sk-SK" dirty="0" err="1"/>
              <a:t>Inlämningsuppgift</a:t>
            </a:r>
            <a:r>
              <a:rPr lang="sk-SK" dirty="0"/>
              <a:t>)</a:t>
            </a:r>
          </a:p>
          <a:p>
            <a:r>
              <a:rPr lang="sk-SK" dirty="0"/>
              <a:t>6. Memorandum (</a:t>
            </a:r>
            <a:r>
              <a:rPr lang="sk-SK" dirty="0" err="1"/>
              <a:t>Promemoria</a:t>
            </a:r>
            <a:r>
              <a:rPr lang="sk-SK" dirty="0"/>
              <a:t>, PM)</a:t>
            </a:r>
          </a:p>
          <a:p>
            <a:r>
              <a:rPr lang="sk-SK" dirty="0"/>
              <a:t>7. </a:t>
            </a:r>
            <a:r>
              <a:rPr lang="sk-SK" dirty="0" err="1"/>
              <a:t>Laboratory</a:t>
            </a:r>
            <a:r>
              <a:rPr lang="sk-SK" dirty="0"/>
              <a:t> </a:t>
            </a:r>
            <a:r>
              <a:rPr lang="sk-SK" dirty="0" err="1"/>
              <a:t>session</a:t>
            </a:r>
            <a:r>
              <a:rPr lang="sk-SK" dirty="0"/>
              <a:t> (</a:t>
            </a:r>
            <a:r>
              <a:rPr lang="sk-SK" dirty="0" err="1"/>
              <a:t>Laboration</a:t>
            </a:r>
            <a:r>
              <a:rPr lang="sk-SK" dirty="0"/>
              <a:t>)</a:t>
            </a:r>
          </a:p>
          <a:p>
            <a:r>
              <a:rPr lang="sk-SK" dirty="0"/>
              <a:t>8. Group </a:t>
            </a:r>
            <a:r>
              <a:rPr lang="sk-SK" dirty="0" err="1"/>
              <a:t>work</a:t>
            </a:r>
            <a:r>
              <a:rPr lang="sk-SK" dirty="0"/>
              <a:t> (</a:t>
            </a:r>
            <a:r>
              <a:rPr lang="sk-SK" dirty="0" err="1"/>
              <a:t>Grupparbete</a:t>
            </a:r>
            <a:r>
              <a:rPr lang="sk-SK" dirty="0"/>
              <a:t>)</a:t>
            </a:r>
          </a:p>
          <a:p>
            <a:r>
              <a:rPr lang="sk-SK" dirty="0"/>
              <a:t>9. </a:t>
            </a:r>
            <a:r>
              <a:rPr lang="sk-SK" dirty="0" err="1"/>
              <a:t>Academic</a:t>
            </a:r>
            <a:r>
              <a:rPr lang="sk-SK" dirty="0"/>
              <a:t> </a:t>
            </a:r>
            <a:r>
              <a:rPr lang="sk-SK" dirty="0" err="1"/>
              <a:t>paper</a:t>
            </a:r>
            <a:r>
              <a:rPr lang="sk-SK" dirty="0"/>
              <a:t> (</a:t>
            </a:r>
            <a:r>
              <a:rPr lang="sk-SK" dirty="0" err="1"/>
              <a:t>Uppsats</a:t>
            </a:r>
            <a:r>
              <a:rPr lang="sk-SK" dirty="0"/>
              <a:t>)</a:t>
            </a:r>
          </a:p>
        </p:txBody>
      </p:sp>
      <p:pic>
        <p:nvPicPr>
          <p:cNvPr id="4" name="Obrázok 3"/>
          <p:cNvPicPr>
            <a:picLocks noChangeAspect="1"/>
          </p:cNvPicPr>
          <p:nvPr/>
        </p:nvPicPr>
        <p:blipFill>
          <a:blip r:embed="rId2"/>
          <a:stretch>
            <a:fillRect/>
          </a:stretch>
        </p:blipFill>
        <p:spPr>
          <a:xfrm>
            <a:off x="1635124" y="3496959"/>
            <a:ext cx="4422776" cy="2943953"/>
          </a:xfrm>
          <a:prstGeom prst="rect">
            <a:avLst/>
          </a:prstGeom>
        </p:spPr>
      </p:pic>
      <p:pic>
        <p:nvPicPr>
          <p:cNvPr id="5" name="Obrázok 4"/>
          <p:cNvPicPr>
            <a:picLocks noChangeAspect="1"/>
          </p:cNvPicPr>
          <p:nvPr/>
        </p:nvPicPr>
        <p:blipFill>
          <a:blip r:embed="rId3"/>
          <a:stretch>
            <a:fillRect/>
          </a:stretch>
        </p:blipFill>
        <p:spPr>
          <a:xfrm>
            <a:off x="6551612" y="2349500"/>
            <a:ext cx="4823766" cy="3225800"/>
          </a:xfrm>
          <a:prstGeom prst="rect">
            <a:avLst/>
          </a:prstGeom>
        </p:spPr>
      </p:pic>
    </p:spTree>
    <p:extLst>
      <p:ext uri="{BB962C8B-B14F-4D97-AF65-F5344CB8AC3E}">
        <p14:creationId xmlns:p14="http://schemas.microsoft.com/office/powerpoint/2010/main" val="207946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err="1"/>
              <a:t>Subjects</a:t>
            </a:r>
            <a:r>
              <a:rPr lang="sk-SK" dirty="0"/>
              <a:t> </a:t>
            </a:r>
          </a:p>
        </p:txBody>
      </p:sp>
      <p:sp>
        <p:nvSpPr>
          <p:cNvPr id="3" name="Zástupný objekt pre obsah 2"/>
          <p:cNvSpPr>
            <a:spLocks noGrp="1"/>
          </p:cNvSpPr>
          <p:nvPr>
            <p:ph idx="1"/>
          </p:nvPr>
        </p:nvSpPr>
        <p:spPr>
          <a:xfrm>
            <a:off x="1141412" y="2249486"/>
            <a:ext cx="9905999" cy="4240213"/>
          </a:xfrm>
        </p:spPr>
        <p:txBody>
          <a:bodyPr>
            <a:normAutofit fontScale="92500" lnSpcReduction="20000"/>
          </a:bodyPr>
          <a:lstStyle/>
          <a:p>
            <a:r>
              <a:rPr lang="en-US" dirty="0"/>
              <a:t>In the Swedish compulsory school each student take 16 compulsory subjects which are, sorted by time allocated: Swedish, Mathematics, Physical Education, English, Handicrafts, Music, Visual arts, Technology, Physics, Chemistry, Biology, History, Social Studies, Religion, Geography and Home Economics</a:t>
            </a:r>
            <a:endParaRPr lang="sk-SK" dirty="0"/>
          </a:p>
          <a:p>
            <a:r>
              <a:rPr lang="en-US" dirty="0"/>
              <a:t>All of these subjects are taken in all three school stages, lower stage (grades 1–3), middle stage (grade 4–6), and upper stage (grades 7–9)</a:t>
            </a:r>
            <a:endParaRPr lang="sk-SK" dirty="0"/>
          </a:p>
          <a:p>
            <a:r>
              <a:rPr lang="en-US" dirty="0"/>
              <a:t>In sixth grade students can also choose a non-compulsory foreign language course</a:t>
            </a:r>
            <a:endParaRPr lang="sk-SK" dirty="0"/>
          </a:p>
          <a:p>
            <a:r>
              <a:rPr lang="sk-SK" dirty="0"/>
              <a:t>S</a:t>
            </a:r>
            <a:r>
              <a:rPr lang="en-US" dirty="0" err="1"/>
              <a:t>hools</a:t>
            </a:r>
            <a:r>
              <a:rPr lang="en-US" dirty="0"/>
              <a:t> have to offer 3 of the languages Spanish, French, and German</a:t>
            </a:r>
            <a:endParaRPr lang="sk-SK" dirty="0"/>
          </a:p>
          <a:p>
            <a:r>
              <a:rPr lang="en-US" dirty="0"/>
              <a:t>Many schools also offer additional help in the core subjects English and Swedish instead of the language course</a:t>
            </a:r>
            <a:endParaRPr lang="sk-SK" dirty="0"/>
          </a:p>
        </p:txBody>
      </p:sp>
    </p:spTree>
    <p:extLst>
      <p:ext uri="{BB962C8B-B14F-4D97-AF65-F5344CB8AC3E}">
        <p14:creationId xmlns:p14="http://schemas.microsoft.com/office/powerpoint/2010/main" val="136950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GB" dirty="0"/>
              <a:t>School week</a:t>
            </a:r>
          </a:p>
        </p:txBody>
      </p:sp>
      <p:sp>
        <p:nvSpPr>
          <p:cNvPr id="3" name="Zástupný objekt pre obsah 2"/>
          <p:cNvSpPr>
            <a:spLocks noGrp="1"/>
          </p:cNvSpPr>
          <p:nvPr>
            <p:ph idx="1"/>
          </p:nvPr>
        </p:nvSpPr>
        <p:spPr>
          <a:xfrm>
            <a:off x="1141412" y="2249486"/>
            <a:ext cx="9905999" cy="4062413"/>
          </a:xfrm>
        </p:spPr>
        <p:txBody>
          <a:bodyPr>
            <a:normAutofit/>
          </a:bodyPr>
          <a:lstStyle/>
          <a:p>
            <a:r>
              <a:rPr lang="en-GB" dirty="0"/>
              <a:t>Normally, students between the ages of 12–15 would be in school somewhere between 8–9am to 2–4pm, including time for lunch and short breaks.</a:t>
            </a:r>
          </a:p>
          <a:p>
            <a:r>
              <a:rPr lang="en-GB" dirty="0"/>
              <a:t>Each class would be around 1hr and you would study the core subjects (math, Swedish, English) roughly 4 times a week. </a:t>
            </a:r>
          </a:p>
          <a:p>
            <a:r>
              <a:rPr lang="en-GB" dirty="0"/>
              <a:t>Aside from those, students would study arts, crafts, religion, civics, geography, biology, etc - basically all subjects available, providing a broad education which emphasizes reasoning skills, team work and writing rather than in-depth knowledge.</a:t>
            </a:r>
          </a:p>
          <a:p>
            <a:endParaRPr lang="sk-SK" dirty="0"/>
          </a:p>
        </p:txBody>
      </p:sp>
    </p:spTree>
    <p:extLst>
      <p:ext uri="{BB962C8B-B14F-4D97-AF65-F5344CB8AC3E}">
        <p14:creationId xmlns:p14="http://schemas.microsoft.com/office/powerpoint/2010/main" val="3679741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GB" dirty="0"/>
              <a:t>Final exams </a:t>
            </a:r>
          </a:p>
        </p:txBody>
      </p:sp>
      <p:sp>
        <p:nvSpPr>
          <p:cNvPr id="3" name="Zástupný objekt pre obsah 2"/>
          <p:cNvSpPr>
            <a:spLocks noGrp="1"/>
          </p:cNvSpPr>
          <p:nvPr>
            <p:ph idx="1"/>
          </p:nvPr>
        </p:nvSpPr>
        <p:spPr/>
        <p:txBody>
          <a:bodyPr/>
          <a:lstStyle/>
          <a:p>
            <a:r>
              <a:rPr lang="en-GB" dirty="0"/>
              <a:t>Final exams are not taken at the end of the term but students take them at the end of each course </a:t>
            </a:r>
          </a:p>
          <a:p>
            <a:r>
              <a:rPr lang="en-GB" dirty="0"/>
              <a:t>So basically they do not have final exams </a:t>
            </a:r>
          </a:p>
        </p:txBody>
      </p:sp>
    </p:spTree>
    <p:extLst>
      <p:ext uri="{BB962C8B-B14F-4D97-AF65-F5344CB8AC3E}">
        <p14:creationId xmlns:p14="http://schemas.microsoft.com/office/powerpoint/2010/main" val="352291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GB" dirty="0"/>
              <a:t>Sources</a:t>
            </a:r>
          </a:p>
        </p:txBody>
      </p:sp>
      <p:sp>
        <p:nvSpPr>
          <p:cNvPr id="3" name="Zástupný objekt pre obsah 2"/>
          <p:cNvSpPr>
            <a:spLocks noGrp="1"/>
          </p:cNvSpPr>
          <p:nvPr>
            <p:ph idx="1"/>
          </p:nvPr>
        </p:nvSpPr>
        <p:spPr>
          <a:xfrm>
            <a:off x="1141412" y="2249487"/>
            <a:ext cx="9905999" cy="4290650"/>
          </a:xfrm>
        </p:spPr>
        <p:txBody>
          <a:bodyPr>
            <a:normAutofit fontScale="77500" lnSpcReduction="20000"/>
          </a:bodyPr>
          <a:lstStyle/>
          <a:p>
            <a:r>
              <a:rPr lang="sk-SK" dirty="0">
                <a:hlinkClick r:id="rId2"/>
              </a:rPr>
              <a:t>https://www.simplylearningtuition.co.uk/advice-for-parents/everything-you-need-to-know-about-the-swedish-education-system/?fbclid=IwAR26GLoZmzX3huxrB4TDaI_Dwv_LqWO2U1ApxrG6sTAVsPSu65B3U3e73IQ</a:t>
            </a:r>
            <a:endParaRPr lang="sk-SK" dirty="0"/>
          </a:p>
          <a:p>
            <a:r>
              <a:rPr lang="sk-SK" dirty="0">
                <a:hlinkClick r:id="rId3"/>
              </a:rPr>
              <a:t>https://sweden.se/life/society/the-swedish-school-system</a:t>
            </a:r>
            <a:endParaRPr lang="sk-SK" dirty="0"/>
          </a:p>
          <a:p>
            <a:r>
              <a:rPr lang="sk-SK" dirty="0">
                <a:hlinkClick r:id="rId4"/>
              </a:rPr>
              <a:t>https://www.sidmartinbio.org/what-age-do-you-go-to-school-in-sweden/</a:t>
            </a:r>
            <a:endParaRPr lang="sk-SK" dirty="0"/>
          </a:p>
          <a:p>
            <a:r>
              <a:rPr lang="sk-SK" dirty="0">
                <a:hlinkClick r:id="rId5"/>
              </a:rPr>
              <a:t>https://www.sweden.org.za/education-in-sweden.html?fbclid=IwAR2ZM9lFxAx5-CdDwr73N476B1Dj2VwHmGvkKttSky9pb89sMNORhbNZsxI</a:t>
            </a:r>
            <a:endParaRPr lang="sk-SK" dirty="0"/>
          </a:p>
          <a:p>
            <a:r>
              <a:rPr lang="sk-SK" dirty="0">
                <a:hlinkClick r:id="rId6"/>
              </a:rPr>
              <a:t>https://www.up.edu/ready-for-college/college-entrance-exams-tests.html</a:t>
            </a:r>
            <a:endParaRPr lang="sk-SK" dirty="0"/>
          </a:p>
          <a:p>
            <a:r>
              <a:rPr lang="sk-SK" dirty="0">
                <a:hlinkClick r:id="rId7"/>
              </a:rPr>
              <a:t>https://en.wikipedia.org/wiki/Education_in_Sweden?fbclid=IwAR2YDgkBP2Ekc8RmEwfAczsQRayAIr5lRir7tPvr7F3Wvd2FzSk_E5sWzn4#Subjects</a:t>
            </a:r>
            <a:endParaRPr lang="sk-SK" dirty="0"/>
          </a:p>
          <a:p>
            <a:r>
              <a:rPr lang="sk-SK" dirty="0">
                <a:hlinkClick r:id="rId8"/>
              </a:rPr>
              <a:t>https://www.quora.com/What-does-the-school-week-look-like-in-Sweden</a:t>
            </a:r>
            <a:endParaRPr lang="sk-SK" dirty="0"/>
          </a:p>
          <a:p>
            <a:endParaRPr lang="sk-SK" dirty="0"/>
          </a:p>
          <a:p>
            <a:endParaRPr lang="sk-SK" dirty="0"/>
          </a:p>
          <a:p>
            <a:endParaRPr lang="sk-SK" dirty="0"/>
          </a:p>
          <a:p>
            <a:endParaRPr lang="sk-SK" dirty="0"/>
          </a:p>
          <a:p>
            <a:endParaRPr lang="sk-SK" dirty="0"/>
          </a:p>
        </p:txBody>
      </p:sp>
    </p:spTree>
    <p:extLst>
      <p:ext uri="{BB962C8B-B14F-4D97-AF65-F5344CB8AC3E}">
        <p14:creationId xmlns:p14="http://schemas.microsoft.com/office/powerpoint/2010/main" val="11772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3" y="618518"/>
            <a:ext cx="9905998" cy="90142"/>
          </a:xfrm>
        </p:spPr>
        <p:txBody>
          <a:bodyPr>
            <a:normAutofit fontScale="90000"/>
          </a:bodyPr>
          <a:lstStyle/>
          <a:p>
            <a:endParaRPr lang="sk-SK" dirty="0"/>
          </a:p>
        </p:txBody>
      </p:sp>
      <p:sp>
        <p:nvSpPr>
          <p:cNvPr id="3" name="Zástupný objekt pre obsah 2"/>
          <p:cNvSpPr>
            <a:spLocks noGrp="1"/>
          </p:cNvSpPr>
          <p:nvPr>
            <p:ph idx="1"/>
          </p:nvPr>
        </p:nvSpPr>
        <p:spPr>
          <a:xfrm>
            <a:off x="1141412" y="708660"/>
            <a:ext cx="9905999" cy="5638800"/>
          </a:xfrm>
        </p:spPr>
        <p:txBody>
          <a:bodyPr/>
          <a:lstStyle/>
          <a:p>
            <a:pPr marL="0" indent="0">
              <a:buNone/>
            </a:pPr>
            <a:endParaRPr lang="sk-SK" dirty="0"/>
          </a:p>
          <a:p>
            <a:pPr marL="0" indent="0">
              <a:buNone/>
            </a:pPr>
            <a:endParaRPr lang="sk-SK" dirty="0"/>
          </a:p>
          <a:p>
            <a:pPr marL="0" indent="0" algn="ctr">
              <a:buNone/>
            </a:pPr>
            <a:r>
              <a:rPr lang="en-GB" sz="7100" dirty="0"/>
              <a:t>Thank you for your attention!</a:t>
            </a:r>
          </a:p>
        </p:txBody>
      </p:sp>
    </p:spTree>
    <p:extLst>
      <p:ext uri="{BB962C8B-B14F-4D97-AF65-F5344CB8AC3E}">
        <p14:creationId xmlns:p14="http://schemas.microsoft.com/office/powerpoint/2010/main" val="126398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err="1"/>
              <a:t>Förskol</a:t>
            </a:r>
            <a:r>
              <a:rPr lang="sk-SK" dirty="0"/>
              <a:t>a (</a:t>
            </a:r>
            <a:r>
              <a:rPr lang="en-US" dirty="0"/>
              <a:t>‘preschool year’</a:t>
            </a:r>
            <a:r>
              <a:rPr lang="sk-SK" dirty="0"/>
              <a:t>)</a:t>
            </a:r>
          </a:p>
        </p:txBody>
      </p:sp>
      <p:sp>
        <p:nvSpPr>
          <p:cNvPr id="3" name="Zástupný objekt pre obsah 2"/>
          <p:cNvSpPr>
            <a:spLocks noGrp="1"/>
          </p:cNvSpPr>
          <p:nvPr>
            <p:ph idx="1"/>
          </p:nvPr>
        </p:nvSpPr>
        <p:spPr/>
        <p:txBody>
          <a:bodyPr>
            <a:normAutofit fontScale="92500"/>
          </a:bodyPr>
          <a:lstStyle/>
          <a:p>
            <a:r>
              <a:rPr lang="en-US" dirty="0"/>
              <a:t>Is open to children from 1 to 5 years of age.</a:t>
            </a:r>
            <a:endParaRPr lang="sk-SK" dirty="0"/>
          </a:p>
          <a:p>
            <a:r>
              <a:rPr lang="en-US" dirty="0"/>
              <a:t>The Swedish tradition of preschool </a:t>
            </a:r>
            <a:r>
              <a:rPr lang="en-GB" dirty="0"/>
              <a:t>emphasises</a:t>
            </a:r>
            <a:r>
              <a:rPr lang="en-US" dirty="0"/>
              <a:t> the importance of play in a child’s development and learning</a:t>
            </a:r>
            <a:endParaRPr lang="sk-SK" dirty="0"/>
          </a:p>
          <a:p>
            <a:r>
              <a:rPr lang="en-US" dirty="0"/>
              <a:t>The interests and needs of children are also key components of their education in the preschool curriculum</a:t>
            </a:r>
            <a:endParaRPr lang="sk-SK" dirty="0"/>
          </a:p>
          <a:p>
            <a:r>
              <a:rPr lang="en-US" dirty="0"/>
              <a:t>Gender-aware education is increasingly common in Swedish preschools</a:t>
            </a:r>
            <a:endParaRPr lang="sk-SK" dirty="0"/>
          </a:p>
          <a:p>
            <a:r>
              <a:rPr lang="en-US" dirty="0"/>
              <a:t>The aim is for children to have the same opportunities in life, regardless of gender</a:t>
            </a:r>
            <a:endParaRPr lang="sk-SK" dirty="0"/>
          </a:p>
        </p:txBody>
      </p:sp>
    </p:spTree>
    <p:extLst>
      <p:ext uri="{BB962C8B-B14F-4D97-AF65-F5344CB8AC3E}">
        <p14:creationId xmlns:p14="http://schemas.microsoft.com/office/powerpoint/2010/main" val="339951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objekt pre obsah 3"/>
          <p:cNvPicPr>
            <a:picLocks noGrp="1" noChangeAspect="1"/>
          </p:cNvPicPr>
          <p:nvPr>
            <p:ph idx="1"/>
          </p:nvPr>
        </p:nvPicPr>
        <p:blipFill>
          <a:blip r:embed="rId2"/>
          <a:stretch>
            <a:fillRect/>
          </a:stretch>
        </p:blipFill>
        <p:spPr>
          <a:xfrm>
            <a:off x="1011175" y="179388"/>
            <a:ext cx="5910325" cy="3518051"/>
          </a:xfrm>
          <a:prstGeom prst="rect">
            <a:avLst/>
          </a:prstGeom>
        </p:spPr>
      </p:pic>
      <p:pic>
        <p:nvPicPr>
          <p:cNvPr id="5" name="Obrázok 4"/>
          <p:cNvPicPr>
            <a:picLocks noChangeAspect="1"/>
          </p:cNvPicPr>
          <p:nvPr/>
        </p:nvPicPr>
        <p:blipFill rotWithShape="1">
          <a:blip r:embed="rId3"/>
          <a:srcRect b="8095"/>
          <a:stretch/>
        </p:blipFill>
        <p:spPr>
          <a:xfrm>
            <a:off x="5814864" y="3011715"/>
            <a:ext cx="5232547" cy="3452586"/>
          </a:xfrm>
          <a:prstGeom prst="rect">
            <a:avLst/>
          </a:prstGeom>
        </p:spPr>
      </p:pic>
    </p:spTree>
    <p:extLst>
      <p:ext uri="{BB962C8B-B14F-4D97-AF65-F5344CB8AC3E}">
        <p14:creationId xmlns:p14="http://schemas.microsoft.com/office/powerpoint/2010/main" val="282797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err="1"/>
              <a:t>Förskoleklass</a:t>
            </a:r>
            <a:r>
              <a:rPr lang="sk-SK" dirty="0"/>
              <a:t> (KINDERGARTEN)</a:t>
            </a:r>
          </a:p>
        </p:txBody>
      </p:sp>
      <p:sp>
        <p:nvSpPr>
          <p:cNvPr id="3" name="Zástupný objekt pre obsah 2"/>
          <p:cNvSpPr>
            <a:spLocks noGrp="1"/>
          </p:cNvSpPr>
          <p:nvPr>
            <p:ph idx="1"/>
          </p:nvPr>
        </p:nvSpPr>
        <p:spPr/>
        <p:txBody>
          <a:bodyPr/>
          <a:lstStyle/>
          <a:p>
            <a:r>
              <a:rPr lang="en-US" dirty="0"/>
              <a:t>All children are offered a place in kindergarten</a:t>
            </a:r>
            <a:r>
              <a:rPr lang="sk-SK" dirty="0"/>
              <a:t> </a:t>
            </a:r>
            <a:r>
              <a:rPr lang="en-US" dirty="0"/>
              <a:t>starting in the Autumn term of the year they turn 6 until they start compulsory schooling</a:t>
            </a:r>
            <a:endParaRPr lang="sk-SK" dirty="0"/>
          </a:p>
          <a:p>
            <a:r>
              <a:rPr lang="en-US" dirty="0"/>
              <a:t>Kindergarten is designed to stimulate each child’s development and learning, and provide a platform for their future schooling</a:t>
            </a:r>
            <a:endParaRPr lang="sk-SK" dirty="0"/>
          </a:p>
        </p:txBody>
      </p:sp>
    </p:spTree>
    <p:extLst>
      <p:ext uri="{BB962C8B-B14F-4D97-AF65-F5344CB8AC3E}">
        <p14:creationId xmlns:p14="http://schemas.microsoft.com/office/powerpoint/2010/main" val="320220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objekt pre obsah 3"/>
          <p:cNvPicPr>
            <a:picLocks noGrp="1" noChangeAspect="1"/>
          </p:cNvPicPr>
          <p:nvPr>
            <p:ph idx="1"/>
          </p:nvPr>
        </p:nvPicPr>
        <p:blipFill>
          <a:blip r:embed="rId2"/>
          <a:stretch>
            <a:fillRect/>
          </a:stretch>
        </p:blipFill>
        <p:spPr>
          <a:xfrm>
            <a:off x="1652588" y="709612"/>
            <a:ext cx="3871912" cy="5179310"/>
          </a:xfrm>
          <a:prstGeom prst="rect">
            <a:avLst/>
          </a:prstGeom>
        </p:spPr>
      </p:pic>
      <p:pic>
        <p:nvPicPr>
          <p:cNvPr id="5" name="Obrázok 4"/>
          <p:cNvPicPr>
            <a:picLocks noChangeAspect="1"/>
          </p:cNvPicPr>
          <p:nvPr/>
        </p:nvPicPr>
        <p:blipFill>
          <a:blip r:embed="rId3"/>
          <a:stretch>
            <a:fillRect/>
          </a:stretch>
        </p:blipFill>
        <p:spPr>
          <a:xfrm>
            <a:off x="6781004" y="709612"/>
            <a:ext cx="3637027" cy="5179310"/>
          </a:xfrm>
          <a:prstGeom prst="rect">
            <a:avLst/>
          </a:prstGeom>
        </p:spPr>
      </p:pic>
    </p:spTree>
    <p:extLst>
      <p:ext uri="{BB962C8B-B14F-4D97-AF65-F5344CB8AC3E}">
        <p14:creationId xmlns:p14="http://schemas.microsoft.com/office/powerpoint/2010/main" val="202449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GB" dirty="0"/>
              <a:t>Compulsory</a:t>
            </a:r>
            <a:r>
              <a:rPr lang="sk-SK" dirty="0"/>
              <a:t> </a:t>
            </a:r>
            <a:r>
              <a:rPr lang="sk-SK" dirty="0" err="1"/>
              <a:t>schooling</a:t>
            </a:r>
            <a:endParaRPr lang="sk-SK" dirty="0"/>
          </a:p>
        </p:txBody>
      </p:sp>
      <p:sp>
        <p:nvSpPr>
          <p:cNvPr id="3" name="Zástupný objekt pre obsah 2"/>
          <p:cNvSpPr>
            <a:spLocks noGrp="1"/>
          </p:cNvSpPr>
          <p:nvPr>
            <p:ph idx="1"/>
          </p:nvPr>
        </p:nvSpPr>
        <p:spPr>
          <a:xfrm>
            <a:off x="1141412" y="2249486"/>
            <a:ext cx="9905999" cy="4214813"/>
          </a:xfrm>
        </p:spPr>
        <p:txBody>
          <a:bodyPr>
            <a:normAutofit fontScale="77500" lnSpcReduction="20000"/>
          </a:bodyPr>
          <a:lstStyle/>
          <a:p>
            <a:r>
              <a:rPr lang="en-US" dirty="0"/>
              <a:t>This comprises of Elementary school (</a:t>
            </a:r>
            <a:r>
              <a:rPr lang="en-US" dirty="0" err="1"/>
              <a:t>lågstadiet</a:t>
            </a:r>
            <a:r>
              <a:rPr lang="en-US" dirty="0"/>
              <a:t>) for years 1–3 is followed by middle school (</a:t>
            </a:r>
            <a:r>
              <a:rPr lang="en-US" dirty="0" err="1"/>
              <a:t>mellanstadiet</a:t>
            </a:r>
            <a:r>
              <a:rPr lang="en-US" dirty="0"/>
              <a:t>) for years 4–6 and then junior high school (</a:t>
            </a:r>
            <a:r>
              <a:rPr lang="en-US" dirty="0" err="1"/>
              <a:t>högstadiet</a:t>
            </a:r>
            <a:r>
              <a:rPr lang="en-US" dirty="0"/>
              <a:t>) for years 7–9</a:t>
            </a:r>
            <a:endParaRPr lang="sk-SK" dirty="0"/>
          </a:p>
          <a:p>
            <a:pPr fontAlgn="base"/>
            <a:r>
              <a:rPr lang="en-US" dirty="0"/>
              <a:t>These schools are either municipally run or publicly funded schools ‘free schools’ or there are boarding schools known as ‘private schools’, which are funded by privately paid tuition</a:t>
            </a:r>
          </a:p>
          <a:p>
            <a:pPr fontAlgn="base"/>
            <a:r>
              <a:rPr lang="en-US" dirty="0"/>
              <a:t>There is a concerted effort to streamline education, as all students at primary school level take the same limited subject groups</a:t>
            </a:r>
            <a:endParaRPr lang="sk-SK" dirty="0"/>
          </a:p>
          <a:p>
            <a:pPr fontAlgn="base"/>
            <a:r>
              <a:rPr lang="en-US" dirty="0"/>
              <a:t>Critics claim it has lowered results significantly among talented students without raising them within other groups</a:t>
            </a:r>
            <a:endParaRPr lang="sk-SK" dirty="0"/>
          </a:p>
          <a:p>
            <a:pPr fontAlgn="base"/>
            <a:r>
              <a:rPr lang="en-US" dirty="0"/>
              <a:t> A community where a private school offers its services must support it with the same amount of money, or vouchers, per student that it provides to public schools</a:t>
            </a:r>
            <a:endParaRPr lang="sk-SK" dirty="0"/>
          </a:p>
          <a:p>
            <a:pPr fontAlgn="base"/>
            <a:r>
              <a:rPr lang="en-US" dirty="0"/>
              <a:t>The amount of financing per student is the same, and schools that receive vouchers cannot charge additional fees</a:t>
            </a:r>
          </a:p>
          <a:p>
            <a:endParaRPr lang="sk-SK" dirty="0"/>
          </a:p>
        </p:txBody>
      </p:sp>
    </p:spTree>
    <p:extLst>
      <p:ext uri="{BB962C8B-B14F-4D97-AF65-F5344CB8AC3E}">
        <p14:creationId xmlns:p14="http://schemas.microsoft.com/office/powerpoint/2010/main" val="737518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141413" y="572799"/>
            <a:ext cx="9905998" cy="45719"/>
          </a:xfrm>
        </p:spPr>
        <p:txBody>
          <a:bodyPr>
            <a:normAutofit fontScale="90000"/>
          </a:bodyPr>
          <a:lstStyle/>
          <a:p>
            <a:endParaRPr lang="sk-SK" dirty="0"/>
          </a:p>
        </p:txBody>
      </p:sp>
      <p:pic>
        <p:nvPicPr>
          <p:cNvPr id="4" name="Zástupný objekt pre obsah 3"/>
          <p:cNvPicPr>
            <a:picLocks noGrp="1" noChangeAspect="1"/>
          </p:cNvPicPr>
          <p:nvPr>
            <p:ph idx="1"/>
          </p:nvPr>
        </p:nvPicPr>
        <p:blipFill>
          <a:blip r:embed="rId2"/>
          <a:stretch>
            <a:fillRect/>
          </a:stretch>
        </p:blipFill>
        <p:spPr>
          <a:xfrm>
            <a:off x="1141413" y="453827"/>
            <a:ext cx="5645300" cy="2860873"/>
          </a:xfrm>
          <a:prstGeom prst="rect">
            <a:avLst/>
          </a:prstGeom>
        </p:spPr>
      </p:pic>
      <p:pic>
        <p:nvPicPr>
          <p:cNvPr id="5" name="Obrázok 4"/>
          <p:cNvPicPr>
            <a:picLocks noChangeAspect="1"/>
          </p:cNvPicPr>
          <p:nvPr/>
        </p:nvPicPr>
        <p:blipFill>
          <a:blip r:embed="rId3"/>
          <a:stretch>
            <a:fillRect/>
          </a:stretch>
        </p:blipFill>
        <p:spPr>
          <a:xfrm>
            <a:off x="4747981" y="2714134"/>
            <a:ext cx="5359630" cy="3572366"/>
          </a:xfrm>
          <a:prstGeom prst="rect">
            <a:avLst/>
          </a:prstGeom>
        </p:spPr>
      </p:pic>
    </p:spTree>
    <p:extLst>
      <p:ext uri="{BB962C8B-B14F-4D97-AF65-F5344CB8AC3E}">
        <p14:creationId xmlns:p14="http://schemas.microsoft.com/office/powerpoint/2010/main" val="3313700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1412" y="469901"/>
            <a:ext cx="9905998" cy="1049644"/>
          </a:xfrm>
        </p:spPr>
        <p:txBody>
          <a:bodyPr>
            <a:normAutofit fontScale="90000"/>
          </a:bodyPr>
          <a:lstStyle/>
          <a:p>
            <a:pPr algn="ctr"/>
            <a:br>
              <a:rPr lang="sk-SK" sz="4000" dirty="0"/>
            </a:br>
            <a:r>
              <a:rPr lang="sk-SK" sz="4000" dirty="0"/>
              <a:t>AFTER COMPULSORY SCHOOL</a:t>
            </a:r>
            <a:br>
              <a:rPr lang="sk-SK" b="1" dirty="0"/>
            </a:br>
            <a:endParaRPr lang="sk-SK" dirty="0"/>
          </a:p>
        </p:txBody>
      </p:sp>
      <p:sp>
        <p:nvSpPr>
          <p:cNvPr id="3" name="Zástupný objekt pre obsah 2"/>
          <p:cNvSpPr>
            <a:spLocks noGrp="1"/>
          </p:cNvSpPr>
          <p:nvPr>
            <p:ph idx="1"/>
          </p:nvPr>
        </p:nvSpPr>
        <p:spPr>
          <a:xfrm>
            <a:off x="1141412" y="2001796"/>
            <a:ext cx="9905999" cy="4386304"/>
          </a:xfrm>
        </p:spPr>
        <p:txBody>
          <a:bodyPr>
            <a:normAutofit fontScale="92500" lnSpcReduction="20000"/>
          </a:bodyPr>
          <a:lstStyle/>
          <a:p>
            <a:r>
              <a:rPr lang="en-US" dirty="0"/>
              <a:t>Senior high school (gymnasium) is optional and free of charge </a:t>
            </a:r>
            <a:endParaRPr lang="sk-SK" dirty="0"/>
          </a:p>
          <a:p>
            <a:r>
              <a:rPr lang="en-US" dirty="0"/>
              <a:t>Senior high school programs run for three years</a:t>
            </a:r>
            <a:endParaRPr lang="sk-SK" dirty="0"/>
          </a:p>
          <a:p>
            <a:pPr fontAlgn="base"/>
            <a:r>
              <a:rPr lang="en-US" dirty="0"/>
              <a:t>To be accepted into a national program, students must have passing grades in Swedish or Swedish as a second language, English and </a:t>
            </a:r>
            <a:r>
              <a:rPr lang="en-US" dirty="0" err="1"/>
              <a:t>Maths</a:t>
            </a:r>
            <a:endParaRPr lang="sk-SK" dirty="0"/>
          </a:p>
          <a:p>
            <a:pPr fontAlgn="base"/>
            <a:r>
              <a:rPr lang="en-US" dirty="0"/>
              <a:t>For senior high school, students require passing grades in nine additional subjects, for a total of twelve</a:t>
            </a:r>
            <a:endParaRPr lang="sk-SK" dirty="0"/>
          </a:p>
          <a:p>
            <a:pPr fontAlgn="base"/>
            <a:r>
              <a:rPr lang="en-US" dirty="0"/>
              <a:t>For a vocational program, students must have passing grades in five additional subjects, for a total of eight</a:t>
            </a:r>
            <a:endParaRPr lang="sk-SK" dirty="0"/>
          </a:p>
          <a:p>
            <a:pPr fontAlgn="base"/>
            <a:r>
              <a:rPr lang="en-US" dirty="0"/>
              <a:t> As all education is publicly funded, all students have a large selection of choices</a:t>
            </a:r>
            <a:endParaRPr lang="sk-SK" dirty="0"/>
          </a:p>
          <a:p>
            <a:pPr fontAlgn="base"/>
            <a:r>
              <a:rPr lang="en-US" dirty="0"/>
              <a:t> This prevents limiting choices for those with a less fortunate background</a:t>
            </a:r>
          </a:p>
          <a:p>
            <a:pPr marL="0" indent="0" fontAlgn="base">
              <a:buNone/>
            </a:pPr>
            <a:endParaRPr lang="en-US" dirty="0"/>
          </a:p>
          <a:p>
            <a:endParaRPr lang="sk-SK" dirty="0"/>
          </a:p>
        </p:txBody>
      </p:sp>
    </p:spTree>
    <p:extLst>
      <p:ext uri="{BB962C8B-B14F-4D97-AF65-F5344CB8AC3E}">
        <p14:creationId xmlns:p14="http://schemas.microsoft.com/office/powerpoint/2010/main" val="1556996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CDDF9BC8CD8C74AA6BFB0E899C1297D" ma:contentTypeVersion="11" ma:contentTypeDescription="Umožňuje vytvoriť nový dokument." ma:contentTypeScope="" ma:versionID="02d9c6cd84e5b6e83a02f66ca43ff2c0">
  <xsd:schema xmlns:xsd="http://www.w3.org/2001/XMLSchema" xmlns:xs="http://www.w3.org/2001/XMLSchema" xmlns:p="http://schemas.microsoft.com/office/2006/metadata/properties" xmlns:ns2="4b879b43-d9ce-4f20-a51b-ca63b9b3e738" targetNamespace="http://schemas.microsoft.com/office/2006/metadata/properties" ma:root="true" ma:fieldsID="14210fe267b37a6d79b48830dce34fbe" ns2:_="">
    <xsd:import namespace="4b879b43-d9ce-4f20-a51b-ca63b9b3e738"/>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79b43-d9ce-4f20-a51b-ca63b9b3e738"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4b879b43-d9ce-4f20-a51b-ca63b9b3e738" xsi:nil="true"/>
  </documentManagement>
</p:properties>
</file>

<file path=customXml/itemProps1.xml><?xml version="1.0" encoding="utf-8"?>
<ds:datastoreItem xmlns:ds="http://schemas.openxmlformats.org/officeDocument/2006/customXml" ds:itemID="{18E926A5-FB03-41DC-B933-A6DE13C330F3}"/>
</file>

<file path=customXml/itemProps2.xml><?xml version="1.0" encoding="utf-8"?>
<ds:datastoreItem xmlns:ds="http://schemas.openxmlformats.org/officeDocument/2006/customXml" ds:itemID="{28E80746-3CF5-43E4-BE35-7755C77F1ACF}"/>
</file>

<file path=customXml/itemProps3.xml><?xml version="1.0" encoding="utf-8"?>
<ds:datastoreItem xmlns:ds="http://schemas.openxmlformats.org/officeDocument/2006/customXml" ds:itemID="{8D0962A3-F4D0-46CC-8F17-11890DB948D5}"/>
</file>

<file path=docProps/app.xml><?xml version="1.0" encoding="utf-8"?>
<Properties xmlns="http://schemas.openxmlformats.org/officeDocument/2006/extended-properties" xmlns:vt="http://schemas.openxmlformats.org/officeDocument/2006/docPropsVTypes">
  <Template>TM04033919[[fn=Obvod]]</Template>
  <TotalTime>694</TotalTime>
  <Words>1662</Words>
  <Application>Microsoft Macintosh PowerPoint</Application>
  <PresentationFormat>Widescreen</PresentationFormat>
  <Paragraphs>118</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Tw Cen MT</vt:lpstr>
      <vt:lpstr>Obvod</vt:lpstr>
      <vt:lpstr>Swedish school system</vt:lpstr>
      <vt:lpstr>Basic information</vt:lpstr>
      <vt:lpstr>Förskola (‘preschool year’)</vt:lpstr>
      <vt:lpstr>PowerPoint Presentation</vt:lpstr>
      <vt:lpstr>Förskoleklass (KINDERGARTEN)</vt:lpstr>
      <vt:lpstr>PowerPoint Presentation</vt:lpstr>
      <vt:lpstr>Compulsory schooling</vt:lpstr>
      <vt:lpstr>PowerPoint Presentation</vt:lpstr>
      <vt:lpstr> AFTER COMPULSORY SCHOOL </vt:lpstr>
      <vt:lpstr>Right to choose</vt:lpstr>
      <vt:lpstr>Individualised model </vt:lpstr>
      <vt:lpstr>PowerPoint Presentation</vt:lpstr>
      <vt:lpstr>Why do Swedish children so well?</vt:lpstr>
      <vt:lpstr>In general </vt:lpstr>
      <vt:lpstr>PowerPoint Presentation</vt:lpstr>
      <vt:lpstr>Grading system</vt:lpstr>
      <vt:lpstr>PowerPoint Presentation</vt:lpstr>
      <vt:lpstr>Examination</vt:lpstr>
      <vt:lpstr>PowerPoint Presentation</vt:lpstr>
      <vt:lpstr>PowerPoint Presentation</vt:lpstr>
      <vt:lpstr>PowerPoint Presentation</vt:lpstr>
      <vt:lpstr>Subjects </vt:lpstr>
      <vt:lpstr>School week</vt:lpstr>
      <vt:lpstr>Final exams </vt:lpstr>
      <vt:lpstr>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Swedish school system</dc:title>
  <dc:creator>OKAY</dc:creator>
  <cp:lastModifiedBy>A 21</cp:lastModifiedBy>
  <cp:revision>15</cp:revision>
  <dcterms:created xsi:type="dcterms:W3CDTF">2021-12-14T09:29:30Z</dcterms:created>
  <dcterms:modified xsi:type="dcterms:W3CDTF">2021-12-16T14:41:46Z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0x010100DCDDF9BC8CD8C74AA6BFB0E899C1297D</vt:lpwstr>
  </property>
</Properties>
</file>