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17"/>
  </p:notesMasterIdLst>
  <p:sldIdLst>
    <p:sldId id="256" r:id="rId2"/>
    <p:sldId id="266" r:id="rId3"/>
    <p:sldId id="269" r:id="rId4"/>
    <p:sldId id="270" r:id="rId5"/>
    <p:sldId id="271" r:id="rId6"/>
    <p:sldId id="257" r:id="rId7"/>
    <p:sldId id="265" r:id="rId8"/>
    <p:sldId id="272" r:id="rId9"/>
    <p:sldId id="259" r:id="rId10"/>
    <p:sldId id="267" r:id="rId11"/>
    <p:sldId id="262" r:id="rId12"/>
    <p:sldId id="273" r:id="rId13"/>
    <p:sldId id="274" r:id="rId14"/>
    <p:sldId id="258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4660"/>
  </p:normalViewPr>
  <p:slideViewPr>
    <p:cSldViewPr snapToGrid="0">
      <p:cViewPr varScale="1">
        <p:scale>
          <a:sx n="94" d="100"/>
          <a:sy n="94" d="100"/>
        </p:scale>
        <p:origin x="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69856-5C28-45CE-83CB-5B303130C01E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85FC6-13E3-4809-816A-E5820774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4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5FC6-13E3-4809-816A-E58207748E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63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5FC6-13E3-4809-816A-E58207748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1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75CB6B5-CE65-4382-A9D3-63CA30D0308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1C93232-53B4-4B6E-85B5-78767A0708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7863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B6B5-CE65-4382-A9D3-63CA30D0308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3232-53B4-4B6E-85B5-78767A07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B6B5-CE65-4382-A9D3-63CA30D0308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3232-53B4-4B6E-85B5-78767A07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4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B6B5-CE65-4382-A9D3-63CA30D0308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3232-53B4-4B6E-85B5-78767A07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9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B6B5-CE65-4382-A9D3-63CA30D0308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3232-53B4-4B6E-85B5-78767A0708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527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B6B5-CE65-4382-A9D3-63CA30D0308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3232-53B4-4B6E-85B5-78767A07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1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B6B5-CE65-4382-A9D3-63CA30D0308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3232-53B4-4B6E-85B5-78767A07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B6B5-CE65-4382-A9D3-63CA30D0308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3232-53B4-4B6E-85B5-78767A07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6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B6B5-CE65-4382-A9D3-63CA30D0308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3232-53B4-4B6E-85B5-78767A07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B6B5-CE65-4382-A9D3-63CA30D0308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3232-53B4-4B6E-85B5-78767A07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4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B6B5-CE65-4382-A9D3-63CA30D0308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3232-53B4-4B6E-85B5-78767A07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4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75CB6B5-CE65-4382-A9D3-63CA30D0308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1C93232-53B4-4B6E-85B5-78767A07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0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dteam.sk/studium-v-zahranici-studium-na-strednych-skolach/dansko/" TargetMode="External"/><Relationship Id="rId3" Type="http://schemas.openxmlformats.org/officeDocument/2006/relationships/hyperlink" Target="https://eacea.ec.europa.eu/national-policies/eurydice/content/assessment-general-upper-secondary-education-12_en" TargetMode="External"/><Relationship Id="rId7" Type="http://schemas.openxmlformats.org/officeDocument/2006/relationships/hyperlink" Target="https://eng.uvm.dk/primary-and-lower-secondary-education/the-folkeskole/examinations-and-other-forms-of-assessment" TargetMode="External"/><Relationship Id="rId2" Type="http://schemas.openxmlformats.org/officeDocument/2006/relationships/hyperlink" Target="https://en.wikipedia.org/wiki/Danish_Folkeskole_Edu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ternations.org/go/moving-to-denmark/education" TargetMode="External"/><Relationship Id="rId5" Type="http://schemas.openxmlformats.org/officeDocument/2006/relationships/hyperlink" Target="https://denmark.dk/society-and-business/lifelong-education" TargetMode="External"/><Relationship Id="rId10" Type="http://schemas.openxmlformats.org/officeDocument/2006/relationships/hyperlink" Target="https://scandinavianstudy.sk/studium-v-dansku/odbory/" TargetMode="External"/><Relationship Id="rId4" Type="http://schemas.openxmlformats.org/officeDocument/2006/relationships/hyperlink" Target="https://eacea.ec.europa.eu/national-policies/eurydice/content/teaching-and-learning-general-upper-secondary-education-12_en" TargetMode="External"/><Relationship Id="rId9" Type="http://schemas.openxmlformats.org/officeDocument/2006/relationships/hyperlink" Target="https://www.mastersportal.com/articles/342/study-in-denmark-tuition-fees-and-living-costs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DANISH SCHOOL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Kristína Drgoňová, Tatiana Šuchová</a:t>
            </a:r>
          </a:p>
          <a:p>
            <a:pPr algn="ctr"/>
            <a:r>
              <a:rPr lang="sk-SK" dirty="0" smtClean="0">
                <a:solidFill>
                  <a:schemeClr val="bg1"/>
                </a:solidFill>
              </a:rPr>
              <a:t>IV.B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Pupil/students</a:t>
            </a:r>
            <a:r>
              <a:rPr lang="sk-SK" dirty="0"/>
              <a:t> </a:t>
            </a:r>
            <a:r>
              <a:rPr lang="en-US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US" b="1" dirty="0"/>
              <a:t>External </a:t>
            </a:r>
            <a:r>
              <a:rPr lang="en-US" b="1" dirty="0" smtClean="0"/>
              <a:t>evaluation</a:t>
            </a:r>
            <a:r>
              <a:rPr lang="sk-SK" b="1" dirty="0" smtClean="0"/>
              <a:t>: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An </a:t>
            </a:r>
            <a:r>
              <a:rPr lang="en-US" dirty="0"/>
              <a:t>evaluation of the individual student’s achievements in the subjects is made for external purposes. This is done in the following four forms of </a:t>
            </a:r>
            <a:r>
              <a:rPr lang="en-US" dirty="0" smtClean="0"/>
              <a:t>evaluation</a:t>
            </a:r>
            <a:r>
              <a:rPr lang="sk-SK" dirty="0" smtClean="0"/>
              <a:t>:</a:t>
            </a:r>
          </a:p>
          <a:p>
            <a:pPr marL="182880" lvl="1" indent="-342900">
              <a:lnSpc>
                <a:spcPct val="100000"/>
              </a:lnSpc>
              <a:spcBef>
                <a:spcPts val="14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US" sz="1800" dirty="0" smtClean="0"/>
              <a:t>Marks </a:t>
            </a:r>
            <a:r>
              <a:rPr lang="en-US" sz="1800" dirty="0"/>
              <a:t>for the year’s work</a:t>
            </a:r>
            <a:r>
              <a:rPr lang="en-US" sz="1800" dirty="0" smtClean="0"/>
              <a:t>,</a:t>
            </a:r>
            <a:endParaRPr lang="sk-SK" sz="1800" dirty="0" smtClean="0"/>
          </a:p>
          <a:p>
            <a:pPr marL="182880" lvl="1" indent="-342900">
              <a:lnSpc>
                <a:spcPct val="100000"/>
              </a:lnSpc>
              <a:spcBef>
                <a:spcPts val="14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US" sz="1800" dirty="0" smtClean="0"/>
              <a:t>Term marks,</a:t>
            </a:r>
            <a:endParaRPr lang="sk-SK" sz="1800" dirty="0" smtClean="0"/>
          </a:p>
          <a:p>
            <a:pPr marL="182880" lvl="1" indent="-342900">
              <a:lnSpc>
                <a:spcPct val="100000"/>
              </a:lnSpc>
              <a:spcBef>
                <a:spcPts val="14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US" sz="1800" dirty="0" smtClean="0"/>
              <a:t>Testimonials</a:t>
            </a:r>
            <a:r>
              <a:rPr lang="sk-SK" sz="1800" dirty="0" smtClean="0"/>
              <a:t>,</a:t>
            </a:r>
          </a:p>
          <a:p>
            <a:pPr marL="182880" lvl="1" indent="-342900">
              <a:lnSpc>
                <a:spcPct val="100000"/>
              </a:lnSpc>
              <a:spcBef>
                <a:spcPts val="14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US" sz="1800" dirty="0" smtClean="0"/>
              <a:t>Examination </a:t>
            </a:r>
            <a:r>
              <a:rPr lang="en-US" sz="1800" dirty="0"/>
              <a:t>marks</a:t>
            </a:r>
            <a:r>
              <a:rPr lang="en-US" sz="1800" dirty="0" smtClean="0"/>
              <a:t>.</a:t>
            </a:r>
            <a:endParaRPr lang="sk-SK" sz="1800" dirty="0" smtClean="0"/>
          </a:p>
          <a:p>
            <a:pPr marL="182880" lvl="1" indent="-285750">
              <a:lnSpc>
                <a:spcPct val="100000"/>
              </a:lnSpc>
              <a:spcBef>
                <a:spcPts val="1400"/>
              </a:spcBef>
              <a:spcAft>
                <a:spcPts val="200"/>
              </a:spcAft>
            </a:pPr>
            <a:r>
              <a:rPr lang="en-US" sz="1800" dirty="0" smtClean="0"/>
              <a:t>Marks are based on the seven-point marking scale indicating the</a:t>
            </a:r>
            <a:r>
              <a:rPr lang="sk-SK" sz="1800" dirty="0" smtClean="0"/>
              <a:t> </a:t>
            </a:r>
            <a:r>
              <a:rPr lang="en-US" sz="1800" dirty="0" smtClean="0"/>
              <a:t>performance of the student. The grading scale is compatible with the European Train Control System grading scale (ETCS).</a:t>
            </a:r>
          </a:p>
        </p:txBody>
      </p:sp>
    </p:spTree>
    <p:extLst>
      <p:ext uri="{BB962C8B-B14F-4D97-AF65-F5344CB8AC3E}">
        <p14:creationId xmlns:p14="http://schemas.microsoft.com/office/powerpoint/2010/main" val="27238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years of studying?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Education is for free (between ages 6 and 16)</a:t>
            </a:r>
            <a:r>
              <a:rPr lang="sk-SK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Primary school is called ‘‘</a:t>
            </a:r>
            <a:r>
              <a:rPr lang="sk-SK" i="1" dirty="0" smtClean="0"/>
              <a:t>Folkeskolen</a:t>
            </a:r>
            <a:r>
              <a:rPr lang="sk-SK" dirty="0" smtClean="0"/>
              <a:t>‘‘.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9 years of study is compulsory </a:t>
            </a:r>
            <a:r>
              <a:rPr lang="sk-SK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10</a:t>
            </a:r>
            <a:r>
              <a:rPr lang="sk-SK" baseline="30000" dirty="0" smtClean="0"/>
              <a:t>th </a:t>
            </a:r>
            <a:r>
              <a:rPr lang="sk-SK" dirty="0" smtClean="0"/>
              <a:t>year is voluntary. (</a:t>
            </a:r>
            <a:r>
              <a:rPr lang="sk-SK" i="1" dirty="0" smtClean="0"/>
              <a:t>‘‘Afterskole‘‘</a:t>
            </a:r>
            <a:r>
              <a:rPr lang="sk-SK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sk-SK" dirty="0" smtClean="0"/>
              <a:t>Ages: </a:t>
            </a:r>
          </a:p>
          <a:p>
            <a:pPr indent="-342900">
              <a:lnSpc>
                <a:spcPct val="100000"/>
              </a:lnSpc>
              <a:buFont typeface="+mj-lt"/>
              <a:buAutoNum type="arabicPeriod"/>
            </a:pPr>
            <a:r>
              <a:rPr lang="sk-SK" b="1" dirty="0" smtClean="0"/>
              <a:t>primary and lower secondary</a:t>
            </a:r>
            <a:r>
              <a:rPr lang="sk-SK" dirty="0" smtClean="0"/>
              <a:t>: 7-15 years</a:t>
            </a: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sk-SK" b="1" dirty="0" smtClean="0"/>
              <a:t>10</a:t>
            </a:r>
            <a:r>
              <a:rPr lang="sk-SK" b="1" baseline="30000" dirty="0"/>
              <a:t>th</a:t>
            </a:r>
            <a:r>
              <a:rPr lang="sk-SK" b="1" dirty="0" smtClean="0"/>
              <a:t> grade</a:t>
            </a:r>
            <a:r>
              <a:rPr lang="sk-SK" dirty="0" smtClean="0"/>
              <a:t>: 16 years</a:t>
            </a: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sk-SK" b="1" dirty="0" smtClean="0"/>
              <a:t>Upper secondary</a:t>
            </a:r>
            <a:r>
              <a:rPr lang="sk-SK" dirty="0" smtClean="0"/>
              <a:t>: 16-19 years</a:t>
            </a: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sk-SK" b="1" dirty="0" smtClean="0"/>
              <a:t>Higher education</a:t>
            </a:r>
            <a:r>
              <a:rPr lang="sk-SK" dirty="0" smtClean="0"/>
              <a:t>: 19+ years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lessons?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Classes are </a:t>
            </a:r>
            <a:r>
              <a:rPr lang="en-US" dirty="0" smtClean="0"/>
              <a:t>daily </a:t>
            </a:r>
            <a:r>
              <a:rPr lang="en-US" dirty="0"/>
              <a:t>at schools from Monday to Friday from 8:00 to </a:t>
            </a:r>
            <a:r>
              <a:rPr lang="en-US" dirty="0" smtClean="0"/>
              <a:t>15:00</a:t>
            </a:r>
            <a:endParaRPr lang="sk-SK" dirty="0" smtClean="0"/>
          </a:p>
          <a:p>
            <a:r>
              <a:rPr lang="en-US" dirty="0" smtClean="0"/>
              <a:t>There </a:t>
            </a:r>
            <a:r>
              <a:rPr lang="en-US" dirty="0"/>
              <a:t>are several shorter holidays during the school </a:t>
            </a:r>
            <a:r>
              <a:rPr lang="en-US" dirty="0" smtClean="0"/>
              <a:t>year</a:t>
            </a:r>
            <a:endParaRPr lang="sk-SK" dirty="0"/>
          </a:p>
          <a:p>
            <a:r>
              <a:rPr lang="en-US" dirty="0"/>
              <a:t>All subjects (except English) are taught in </a:t>
            </a:r>
            <a:r>
              <a:rPr lang="en-US" dirty="0" smtClean="0"/>
              <a:t>Danish</a:t>
            </a:r>
            <a:endParaRPr lang="sk-SK" dirty="0" smtClean="0"/>
          </a:p>
          <a:p>
            <a:r>
              <a:rPr lang="en-US" dirty="0"/>
              <a:t>The school year lasts (similarly to our country) from the end of August to the beginning of </a:t>
            </a:r>
            <a:r>
              <a:rPr lang="en-US" dirty="0" smtClean="0"/>
              <a:t>June</a:t>
            </a:r>
            <a:endParaRPr lang="sk-SK" dirty="0" smtClean="0"/>
          </a:p>
          <a:p>
            <a:r>
              <a:rPr lang="sk-SK" dirty="0" smtClean="0"/>
              <a:t>Grading</a:t>
            </a:r>
            <a:r>
              <a:rPr lang="en-US" dirty="0" smtClean="0"/>
              <a:t> system:</a:t>
            </a:r>
            <a:endParaRPr lang="en-US" dirty="0"/>
          </a:p>
        </p:txBody>
      </p:sp>
      <p:pic>
        <p:nvPicPr>
          <p:cNvPr id="1027" name="Picture 3" descr="C:\Users\User\Desktop\KIKA\MAJ, FAJ\59773a55c61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740" y="3867149"/>
            <a:ext cx="3941534" cy="250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71347" y="1879600"/>
            <a:ext cx="6862953" cy="4351337"/>
          </a:xfrm>
        </p:spPr>
        <p:txBody>
          <a:bodyPr/>
          <a:lstStyle/>
          <a:p>
            <a:r>
              <a:rPr lang="sk-SK" dirty="0" smtClean="0"/>
              <a:t>Schools </a:t>
            </a:r>
            <a:r>
              <a:rPr lang="en-US" dirty="0" smtClean="0"/>
              <a:t>emphasize </a:t>
            </a:r>
            <a:r>
              <a:rPr lang="en-US" dirty="0"/>
              <a:t>the quality of study, so there are mostly fewer students in the </a:t>
            </a:r>
            <a:r>
              <a:rPr lang="en-US" dirty="0" smtClean="0"/>
              <a:t>classrooms</a:t>
            </a:r>
            <a:endParaRPr lang="sk-SK" dirty="0" smtClean="0"/>
          </a:p>
          <a:p>
            <a:r>
              <a:rPr lang="en-US" dirty="0" smtClean="0"/>
              <a:t>Teaching </a:t>
            </a:r>
            <a:r>
              <a:rPr lang="sk-SK" dirty="0" smtClean="0"/>
              <a:t>is </a:t>
            </a:r>
            <a:r>
              <a:rPr lang="en-US" dirty="0" smtClean="0"/>
              <a:t>in </a:t>
            </a:r>
            <a:r>
              <a:rPr lang="en-US" dirty="0"/>
              <a:t>the form of </a:t>
            </a:r>
            <a:r>
              <a:rPr lang="en-US" dirty="0" smtClean="0"/>
              <a:t>discussion</a:t>
            </a:r>
            <a:endParaRPr lang="sk-SK" dirty="0" smtClean="0"/>
          </a:p>
          <a:p>
            <a:r>
              <a:rPr lang="en-US" dirty="0" smtClean="0"/>
              <a:t>In </a:t>
            </a:r>
            <a:r>
              <a:rPr lang="en-US" dirty="0"/>
              <a:t>the first half of the lesson, the teacher explains the substance </a:t>
            </a:r>
            <a:endParaRPr lang="sk-SK" dirty="0" smtClean="0"/>
          </a:p>
          <a:p>
            <a:r>
              <a:rPr lang="en-US" dirty="0" smtClean="0"/>
              <a:t>In </a:t>
            </a:r>
            <a:r>
              <a:rPr lang="en-US" dirty="0"/>
              <a:t>the second part of the lesson, the teacher gives you a few examples, on which </a:t>
            </a:r>
            <a:r>
              <a:rPr lang="sk-SK" dirty="0" smtClean="0"/>
              <a:t>you </a:t>
            </a:r>
            <a:r>
              <a:rPr lang="en-US" dirty="0" smtClean="0"/>
              <a:t>immediately </a:t>
            </a:r>
            <a:r>
              <a:rPr lang="en-US" dirty="0"/>
              <a:t>repeats the </a:t>
            </a:r>
            <a:r>
              <a:rPr lang="en-US" dirty="0" smtClean="0"/>
              <a:t>course</a:t>
            </a:r>
            <a:endParaRPr lang="sk-SK" dirty="0" smtClean="0"/>
          </a:p>
          <a:p>
            <a:r>
              <a:rPr lang="en-US" dirty="0" smtClean="0"/>
              <a:t>There</a:t>
            </a:r>
            <a:r>
              <a:rPr lang="sk-SK" dirty="0" smtClean="0"/>
              <a:t> is </a:t>
            </a:r>
            <a:r>
              <a:rPr lang="en-US" dirty="0" smtClean="0"/>
              <a:t>„</a:t>
            </a:r>
            <a:r>
              <a:rPr lang="sk-SK" dirty="0" smtClean="0"/>
              <a:t>problem </a:t>
            </a:r>
            <a:r>
              <a:rPr lang="en-US" dirty="0" smtClean="0"/>
              <a:t>oriented</a:t>
            </a:r>
            <a:r>
              <a:rPr lang="en-US" dirty="0"/>
              <a:t>" </a:t>
            </a:r>
            <a:r>
              <a:rPr lang="en-US" dirty="0" smtClean="0"/>
              <a:t>system</a:t>
            </a:r>
            <a:r>
              <a:rPr lang="sk-SK" dirty="0" smtClean="0"/>
              <a:t> </a:t>
            </a:r>
            <a:r>
              <a:rPr lang="en-US" dirty="0" smtClean="0"/>
              <a:t>taught</a:t>
            </a:r>
            <a:r>
              <a:rPr lang="sk-SK" dirty="0" smtClean="0"/>
              <a:t> </a:t>
            </a:r>
            <a:r>
              <a:rPr lang="sk-SK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focus </a:t>
            </a:r>
            <a:r>
              <a:rPr lang="en-US" dirty="0"/>
              <a:t>on practical issues and </a:t>
            </a:r>
            <a:r>
              <a:rPr lang="en-US" dirty="0" smtClean="0"/>
              <a:t>teamwork</a:t>
            </a:r>
            <a:endParaRPr lang="en-US" dirty="0"/>
          </a:p>
          <a:p>
            <a:r>
              <a:rPr lang="en-US" dirty="0"/>
              <a:t>Teachers are often consultants on a given issue in real life and therefore their experience greatly </a:t>
            </a:r>
            <a:r>
              <a:rPr lang="en-US" dirty="0" smtClean="0"/>
              <a:t>improves </a:t>
            </a:r>
            <a:r>
              <a:rPr lang="en-US" dirty="0"/>
              <a:t>the whole study </a:t>
            </a:r>
            <a:r>
              <a:rPr lang="en-US" dirty="0" smtClean="0"/>
              <a:t>process</a:t>
            </a:r>
            <a:endParaRPr lang="sk-SK" dirty="0"/>
          </a:p>
        </p:txBody>
      </p:sp>
      <p:pic>
        <p:nvPicPr>
          <p:cNvPr id="6146" name="Picture 2" descr="C:\Users\User\Desktop\KIKA\MAJ, FAJ\Copenhagen-Business-School-PhD-Scholarship-in-Finance-Denmar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15"/>
          <a:stretch/>
        </p:blipFill>
        <p:spPr bwMode="auto">
          <a:xfrm>
            <a:off x="8187499" y="3219450"/>
            <a:ext cx="3766376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KIKA\MAJ, FAJ\3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15290"/>
            <a:ext cx="4324350" cy="25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5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 smtClean="0">
                <a:hlinkClick r:id="rId2"/>
              </a:rPr>
              <a:t>https</a:t>
            </a:r>
            <a:r>
              <a:rPr lang="en-US" sz="1050" dirty="0">
                <a:hlinkClick r:id="rId2"/>
              </a:rPr>
              <a:t>://en.wikipedia.org/wiki/Danish_Folkeskole_Education</a:t>
            </a:r>
            <a:endParaRPr lang="sk-SK" sz="10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>
                <a:hlinkClick r:id="rId3"/>
              </a:rPr>
              <a:t>https://eacea.ec.europa.eu/national-policies/eurydice/content/assessment-general-upper-secondary-education-12_en</a:t>
            </a:r>
            <a:endParaRPr lang="sk-SK" sz="10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 smtClean="0">
                <a:hlinkClick r:id="rId4"/>
              </a:rPr>
              <a:t>https://eacea.ec.europa.eu/national-policies/eurydice/content/teaching-and-learning-general-upper-secondary-education-12_en</a:t>
            </a:r>
            <a:endParaRPr lang="sk-SK" sz="105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>
                <a:hlinkClick r:id="rId5"/>
              </a:rPr>
              <a:t>https://</a:t>
            </a:r>
            <a:r>
              <a:rPr lang="en-US" sz="1050" dirty="0" smtClean="0">
                <a:hlinkClick r:id="rId5"/>
              </a:rPr>
              <a:t>denmark.dk/society-and-business/lifelong-education</a:t>
            </a:r>
            <a:endParaRPr lang="sk-SK" sz="105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050" dirty="0">
                <a:hlinkClick r:id="rId2"/>
              </a:rPr>
              <a:t>https://</a:t>
            </a:r>
            <a:r>
              <a:rPr lang="sk-SK" sz="1050" dirty="0" smtClean="0">
                <a:hlinkClick r:id="rId2"/>
              </a:rPr>
              <a:t>en.wikipedia.org/wiki/Danish_Folkeskole_Education</a:t>
            </a:r>
            <a:endParaRPr lang="sk-SK" sz="105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050" dirty="0">
                <a:hlinkClick r:id="rId6"/>
              </a:rPr>
              <a:t>https://</a:t>
            </a:r>
            <a:r>
              <a:rPr lang="sk-SK" sz="1050" dirty="0" smtClean="0">
                <a:hlinkClick r:id="rId6"/>
              </a:rPr>
              <a:t>www.internations.org/go/moving-to-denmark/education</a:t>
            </a:r>
            <a:endParaRPr lang="sk-SK" sz="105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050" dirty="0">
                <a:hlinkClick r:id="rId7"/>
              </a:rPr>
              <a:t>https://</a:t>
            </a:r>
            <a:r>
              <a:rPr lang="sk-SK" sz="1050" dirty="0" smtClean="0">
                <a:hlinkClick r:id="rId7"/>
              </a:rPr>
              <a:t>eng.uvm.dk/primary-and-lower-secondary-education/the-folkeskole/examinations-and-other-forms-of-assessment</a:t>
            </a:r>
            <a:endParaRPr lang="sk-SK" sz="105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 smtClean="0">
                <a:hlinkClick r:id="rId8"/>
              </a:rPr>
              <a:t>https</a:t>
            </a:r>
            <a:r>
              <a:rPr lang="en-US" sz="1050" dirty="0">
                <a:hlinkClick r:id="rId8"/>
              </a:rPr>
              <a:t>://www.dadteam.sk/studium-v-zahranici-studium-na-strednych-skolach/dansko/</a:t>
            </a:r>
            <a:endParaRPr lang="sk-SK" sz="10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>
                <a:hlinkClick r:id="rId9"/>
              </a:rPr>
              <a:t>https://www.mastersportal.com/articles/342/study-in-denmark-tuition-fees-and-living-costs.html</a:t>
            </a:r>
            <a:endParaRPr lang="sk-SK" sz="10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>
                <a:hlinkClick r:id="rId10"/>
              </a:rPr>
              <a:t>https://scandinavianstudy.sk/studium-v-dansku/odbory/</a:t>
            </a:r>
            <a:endParaRPr lang="sk-SK" sz="10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844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1328400" cy="6858000"/>
          </a:xfrm>
        </p:spPr>
        <p:txBody>
          <a:bodyPr anchor="ctr"/>
          <a:lstStyle/>
          <a:p>
            <a:pPr algn="ctr"/>
            <a:r>
              <a:rPr lang="sk-SK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General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Denmark's education system comprises of both public and private </a:t>
            </a:r>
            <a:r>
              <a:rPr lang="en-US" dirty="0" smtClean="0"/>
              <a:t>schools</a:t>
            </a:r>
            <a:r>
              <a:rPr lang="sk-SK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</a:t>
            </a:r>
            <a:r>
              <a:rPr lang="en-US" dirty="0"/>
              <a:t>educational approach in Denmark avoids class rankings and formal </a:t>
            </a:r>
            <a:r>
              <a:rPr lang="en-US" dirty="0" smtClean="0"/>
              <a:t>tests</a:t>
            </a:r>
            <a:r>
              <a:rPr lang="sk-SK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sk-SK" dirty="0" smtClean="0"/>
              <a:t>Children </a:t>
            </a:r>
            <a:r>
              <a:rPr lang="en-US" dirty="0" smtClean="0"/>
              <a:t>work </a:t>
            </a:r>
            <a:r>
              <a:rPr lang="en-US" dirty="0"/>
              <a:t>in groups and are taught to challenge the established way of doing </a:t>
            </a:r>
            <a:r>
              <a:rPr lang="en-US" dirty="0" smtClean="0"/>
              <a:t>things</a:t>
            </a:r>
            <a:r>
              <a:rPr lang="sk-SK" dirty="0" smtClean="0"/>
              <a:t>.</a:t>
            </a:r>
            <a:r>
              <a:rPr lang="en-US" dirty="0"/>
              <a:t> </a:t>
            </a:r>
            <a:endParaRPr lang="sk-SK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The </a:t>
            </a:r>
            <a:r>
              <a:rPr lang="en-US" dirty="0"/>
              <a:t>emphasis is on problem-solving, not memorization.</a:t>
            </a:r>
            <a:endParaRPr lang="sk-SK" dirty="0"/>
          </a:p>
          <a:p>
            <a:pPr>
              <a:lnSpc>
                <a:spcPct val="100000"/>
              </a:lnSpc>
            </a:pPr>
            <a:r>
              <a:rPr lang="sk-SK" dirty="0" smtClean="0"/>
              <a:t>Teachers</a:t>
            </a:r>
            <a:r>
              <a:rPr lang="en-US" dirty="0" smtClean="0"/>
              <a:t> </a:t>
            </a:r>
            <a:r>
              <a:rPr lang="en-US" dirty="0"/>
              <a:t>are called by their first names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sk-SK" dirty="0" smtClean="0"/>
              <a:t>(</a:t>
            </a:r>
            <a:r>
              <a:rPr lang="en-US" dirty="0" smtClean="0"/>
              <a:t>Danish </a:t>
            </a:r>
            <a:r>
              <a:rPr lang="en-US" dirty="0"/>
              <a:t>custom, representative of their famously </a:t>
            </a:r>
            <a:r>
              <a:rPr lang="sk-SK" dirty="0"/>
              <a:t>*</a:t>
            </a:r>
            <a:r>
              <a:rPr lang="en-US" i="1" dirty="0" smtClean="0"/>
              <a:t>egalitarian</a:t>
            </a:r>
            <a:r>
              <a:rPr lang="en-US" dirty="0" smtClean="0"/>
              <a:t> society</a:t>
            </a:r>
            <a:r>
              <a:rPr lang="sk-SK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sk-SK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957457" y="6091237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*all individuals are born equal, and all members of society are said to have a right to equal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42254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</a:t>
            </a:r>
            <a:r>
              <a:rPr lang="sk-SK" dirty="0" smtClean="0"/>
              <a:t> </a:t>
            </a:r>
            <a:r>
              <a:rPr lang="en-GB" dirty="0" smtClean="0"/>
              <a:t>knowledge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education system in Denmark is one of the best in the </a:t>
            </a:r>
            <a:r>
              <a:rPr lang="en-US" dirty="0" smtClean="0"/>
              <a:t>world</a:t>
            </a:r>
            <a:endParaRPr lang="sk-SK" dirty="0" smtClean="0"/>
          </a:p>
          <a:p>
            <a:r>
              <a:rPr lang="en-US" dirty="0" smtClean="0"/>
              <a:t>The </a:t>
            </a:r>
            <a:r>
              <a:rPr lang="en-US" dirty="0"/>
              <a:t>study is state-funded and </a:t>
            </a:r>
            <a:r>
              <a:rPr lang="en-US" dirty="0" smtClean="0"/>
              <a:t>free</a:t>
            </a:r>
            <a:endParaRPr lang="sk-SK" dirty="0" smtClean="0"/>
          </a:p>
          <a:p>
            <a:r>
              <a:rPr lang="en-GB" dirty="0" smtClean="0"/>
              <a:t>Possible</a:t>
            </a:r>
            <a:r>
              <a:rPr lang="sk-SK" dirty="0" smtClean="0"/>
              <a:t> </a:t>
            </a:r>
            <a:r>
              <a:rPr lang="en-GB" dirty="0" smtClean="0"/>
              <a:t>completion</a:t>
            </a:r>
            <a:r>
              <a:rPr lang="sk-SK" dirty="0" smtClean="0"/>
              <a:t> </a:t>
            </a:r>
            <a:r>
              <a:rPr lang="en-US" dirty="0" smtClean="0"/>
              <a:t>at </a:t>
            </a:r>
            <a:r>
              <a:rPr lang="en-US" dirty="0"/>
              <a:t>more than 200 different educational </a:t>
            </a:r>
            <a:r>
              <a:rPr lang="en-US" dirty="0" smtClean="0"/>
              <a:t>institutions</a:t>
            </a:r>
            <a:endParaRPr lang="sk-SK" dirty="0" smtClean="0"/>
          </a:p>
          <a:p>
            <a:r>
              <a:rPr lang="en-US" dirty="0" smtClean="0"/>
              <a:t>5 </a:t>
            </a:r>
            <a:r>
              <a:rPr lang="en-US" dirty="0"/>
              <a:t>universities in </a:t>
            </a:r>
            <a:r>
              <a:rPr lang="en-US" dirty="0" smtClean="0"/>
              <a:t>Denmark</a:t>
            </a:r>
            <a:endParaRPr lang="sk-SK" dirty="0" smtClean="0"/>
          </a:p>
          <a:p>
            <a:r>
              <a:rPr lang="en-US" dirty="0" smtClean="0"/>
              <a:t>The Danish school system</a:t>
            </a:r>
            <a:r>
              <a:rPr lang="sk-SK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primary school</a:t>
            </a:r>
            <a:endParaRPr lang="sk-SK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secondary school </a:t>
            </a:r>
            <a:endParaRPr lang="sk-SK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higher education. </a:t>
            </a:r>
            <a:endParaRPr lang="sk-SK" dirty="0" smtClean="0"/>
          </a:p>
          <a:p>
            <a:r>
              <a:rPr lang="en-US" dirty="0" smtClean="0"/>
              <a:t>Compulsory school attendance is 9 to 10 years </a:t>
            </a:r>
            <a:endParaRPr lang="sk-SK" dirty="0"/>
          </a:p>
        </p:txBody>
      </p:sp>
      <p:pic>
        <p:nvPicPr>
          <p:cNvPr id="6" name="Picture 2" descr="C:\Users\User\Desktop\KIKA\MAJ, FAJ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452809"/>
            <a:ext cx="3900486" cy="29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0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C:\Users\User\Desktop\KIKA\MAJ, FAJ\D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6675"/>
            <a:ext cx="62674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KIKA\MAJ, FAJ\846438_aau-c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332529"/>
            <a:ext cx="6181724" cy="33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KIKA\MAJ, FAJ\au_hero_image_970k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8"/>
          <a:stretch/>
        </p:blipFill>
        <p:spPr bwMode="auto">
          <a:xfrm>
            <a:off x="6467472" y="599708"/>
            <a:ext cx="5476875" cy="241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ser\Desktop\KIKA\MAJ, FAJ\campusliv_Kolding_77_X33_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/>
          <a:stretch/>
        </p:blipFill>
        <p:spPr bwMode="auto">
          <a:xfrm>
            <a:off x="6467474" y="3332529"/>
            <a:ext cx="5565554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1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</a:t>
            </a:r>
            <a:r>
              <a:rPr lang="en-US" dirty="0"/>
              <a:t>education in Denmark is free for all Bachelor’s and Master’s students coming from the EU/EEA area and Switzerland, as well as for students participating in an exchange </a:t>
            </a:r>
            <a:r>
              <a:rPr lang="en-US" dirty="0" smtClean="0"/>
              <a:t>program</a:t>
            </a:r>
            <a:endParaRPr lang="sk-SK" dirty="0" smtClean="0"/>
          </a:p>
          <a:p>
            <a:r>
              <a:rPr lang="en-US" dirty="0"/>
              <a:t>Up to 10% of all state expenditures flow from the state </a:t>
            </a:r>
            <a:r>
              <a:rPr lang="en-US" dirty="0" smtClean="0"/>
              <a:t>budget</a:t>
            </a:r>
            <a:endParaRPr lang="sk-SK" dirty="0" smtClean="0"/>
          </a:p>
          <a:p>
            <a:r>
              <a:rPr lang="en-US" dirty="0"/>
              <a:t>You can also study for free in Denmark if</a:t>
            </a:r>
            <a:r>
              <a:rPr lang="en-US" dirty="0" smtClean="0"/>
              <a:t>:</a:t>
            </a:r>
            <a:endParaRPr lang="sk-SK" dirty="0" smtClean="0"/>
          </a:p>
          <a:p>
            <a:pPr marL="617220" lvl="1" indent="-342900" fontAlgn="base">
              <a:buFont typeface="+mj-lt"/>
              <a:buAutoNum type="arabicPeriod"/>
            </a:pPr>
            <a:r>
              <a:rPr lang="en-US" dirty="0"/>
              <a:t>You already have either a permanent or a temporary residence </a:t>
            </a:r>
            <a:r>
              <a:rPr lang="en-US" dirty="0" smtClean="0"/>
              <a:t>permit</a:t>
            </a:r>
            <a:endParaRPr lang="sk-SK" dirty="0" smtClean="0"/>
          </a:p>
          <a:p>
            <a:pPr marL="617220" lvl="1" indent="-342900" fontAlgn="base">
              <a:buFont typeface="+mj-lt"/>
              <a:buAutoNum type="arabicPeriod"/>
            </a:pPr>
            <a:r>
              <a:rPr lang="en-US" dirty="0" smtClean="0"/>
              <a:t>One </a:t>
            </a:r>
            <a:r>
              <a:rPr lang="en-US" dirty="0"/>
              <a:t>of your parents is from a non-EU/EEA country and works in </a:t>
            </a:r>
            <a:r>
              <a:rPr lang="en-US" dirty="0" smtClean="0"/>
              <a:t>Denmark</a:t>
            </a:r>
            <a:endParaRPr lang="sk-SK" dirty="0" smtClean="0"/>
          </a:p>
          <a:p>
            <a:pPr marL="0" indent="0" fontAlgn="base">
              <a:buNone/>
            </a:pPr>
            <a:endParaRPr lang="sk-SK" dirty="0"/>
          </a:p>
          <a:p>
            <a:pPr fontAlgn="base"/>
            <a:r>
              <a:rPr lang="en-US" dirty="0"/>
              <a:t>For non-EU/EEA citizens, tuition costs range between 6,000 – 16,000 EUR/academic year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Compulsory subjects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Danish- required level is 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History- required level is 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Mathematics- required level is 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English- required level is 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Second foreign language- required level is B or 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Physics- required level is 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PE and Sport- required level is 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 artistic subject- required level is 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Classical studies- required level is 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Religion- required level is 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Social Science- required level is 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Biology/Chemistry/Informatics- required level is </a:t>
            </a:r>
            <a:r>
              <a:rPr lang="en-US" dirty="0" smtClean="0"/>
              <a:t>C</a:t>
            </a:r>
            <a:endParaRPr lang="sk-SK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k-SK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 smtClean="0"/>
              <a:t>Elective language: German, Spanishs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k-SK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257" y="53022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4632" y="571087"/>
            <a:ext cx="1881437" cy="1253843"/>
          </a:xfrm>
          <a:prstGeom prst="rect">
            <a:avLst/>
          </a:prstGeom>
        </p:spPr>
      </p:pic>
      <p:pic>
        <p:nvPicPr>
          <p:cNvPr id="1032" name="Picture 8" descr="How Would Life Be Without Knowing Physics? – JALAHALLI BLOGG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840" y="2010186"/>
            <a:ext cx="1880369" cy="135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ster of Social Scie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75" y="3667017"/>
            <a:ext cx="3080513" cy="132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ology. Hand Drawn Doodles with Lettering. Stock Vector - Illustration of  circle, drawn: 13524616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2"/>
          <a:stretch/>
        </p:blipFill>
        <p:spPr bwMode="auto">
          <a:xfrm>
            <a:off x="6948840" y="5063542"/>
            <a:ext cx="1485607" cy="14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3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LEVELS explanation: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sk-SK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/>
              <a:t>A-level: required time for the subject is 325 hours.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/>
              <a:t>B-level: required time for the subjects is 200 hours.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/>
              <a:t>C-level: required time for the subject is 75 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Entrance</a:t>
            </a:r>
            <a:r>
              <a:rPr lang="sk-SK" dirty="0" smtClean="0"/>
              <a:t> </a:t>
            </a:r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basic condition for admission to the bachelor's </a:t>
            </a:r>
            <a:r>
              <a:rPr lang="en-US" dirty="0" smtClean="0"/>
              <a:t>degree</a:t>
            </a:r>
            <a:r>
              <a:rPr lang="sk-SK" dirty="0" smtClean="0"/>
              <a:t>:</a:t>
            </a:r>
          </a:p>
          <a:p>
            <a:pPr marL="342900" indent="-342900">
              <a:buFont typeface="+mj-lt"/>
              <a:buAutoNum type="alphaUcPeriod"/>
            </a:pPr>
            <a:r>
              <a:rPr lang="sk-SK" dirty="0" smtClean="0"/>
              <a:t>High </a:t>
            </a:r>
            <a:r>
              <a:rPr lang="en-US" dirty="0" smtClean="0"/>
              <a:t>school diploma</a:t>
            </a:r>
            <a:r>
              <a:rPr lang="sk-SK" dirty="0" smtClean="0"/>
              <a:t> </a:t>
            </a:r>
            <a:r>
              <a:rPr lang="en-US" dirty="0" smtClean="0"/>
              <a:t>education </a:t>
            </a:r>
            <a:r>
              <a:rPr lang="en-US" dirty="0"/>
              <a:t>(12 years of </a:t>
            </a:r>
            <a:r>
              <a:rPr lang="en-US" dirty="0" smtClean="0"/>
              <a:t>schooling)</a:t>
            </a:r>
            <a:endParaRPr lang="sk-SK" dirty="0" smtClean="0"/>
          </a:p>
          <a:p>
            <a:pPr marL="342900" indent="-342900">
              <a:buFont typeface="+mj-lt"/>
              <a:buAutoNum type="alphaUcPeriod"/>
            </a:pPr>
            <a:r>
              <a:rPr lang="sk-SK" dirty="0" smtClean="0"/>
              <a:t>High </a:t>
            </a:r>
            <a:r>
              <a:rPr lang="en-US" dirty="0" smtClean="0"/>
              <a:t>school diploma</a:t>
            </a:r>
            <a:r>
              <a:rPr lang="sk-SK" dirty="0" smtClean="0"/>
              <a:t>-maturity</a:t>
            </a:r>
            <a:r>
              <a:rPr lang="en-US" dirty="0" smtClean="0"/>
              <a:t> </a:t>
            </a:r>
            <a:endParaRPr lang="sk-SK" dirty="0"/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Danish equivalent</a:t>
            </a:r>
            <a:r>
              <a:rPr lang="sk-SK" dirty="0" smtClean="0"/>
              <a:t> </a:t>
            </a:r>
            <a:r>
              <a:rPr lang="en-US" dirty="0" smtClean="0"/>
              <a:t>maturity</a:t>
            </a:r>
            <a:endParaRPr lang="sk-SK" dirty="0" smtClean="0"/>
          </a:p>
          <a:p>
            <a:pPr marL="342900" indent="-342900">
              <a:buFont typeface="+mj-lt"/>
              <a:buAutoNum type="alphaUcPeriod"/>
            </a:pPr>
            <a:r>
              <a:rPr lang="sk-SK" dirty="0" smtClean="0"/>
              <a:t>Command </a:t>
            </a:r>
            <a:r>
              <a:rPr lang="en-US" dirty="0" smtClean="0"/>
              <a:t>of </a:t>
            </a:r>
            <a:r>
              <a:rPr lang="en-US" dirty="0"/>
              <a:t>the language of </a:t>
            </a:r>
            <a:r>
              <a:rPr lang="en-US" dirty="0" smtClean="0"/>
              <a:t>instruction</a:t>
            </a:r>
            <a:endParaRPr lang="sk-SK" dirty="0" smtClean="0"/>
          </a:p>
          <a:p>
            <a:pPr marL="342900" indent="-342900">
              <a:buFont typeface="+mj-lt"/>
              <a:buAutoNum type="alphaUcPeriod"/>
            </a:pPr>
            <a:r>
              <a:rPr lang="sk-SK" dirty="0"/>
              <a:t>P</a:t>
            </a:r>
            <a:r>
              <a:rPr lang="en-US" dirty="0" smtClean="0"/>
              <a:t>roof </a:t>
            </a:r>
            <a:r>
              <a:rPr lang="en-US" dirty="0"/>
              <a:t>of knowledge of the English </a:t>
            </a:r>
            <a:r>
              <a:rPr lang="en-US" dirty="0" smtClean="0"/>
              <a:t>language</a:t>
            </a:r>
            <a:endParaRPr lang="sk-SK" dirty="0" smtClean="0"/>
          </a:p>
          <a:p>
            <a:r>
              <a:rPr lang="en-US" dirty="0" smtClean="0"/>
              <a:t>Danish is not compulsory!!</a:t>
            </a:r>
          </a:p>
          <a:p>
            <a:r>
              <a:rPr lang="en-US" dirty="0" smtClean="0"/>
              <a:t>Very </a:t>
            </a:r>
            <a:r>
              <a:rPr lang="en-US" dirty="0"/>
              <a:t>few programs </a:t>
            </a:r>
            <a:r>
              <a:rPr lang="en-US" dirty="0" smtClean="0"/>
              <a:t>require</a:t>
            </a:r>
            <a:r>
              <a:rPr lang="sk-SK" dirty="0" smtClean="0"/>
              <a:t> </a:t>
            </a:r>
            <a:r>
              <a:rPr lang="en-US" dirty="0" smtClean="0"/>
              <a:t>average </a:t>
            </a:r>
            <a:r>
              <a:rPr lang="en-US" dirty="0"/>
              <a:t>in order to </a:t>
            </a:r>
            <a:r>
              <a:rPr lang="en-US" dirty="0" smtClean="0"/>
              <a:t>apply</a:t>
            </a:r>
            <a:endParaRPr lang="sk-SK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461" y="543382"/>
            <a:ext cx="3645538" cy="242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" b="9107"/>
          <a:stretch/>
        </p:blipFill>
        <p:spPr bwMode="auto">
          <a:xfrm>
            <a:off x="7644057" y="3086100"/>
            <a:ext cx="2842967" cy="345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5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Pupil/students</a:t>
            </a:r>
            <a:r>
              <a:rPr lang="sk-SK" dirty="0" smtClean="0"/>
              <a:t>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Internal </a:t>
            </a:r>
            <a:r>
              <a:rPr lang="en-US" b="1" dirty="0" smtClean="0"/>
              <a:t>evaluation</a:t>
            </a:r>
            <a:r>
              <a:rPr lang="sk-SK" b="1" dirty="0"/>
              <a:t>: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Continuous</a:t>
            </a:r>
            <a:r>
              <a:rPr lang="sk-SK" dirty="0" smtClean="0"/>
              <a:t> </a:t>
            </a:r>
            <a:r>
              <a:rPr lang="en-US" dirty="0" smtClean="0"/>
              <a:t>evaluation </a:t>
            </a:r>
            <a:r>
              <a:rPr lang="en-US" dirty="0"/>
              <a:t>of the teaching and the students’ work</a:t>
            </a:r>
            <a:r>
              <a:rPr lang="en-US" dirty="0" smtClean="0"/>
              <a:t>.</a:t>
            </a:r>
            <a:endParaRPr lang="sk-SK" dirty="0" smtClean="0"/>
          </a:p>
          <a:p>
            <a:pPr>
              <a:lnSpc>
                <a:spcPct val="120000"/>
              </a:lnSpc>
            </a:pPr>
            <a:r>
              <a:rPr lang="en-US" dirty="0"/>
              <a:t>Based on the evaluation the individual teacher has the possibility of adjusting the teaching so it is compatible with the students’ </a:t>
            </a:r>
            <a:r>
              <a:rPr lang="en-US" dirty="0" smtClean="0"/>
              <a:t>needs</a:t>
            </a:r>
            <a:endParaRPr lang="sk-SK" dirty="0" smtClean="0"/>
          </a:p>
          <a:p>
            <a:pPr>
              <a:lnSpc>
                <a:spcPct val="120000"/>
              </a:lnSpc>
            </a:pPr>
            <a:r>
              <a:rPr lang="sk-SK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evaluation also provides a basis for a detailed guidance of the students with regard to their progress and academic level in the subject </a:t>
            </a:r>
            <a:r>
              <a:rPr lang="en-US" dirty="0" smtClean="0"/>
              <a:t>concerned.</a:t>
            </a:r>
            <a:endParaRPr lang="sk-SK" dirty="0"/>
          </a:p>
          <a:p>
            <a:pPr>
              <a:lnSpc>
                <a:spcPct val="120000"/>
              </a:lnSpc>
            </a:pPr>
            <a:r>
              <a:rPr lang="en-US" dirty="0" smtClean="0"/>
              <a:t>General </a:t>
            </a:r>
            <a:r>
              <a:rPr lang="en-US" dirty="0"/>
              <a:t>proficiency marks are given at least once every school year as a part of the continuous evaluation of the students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DDF9BC8CD8C74AA6BFB0E899C1297D" ma:contentTypeVersion="11" ma:contentTypeDescription="Umožňuje vytvoriť nový dokument." ma:contentTypeScope="" ma:versionID="02d9c6cd84e5b6e83a02f66ca43ff2c0">
  <xsd:schema xmlns:xsd="http://www.w3.org/2001/XMLSchema" xmlns:xs="http://www.w3.org/2001/XMLSchema" xmlns:p="http://schemas.microsoft.com/office/2006/metadata/properties" xmlns:ns2="4b879b43-d9ce-4f20-a51b-ca63b9b3e738" targetNamespace="http://schemas.microsoft.com/office/2006/metadata/properties" ma:root="true" ma:fieldsID="14210fe267b37a6d79b48830dce34fbe" ns2:_="">
    <xsd:import namespace="4b879b43-d9ce-4f20-a51b-ca63b9b3e738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79b43-d9ce-4f20-a51b-ca63b9b3e738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4b879b43-d9ce-4f20-a51b-ca63b9b3e738" xsi:nil="true"/>
  </documentManagement>
</p:properties>
</file>

<file path=customXml/itemProps1.xml><?xml version="1.0" encoding="utf-8"?>
<ds:datastoreItem xmlns:ds="http://schemas.openxmlformats.org/officeDocument/2006/customXml" ds:itemID="{5A9D9062-529A-4C5E-ABCB-D49F6B930812}"/>
</file>

<file path=customXml/itemProps2.xml><?xml version="1.0" encoding="utf-8"?>
<ds:datastoreItem xmlns:ds="http://schemas.openxmlformats.org/officeDocument/2006/customXml" ds:itemID="{2E8BE1BF-CBA0-4263-8102-C6C662781F19}"/>
</file>

<file path=customXml/itemProps3.xml><?xml version="1.0" encoding="utf-8"?>
<ds:datastoreItem xmlns:ds="http://schemas.openxmlformats.org/officeDocument/2006/customXml" ds:itemID="{4150012B-4C86-437D-A17F-0F0B2A80D36F}"/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238</TotalTime>
  <Words>844</Words>
  <Application>Microsoft Office PowerPoint</Application>
  <PresentationFormat>Widescreen</PresentationFormat>
  <Paragraphs>108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Schoolbook</vt:lpstr>
      <vt:lpstr>Wingdings</vt:lpstr>
      <vt:lpstr>Wingdings 2</vt:lpstr>
      <vt:lpstr>View</vt:lpstr>
      <vt:lpstr>DANISH SCHOOL SYSTEM</vt:lpstr>
      <vt:lpstr>General knowledge</vt:lpstr>
      <vt:lpstr>General knowledge</vt:lpstr>
      <vt:lpstr>PowerPoint Presentation</vt:lpstr>
      <vt:lpstr>Free education</vt:lpstr>
      <vt:lpstr>Compulsory subjects</vt:lpstr>
      <vt:lpstr>LEVELS explanation:  </vt:lpstr>
      <vt:lpstr>Entrance exams</vt:lpstr>
      <vt:lpstr>Pupil/students assessment</vt:lpstr>
      <vt:lpstr>Pupil/students assessment</vt:lpstr>
      <vt:lpstr>How many years of studying?</vt:lpstr>
      <vt:lpstr>How many lessons? </vt:lpstr>
      <vt:lpstr>PowerPoint Presentation</vt:lpstr>
      <vt:lpstr>Sources: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DANISCH SCHOOL SYSTEM</dc:title>
  <dc:creator>Tatiana</dc:creator>
  <cp:lastModifiedBy>Tatiana</cp:lastModifiedBy>
  <cp:revision>19</cp:revision>
  <dcterms:created xsi:type="dcterms:W3CDTF">2021-12-16T10:06:37Z</dcterms:created>
  <dcterms:modified xsi:type="dcterms:W3CDTF">2021-12-17T13:42:31Z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0x010100DCDDF9BC8CD8C74AA6BFB0E899C1297D</vt:lpwstr>
  </property>
</Properties>
</file>