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753ec8bd1_2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753ec8bd1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753ec8bd1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753ec8bd1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fe6c87c2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fe6c87c2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753ec8bd1_2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753ec8bd1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753ec8bd1_2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753ec8bd1_2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fe6c87c2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fe6c87c2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753ec8bd1_2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753ec8bd1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fe6c87c2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fe6c87c2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753ec8bd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753ec8bd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fe6c87b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fe6c87b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fe6c87c2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fe6c87c2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fe6c87c2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fe6c87c2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fe6c87c2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fe6c87c2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fe6c87c2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fe6c87c2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Norway education system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Ninka Botková, Adela Hlavnová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Universities</a:t>
            </a:r>
            <a:endParaRPr/>
          </a:p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/>
              <a:t>with the exception of some private universities, all higher education institutions are state-run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/>
              <a:t>since 2003 Norway has been following the objectives of the Bologna process in the European higher education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/>
              <a:t>the academic year normally runs from mid-August to mid-June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/>
              <a:t>public education is free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/>
              <a:t>academic year is divided into two semesters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Grading system</a:t>
            </a:r>
            <a:endParaRPr/>
          </a:p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5275" lvl="0" marL="457200" rtl="0" algn="l">
              <a:spcBef>
                <a:spcPts val="500"/>
              </a:spcBef>
              <a:spcAft>
                <a:spcPts val="0"/>
              </a:spcAft>
              <a:buClr>
                <a:srgbClr val="202122"/>
              </a:buClr>
              <a:buSzPts val="1050"/>
              <a:buFont typeface="Arial"/>
              <a:buChar char="●"/>
            </a:pPr>
            <a:r>
              <a:rPr lang="sk" sz="105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According to the ECT-system the grading are given according to scale of six grades, ranging from an A to F, with A being the best and E the worst passing grade. F is a fail.</a:t>
            </a:r>
            <a:endParaRPr sz="105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50"/>
              <a:buFont typeface="Arial"/>
              <a:buChar char="●"/>
            </a:pPr>
            <a:r>
              <a:rPr lang="sk" sz="105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A normal study progression awards 60 credits (stp) per year (30 per semester), most institutions either use a 7.5 or a 10 credit block system</a:t>
            </a:r>
            <a:endParaRPr sz="105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50"/>
              <a:buFont typeface="Arial"/>
              <a:buChar char="●"/>
            </a:pPr>
            <a:r>
              <a:rPr lang="sk" sz="105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Examinations are usually held every semester, in December and June</a:t>
            </a:r>
            <a:endParaRPr sz="105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8580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3A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063" y="3018800"/>
            <a:ext cx="39528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Entrance exams for universities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220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Arial"/>
              <a:buAutoNum type="arabicParenR"/>
            </a:pPr>
            <a:r>
              <a:rPr lang="sk" sz="12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Norwegian,written and oral exam from third year level in Norwegian upper secondary school</a:t>
            </a:r>
            <a:endParaRPr sz="12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Arial"/>
              <a:buAutoNum type="arabicParenR"/>
            </a:pPr>
            <a:r>
              <a:rPr lang="sk" sz="12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Test in Norwegian - advanced level(Test i norsk - høyere nivå) with a minimum score of “pass” (bestått) in both the written and the oral test</a:t>
            </a:r>
            <a:endParaRPr sz="12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Arial"/>
              <a:buAutoNum type="arabicParenR"/>
            </a:pPr>
            <a:r>
              <a:rPr lang="sk" sz="12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Norwegian for International Students, Level 3 at the universities</a:t>
            </a:r>
            <a:endParaRPr sz="12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Arial"/>
              <a:buAutoNum type="arabicParenR"/>
            </a:pPr>
            <a:r>
              <a:rPr lang="sk" sz="12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1-year course in Norwegian Language (60 ECTS) at Norwegian universities or university colleges</a:t>
            </a:r>
            <a:endParaRPr sz="12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Arial"/>
              <a:buAutoNum type="arabicParenR"/>
            </a:pPr>
            <a:r>
              <a:rPr lang="sk" sz="12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Norwegian Language test for adult immigrants from Kompetanse Norge with the result B2 or C1 in all the four diciplines</a:t>
            </a:r>
            <a:endParaRPr sz="12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University school system</a:t>
            </a:r>
            <a:endParaRPr/>
          </a:p>
        </p:txBody>
      </p:sp>
      <p:sp>
        <p:nvSpPr>
          <p:cNvPr id="207" name="Google Shape;207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The national higher education system is in accordance with the Bologna process: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i="1" lang="sk"/>
              <a:t>bachelor's degree/first cycle - three years</a:t>
            </a:r>
            <a:endParaRPr i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i="1" lang="sk"/>
              <a:t>master's degree/second cycle - two years</a:t>
            </a:r>
            <a:endParaRPr i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i="1" lang="sk"/>
              <a:t>doctoral degree/third cycle - three years</a:t>
            </a: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975" y="203150"/>
            <a:ext cx="4149375" cy="47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idx="4294967295" type="ctrTitle"/>
          </p:nvPr>
        </p:nvSpPr>
        <p:spPr>
          <a:xfrm>
            <a:off x="1283850" y="1518700"/>
            <a:ext cx="65763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3500"/>
              <a:t>Thank you for your attention</a:t>
            </a:r>
            <a:endParaRPr b="1" sz="3500"/>
          </a:p>
        </p:txBody>
      </p:sp>
      <p:pic>
        <p:nvPicPr>
          <p:cNvPr id="220" name="Google Shape;220;p27"/>
          <p:cNvPicPr preferRelativeResize="0"/>
          <p:nvPr/>
        </p:nvPicPr>
        <p:blipFill rotWithShape="1">
          <a:blip r:embed="rId3">
            <a:alphaModFix/>
          </a:blip>
          <a:srcRect b="64265" l="0" r="0" t="2680"/>
          <a:stretch/>
        </p:blipFill>
        <p:spPr>
          <a:xfrm>
            <a:off x="2196700" y="3166775"/>
            <a:ext cx="4480199" cy="17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400" y="2977701"/>
            <a:ext cx="1572801" cy="1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292600" y="2869260"/>
            <a:ext cx="1659575" cy="207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Basic information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sk" sz="1400">
                <a:solidFill>
                  <a:srgbClr val="202124"/>
                </a:solidFill>
              </a:rPr>
              <a:t>education in Norway is mandatory for children between years 6 and 16</a:t>
            </a:r>
            <a:endParaRPr sz="1400">
              <a:solidFill>
                <a:srgbClr val="20212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sk" sz="1400">
                <a:solidFill>
                  <a:srgbClr val="202124"/>
                </a:solidFill>
              </a:rPr>
              <a:t>the school year runs from August until June</a:t>
            </a:r>
            <a:endParaRPr sz="1400">
              <a:solidFill>
                <a:srgbClr val="20212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sk" sz="1400">
                <a:solidFill>
                  <a:srgbClr val="202124"/>
                </a:solidFill>
              </a:rPr>
              <a:t>the school year is divided into two terms </a:t>
            </a:r>
            <a:endParaRPr sz="1400">
              <a:solidFill>
                <a:srgbClr val="20212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sk" sz="1400">
                <a:solidFill>
                  <a:srgbClr val="202124"/>
                </a:solidFill>
                <a:highlight>
                  <a:srgbClr val="FFFFFF"/>
                </a:highlight>
              </a:rPr>
              <a:t>an average day of Norwegian high school varies between being six, seven or eight hours</a:t>
            </a:r>
            <a:endParaRPr sz="1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sk" sz="1400">
                <a:solidFill>
                  <a:srgbClr val="202124"/>
                </a:solidFill>
                <a:highlight>
                  <a:srgbClr val="FFFFFF"/>
                </a:highlight>
              </a:rPr>
              <a:t>students stay in the same classroom most of the time and the teachers change classrooms</a:t>
            </a:r>
            <a:endParaRPr sz="14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Char char="●"/>
            </a:pPr>
            <a:r>
              <a:rPr lang="sk" sz="1400">
                <a:solidFill>
                  <a:srgbClr val="202124"/>
                </a:solidFill>
                <a:highlight>
                  <a:srgbClr val="FFFFFF"/>
                </a:highlight>
              </a:rPr>
              <a:t>a</a:t>
            </a:r>
            <a:r>
              <a:rPr lang="sk" sz="1400">
                <a:solidFill>
                  <a:srgbClr val="202124"/>
                </a:solidFill>
                <a:highlight>
                  <a:srgbClr val="FFFFFF"/>
                </a:highlight>
              </a:rPr>
              <a:t>t the beginning of high school in Norway students get computers from the school which they can use for school work, but also other stuff like checking facebook</a:t>
            </a:r>
            <a:endParaRPr sz="1400">
              <a:solidFill>
                <a:srgbClr val="20212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School system</a:t>
            </a:r>
            <a:endParaRPr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590325"/>
            <a:ext cx="7505700" cy="32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k" sz="1600">
                <a:solidFill>
                  <a:srgbClr val="000000"/>
                </a:solidFill>
                <a:highlight>
                  <a:srgbClr val="FFFFFF"/>
                </a:highlight>
              </a:rPr>
              <a:t>The Norwegian school system can be divided into four parts:</a:t>
            </a:r>
            <a:endParaRPr b="1" i="1"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sk" sz="1600">
                <a:solidFill>
                  <a:srgbClr val="000000"/>
                </a:solidFill>
                <a:highlight>
                  <a:srgbClr val="FCFCFC"/>
                </a:highlight>
              </a:rPr>
              <a:t>Kindergartens  (up to the age of 5 years )*</a:t>
            </a:r>
            <a:endParaRPr sz="1600">
              <a:solidFill>
                <a:srgbClr val="000000"/>
              </a:solidFill>
              <a:highlight>
                <a:srgbClr val="FCFCFC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sk" sz="1600">
                <a:solidFill>
                  <a:srgbClr val="000000"/>
                </a:solidFill>
                <a:highlight>
                  <a:srgbClr val="FFFFFF"/>
                </a:highlight>
              </a:rPr>
              <a:t>Elementary school (</a:t>
            </a:r>
            <a:r>
              <a:rPr i="1" lang="sk" sz="1600">
                <a:solidFill>
                  <a:srgbClr val="000000"/>
                </a:solidFill>
                <a:highlight>
                  <a:srgbClr val="FFFFFF"/>
                </a:highlight>
              </a:rPr>
              <a:t>Barneskole</a:t>
            </a:r>
            <a:r>
              <a:rPr lang="sk" sz="1600">
                <a:solidFill>
                  <a:srgbClr val="000000"/>
                </a:solidFill>
                <a:highlight>
                  <a:srgbClr val="FFFFFF"/>
                </a:highlight>
              </a:rPr>
              <a:t>, ages 6–13)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sk" sz="1600">
                <a:solidFill>
                  <a:srgbClr val="000000"/>
                </a:solidFill>
                <a:highlight>
                  <a:srgbClr val="FFFFFF"/>
                </a:highlight>
              </a:rPr>
              <a:t>Lower secondary school (</a:t>
            </a:r>
            <a:r>
              <a:rPr i="1" lang="sk" sz="1600">
                <a:solidFill>
                  <a:srgbClr val="000000"/>
                </a:solidFill>
                <a:highlight>
                  <a:srgbClr val="FFFFFF"/>
                </a:highlight>
              </a:rPr>
              <a:t>Ungdomsskole</a:t>
            </a:r>
            <a:r>
              <a:rPr lang="sk" sz="1600">
                <a:solidFill>
                  <a:srgbClr val="000000"/>
                </a:solidFill>
                <a:highlight>
                  <a:srgbClr val="FFFFFF"/>
                </a:highlight>
              </a:rPr>
              <a:t>, ages 13–16)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sk" sz="1600">
                <a:solidFill>
                  <a:srgbClr val="000000"/>
                </a:solidFill>
                <a:highlight>
                  <a:srgbClr val="FFFFFF"/>
                </a:highlight>
              </a:rPr>
              <a:t>Upper secondary school (</a:t>
            </a:r>
            <a:r>
              <a:rPr i="1" lang="sk" sz="1600">
                <a:solidFill>
                  <a:srgbClr val="000000"/>
                </a:solidFill>
                <a:highlight>
                  <a:srgbClr val="FFFFFF"/>
                </a:highlight>
              </a:rPr>
              <a:t>Videregående skole</a:t>
            </a:r>
            <a:r>
              <a:rPr lang="sk" sz="1600">
                <a:solidFill>
                  <a:srgbClr val="000000"/>
                </a:solidFill>
                <a:highlight>
                  <a:srgbClr val="FFFFFF"/>
                </a:highlight>
              </a:rPr>
              <a:t>, ages 16–19)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000000"/>
                </a:solidFill>
                <a:highlight>
                  <a:srgbClr val="FFFFFF"/>
                </a:highlight>
              </a:rPr>
              <a:t>- in primary and lower secondary school pupils have one shared curriculum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000000"/>
                </a:solidFill>
                <a:highlight>
                  <a:srgbClr val="FFFFFF"/>
                </a:highlight>
              </a:rPr>
              <a:t>-upper secondary brings greater freedom of choice – between so-called vocational subjects and specialising in general studies.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sk" sz="1600">
                <a:solidFill>
                  <a:srgbClr val="000000"/>
                </a:solidFill>
                <a:highlight>
                  <a:srgbClr val="FFFFFF"/>
                </a:highlight>
              </a:rPr>
              <a:t>*A</a:t>
            </a:r>
            <a:r>
              <a:rPr i="1" lang="sk" sz="1600">
                <a:solidFill>
                  <a:srgbClr val="000000"/>
                </a:solidFill>
                <a:highlight>
                  <a:srgbClr val="FFFFFF"/>
                </a:highlight>
              </a:rPr>
              <a:t>ll public education in Norway is free of charge, while kindergartens have parental fees.</a:t>
            </a:r>
            <a:endParaRPr i="1"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524125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Curriculum-compulsory subjects</a:t>
            </a:r>
            <a:endParaRPr/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819150" y="1648400"/>
            <a:ext cx="7505700" cy="27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1.Norwegian 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2.Mathematics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3..Natural Science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4.English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5.Social Science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6.Geography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7.History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8.Religion and Ethics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9.Physical Education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sk" sz="1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-all subjects are for Grades 1 to 13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625" y="1800200"/>
            <a:ext cx="4424650" cy="31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Curriculum-voluntary(elective) subjects</a:t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1190950" y="1911325"/>
            <a:ext cx="29610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-it differs from school to school</a:t>
            </a:r>
            <a:endParaRPr/>
          </a:p>
          <a:p>
            <a:pPr indent="-295275" lvl="0" marL="457200" rtl="0" algn="l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Music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Dance 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Drama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Media 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Communication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4966100" y="1911325"/>
            <a:ext cx="29610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Arts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Design 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Architecture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Information Technology 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Technology and Research</a:t>
            </a:r>
            <a:r>
              <a:rPr lang="sk" sz="105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sk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 b="8044" l="0" r="0" t="13622"/>
          <a:stretch/>
        </p:blipFill>
        <p:spPr>
          <a:xfrm>
            <a:off x="657587" y="845600"/>
            <a:ext cx="7667264" cy="3585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Example of schedule</a:t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b="4351" l="0" r="1739" t="0"/>
          <a:stretch/>
        </p:blipFill>
        <p:spPr>
          <a:xfrm>
            <a:off x="1938600" y="1652025"/>
            <a:ext cx="5150750" cy="28469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19150" y="8332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Final exams</a:t>
            </a:r>
            <a:endParaRPr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Verdana"/>
              <a:buChar char="●"/>
            </a:pPr>
            <a:r>
              <a:rPr b="1" i="1" lang="sk" sz="1050" u="sng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 general studies leading to higher education:</a:t>
            </a:r>
            <a:endParaRPr b="1" i="1" sz="1050" u="sng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050">
                <a:solidFill>
                  <a:srgbClr val="5D5D5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1.written examinations in Norwegian=compulsory</a:t>
            </a:r>
            <a:endParaRPr sz="1050">
              <a:solidFill>
                <a:srgbClr val="5D5D5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050">
                <a:solidFill>
                  <a:srgbClr val="5D5D5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2.at least two written examinations = at least two other elective subjects </a:t>
            </a:r>
            <a:endParaRPr sz="1050">
              <a:solidFill>
                <a:srgbClr val="5D5D5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5D5D5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examinations are made by the Directorate for Education and Training and assessed by examiners appointed by the Directorate</a:t>
            </a:r>
            <a:endParaRPr sz="1050">
              <a:solidFill>
                <a:srgbClr val="5D5D5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050"/>
              <a:buFont typeface="Verdana"/>
              <a:buChar char="●"/>
            </a:pPr>
            <a:r>
              <a:rPr lang="sk" sz="1050">
                <a:solidFill>
                  <a:srgbClr val="5D5D5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the Overall Achievement grades given in each subject by the teachers at the end of Year 3 of upper secondary education are added to the Examination grades the pupil has received in the subjects that he/she has been examined in. They are used as a basis for applying for entry to higher education institutions.</a:t>
            </a:r>
            <a:endParaRPr sz="1050">
              <a:solidFill>
                <a:srgbClr val="5D5D5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669300" y="987650"/>
            <a:ext cx="3210000" cy="18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" sz="3300">
                <a:highlight>
                  <a:srgbClr val="FFFFFF"/>
                </a:highlight>
              </a:rPr>
              <a:t>Random selection of pupils and exams</a:t>
            </a:r>
            <a:endParaRPr sz="33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805625" y="2898400"/>
            <a:ext cx="2553300" cy="12765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050">
                <a:solidFill>
                  <a:srgbClr val="20212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The selection of candidates by the counties entails that pupils are distributed for examination. As a rule, this is based on the random selection following a principle of randomization. </a:t>
            </a:r>
            <a:endParaRPr>
              <a:solidFill>
                <a:srgbClr val="202124"/>
              </a:solidFill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 b="7933" l="16940" r="41177" t="32279"/>
          <a:stretch/>
        </p:blipFill>
        <p:spPr>
          <a:xfrm>
            <a:off x="4226350" y="987650"/>
            <a:ext cx="4496250" cy="360862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