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7" r:id="rId10"/>
    <p:sldId id="272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519F5-E225-7532-9573-11D9A397E9D1}" v="30" dt="2021-05-17T18:53:20.218"/>
    <p1510:client id="{43374D4E-0935-3A2D-B162-319512B883D9}" v="755" dt="2021-05-17T18:46:56.220"/>
    <p1510:client id="{4ED0624F-0FBB-4B31-816C-A1BB20402115}" v="273" dt="2021-05-15T14:25:15.062"/>
    <p1510:client id="{765A3D76-1D6C-2486-861C-0146254B036A}" v="2" dt="2021-05-17T21:28:00.011"/>
    <p1510:client id="{83DFC6D3-8A3F-693F-CE01-8E0B3E4C480E}" v="2671" dt="2021-05-17T16:49:07.383"/>
    <p1510:client id="{ACDDC89F-502B-C000-03A5-CFF85C37C970}" v="611" dt="2021-05-17T20:42:50.240"/>
    <p1510:client id="{BEF1B457-83E5-382C-9787-8157572BA35D}" v="6" dt="2021-05-17T21:54:19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6" autoAdjust="0"/>
  </p:normalViewPr>
  <p:slideViewPr>
    <p:cSldViewPr snapToGrid="0">
      <p:cViewPr varScale="1">
        <p:scale>
          <a:sx n="82" d="100"/>
          <a:sy n="82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8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7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6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3E68-314E-4E62-AA8A-BE3F20F81523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DBCC-1210-4EC1-A6D0-8D3043D1C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973" y="1404199"/>
            <a:ext cx="9144000" cy="2387600"/>
          </a:xfrm>
        </p:spPr>
        <p:txBody>
          <a:bodyPr/>
          <a:lstStyle/>
          <a:p>
            <a:r>
              <a:rPr lang="en-US">
                <a:latin typeface="Comic Sans MS"/>
                <a:cs typeface="Calibri Light"/>
              </a:rPr>
              <a:t>LATVIA</a:t>
            </a:r>
            <a:endParaRPr lang="en-US">
              <a:latin typeface="Comic Sans M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4B70-013A-438A-9BC0-CF289DF2D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639" y="3791799"/>
            <a:ext cx="8062721" cy="552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dirty="0">
                <a:latin typeface="Comic Sans MS"/>
                <a:cs typeface="Calibri"/>
              </a:rPr>
              <a:t>by </a:t>
            </a:r>
            <a:r>
              <a:rPr lang="en-US" dirty="0">
                <a:latin typeface="Comic Sans MS"/>
                <a:cs typeface="Calibri"/>
              </a:rPr>
              <a:t>Gabija </a:t>
            </a:r>
            <a:r>
              <a:rPr lang="en-US" dirty="0" err="1">
                <a:latin typeface="Comic Sans MS"/>
                <a:cs typeface="Calibri"/>
              </a:rPr>
              <a:t>Peciulevičiūtė</a:t>
            </a:r>
            <a:r>
              <a:rPr lang="en-US" dirty="0">
                <a:latin typeface="Comic Sans MS"/>
                <a:cs typeface="Calibri"/>
              </a:rPr>
              <a:t>, </a:t>
            </a:r>
            <a:r>
              <a:rPr lang="en-US" dirty="0" err="1">
                <a:latin typeface="Comic Sans MS"/>
                <a:cs typeface="Calibri"/>
              </a:rPr>
              <a:t>Akvilė</a:t>
            </a:r>
            <a:r>
              <a:rPr lang="en-US" dirty="0">
                <a:latin typeface="Comic Sans MS"/>
                <a:cs typeface="Calibri"/>
              </a:rPr>
              <a:t> </a:t>
            </a:r>
            <a:r>
              <a:rPr lang="en-US" dirty="0" err="1">
                <a:latin typeface="Comic Sans MS"/>
                <a:cs typeface="Calibri"/>
              </a:rPr>
              <a:t>Graužlytė</a:t>
            </a:r>
            <a:endParaRPr lang="en-US" dirty="0">
              <a:latin typeface="Comic Sans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445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1811C-EFA2-491F-9602-8E3C2158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306888"/>
            <a:ext cx="4857121" cy="1600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/>
                <a:cs typeface="Calibri Light"/>
              </a:rPr>
              <a:t>INTERESTING FACTS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FC621-745F-41A0-888C-5EB102B4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249" y="1309752"/>
            <a:ext cx="4571371" cy="485827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The world's first ever decorated Christmas tree on record was put up in Riga's market square back in 1510. 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Walter </a:t>
            </a:r>
            <a:r>
              <a:rPr lang="en-US" sz="2200" dirty="0" err="1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Zapp</a:t>
            </a:r>
            <a:r>
              <a:rPr lang="en-US" sz="22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, a German from Latvia, invented the first mini camera in the world, the </a:t>
            </a:r>
            <a:r>
              <a:rPr lang="en-US" sz="2200" dirty="0" err="1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Minox</a:t>
            </a:r>
            <a:r>
              <a:rPr lang="en-US" sz="22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, in 1936.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Latvia has one of the world's fastest internet networks! There are 800 free connection points in Riga.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BB0D712-4424-4262-B5B5-0ACD0CBCE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32" y="1489420"/>
            <a:ext cx="3484323" cy="262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02461E0-AA82-4A96-95A7-19671008FC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372" r="31425" b="428"/>
          <a:stretch/>
        </p:blipFill>
        <p:spPr>
          <a:xfrm>
            <a:off x="8347316" y="2072601"/>
            <a:ext cx="2169781" cy="3140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C8FCEB8-C181-404E-AB33-80605599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112" y="2412304"/>
            <a:ext cx="3745282" cy="375572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9C27913-7A4E-4A98-8E9F-88613DB1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">
            <a:off x="9587439" y="1280899"/>
            <a:ext cx="1323583" cy="127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2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54B0-A8AD-4342-ADE7-E815E39D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5C474-6574-4A2D-906B-A9A40C035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2236" y="2202973"/>
            <a:ext cx="5257908" cy="46049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>
                <a:solidFill>
                  <a:schemeClr val="bg1"/>
                </a:solidFill>
                <a:latin typeface="Comic Sans MS"/>
                <a:cs typeface="Calibri"/>
              </a:rPr>
              <a:t>THANKS FOR YOUR ATTENTION</a:t>
            </a:r>
            <a:r>
              <a:rPr lang="en-US" sz="600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!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87F76EE-AAEE-4A7E-B3D0-B255E11D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85" y="1073601"/>
            <a:ext cx="4233063" cy="4662841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AB988-0A96-4B17-A6A2-85A7BB74F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11895996" y="2959357"/>
            <a:ext cx="2426043" cy="3081896"/>
          </a:xfrm>
        </p:spPr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C26FDA7B-03DD-40D1-948A-0BFAA1271877}"/>
              </a:ext>
            </a:extLst>
          </p:cNvPr>
          <p:cNvSpPr/>
          <p:nvPr/>
        </p:nvSpPr>
        <p:spPr>
          <a:xfrm>
            <a:off x="210837" y="138756"/>
            <a:ext cx="11780106" cy="6528485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44E79-6B46-41BA-81AB-819E13D21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537" y="2242873"/>
            <a:ext cx="5066523" cy="27329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Latvia</a:t>
            </a:r>
            <a:r>
              <a:rPr lang="en-US" sz="28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 is one of the three Baltic States in northern Europe. There national language is </a:t>
            </a:r>
            <a:r>
              <a:rPr lang="lt-LT" sz="28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L</a:t>
            </a:r>
            <a:r>
              <a:rPr lang="en-US" sz="2800" dirty="0" err="1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atvian</a:t>
            </a:r>
            <a:r>
              <a:rPr lang="en-US" sz="28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 </a:t>
            </a:r>
            <a:r>
              <a:rPr lang="en" sz="2800" dirty="0">
                <a:solidFill>
                  <a:schemeClr val="bg1"/>
                </a:solidFill>
                <a:latin typeface="Comic Sans MS"/>
                <a:ea typeface="+mn-lt"/>
                <a:cs typeface="+mn-lt"/>
              </a:rPr>
              <a:t>and the capital of the country is Riga.</a:t>
            </a:r>
            <a:endParaRPr lang="en" sz="2800" dirty="0">
              <a:solidFill>
                <a:schemeClr val="bg1"/>
              </a:solidFill>
              <a:latin typeface="Comic Sans MS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CB02AC-B5DE-48EA-88D0-5C6A05467B2D}"/>
              </a:ext>
            </a:extLst>
          </p:cNvPr>
          <p:cNvSpPr txBox="1"/>
          <p:nvPr/>
        </p:nvSpPr>
        <p:spPr>
          <a:xfrm>
            <a:off x="956153" y="1164922"/>
            <a:ext cx="44446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>
                <a:solidFill>
                  <a:schemeClr val="bg1"/>
                </a:solidFill>
                <a:latin typeface="Comic Sans MS"/>
              </a:rPr>
              <a:t>LATVIA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31659F0-3AFC-4D7A-81A0-A5A2112C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28" y="1477194"/>
            <a:ext cx="4914377" cy="348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ED06DDD-A3FF-4EA5-B45E-6EF5F25CBD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-613" r="3687" b="-613"/>
          <a:stretch/>
        </p:blipFill>
        <p:spPr>
          <a:xfrm>
            <a:off x="8936483" y="1099987"/>
            <a:ext cx="2110710" cy="114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EDC44F6-AF4C-4404-8BCC-CC873DFAF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05815" y="3982206"/>
            <a:ext cx="1755733" cy="183720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B0E0080-1E38-492F-9A38-2073D7159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673373" y="3354887"/>
            <a:ext cx="1843115" cy="24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99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8AFF-4421-4278-ABEF-EEE13089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55" y="592039"/>
            <a:ext cx="5135821" cy="1346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kern="1200" dirty="0">
                <a:latin typeface="Comic Sans MS"/>
              </a:rPr>
              <a:t>LATVIA IN</a:t>
            </a:r>
            <a:r>
              <a:rPr lang="lt-LT" sz="4400" b="1" kern="1200" dirty="0">
                <a:latin typeface="Comic Sans MS"/>
              </a:rPr>
              <a:t> THE</a:t>
            </a:r>
            <a:r>
              <a:rPr lang="en-US" sz="4400" b="1" kern="1200" dirty="0">
                <a:latin typeface="Comic Sans MS"/>
              </a:rPr>
              <a:t> </a:t>
            </a:r>
            <a:r>
              <a:rPr lang="en-US" sz="4400" b="1" dirty="0">
                <a:latin typeface="Comic Sans MS"/>
              </a:rPr>
              <a:t>EUROPEAN </a:t>
            </a:r>
            <a:r>
              <a:rPr lang="en-US" sz="4400" b="1" kern="1200" dirty="0">
                <a:latin typeface="Comic Sans MS"/>
              </a:rPr>
              <a:t>UNION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DAC948C8-9A67-48FA-B329-33C56C807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0" b="-10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ECEC3-8247-4EB1-9F0F-F8A1F28E5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032" y="2579708"/>
            <a:ext cx="5445627" cy="240484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/>
              </a:rPr>
              <a:t>A member of the European Union, Latvia became on 4 May 2004. </a:t>
            </a:r>
            <a:endParaRPr lang="lt-LT" sz="2400" dirty="0">
              <a:latin typeface="Comic Sans M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/>
              </a:rPr>
              <a:t>Since 1 January 2014, Latvia uses the euro as its currency. An image of a woman in a traditional Latvian folk costume usually appears on its 1 or 2 euro coins. 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505D6886-EC66-4138-9756-201CEC74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45" r="-4" b="-4"/>
          <a:stretch/>
        </p:blipFill>
        <p:spPr>
          <a:xfrm>
            <a:off x="8278624" y="-208764"/>
            <a:ext cx="4226526" cy="354252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DAC9A05-50B7-4C64-B839-8498E1FFBE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" r="-4" b="13552"/>
          <a:stretch/>
        </p:blipFill>
        <p:spPr>
          <a:xfrm>
            <a:off x="9113800" y="4173299"/>
            <a:ext cx="3335487" cy="2883029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9DABFB05-3161-49FF-86BB-EE5FCE189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675" y="2641948"/>
            <a:ext cx="2868460" cy="2899775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3048A69B-715D-4BFD-9F21-A8707CCCD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71" y="4984556"/>
            <a:ext cx="3797473" cy="20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3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9FFF-2D6E-4D20-8B36-7E2CB597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195" y="-49713"/>
            <a:ext cx="6635771" cy="16002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omic Sans MS"/>
                <a:cs typeface="Calibri Light"/>
              </a:rPr>
              <a:t>LATVIA's INDEPENDENCE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B0A01-3B75-437D-9D48-B9EE156E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6777" y="1984331"/>
            <a:ext cx="5633688" cy="14329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" sz="1800" dirty="0">
                <a:latin typeface="Comic Sans MS"/>
              </a:rPr>
              <a:t>Since 1915 Latvia was occupied by both Germany and Russia. 1918 November 18 The Latvian People's Council declared the independence of the Republic of Latvia.</a:t>
            </a:r>
            <a:endParaRPr lang="en" sz="1800" dirty="0">
              <a:latin typeface="Consolas"/>
            </a:endParaRPr>
          </a:p>
          <a:p>
            <a:endParaRPr lang="en" sz="1800" dirty="0">
              <a:solidFill>
                <a:schemeClr val="bg1"/>
              </a:solidFill>
              <a:latin typeface="Consola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F2EC905-FE5B-43C6-8A5B-E6CB78B7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46" y="3281271"/>
            <a:ext cx="3442004" cy="208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0F0D30C-2CEC-453A-A738-F0C09D920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78" y="3940142"/>
            <a:ext cx="839532" cy="147389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0BB1DCF-FB63-4F7B-B3B7-0C4AC82FBE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10520" b="10520"/>
          <a:stretch/>
        </p:blipFill>
        <p:spPr>
          <a:xfrm>
            <a:off x="9243100" y="1018305"/>
            <a:ext cx="2654474" cy="210746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18A345-CF6E-4DAF-8CA8-29D33A7E9D63}"/>
              </a:ext>
            </a:extLst>
          </p:cNvPr>
          <p:cNvSpPr txBox="1"/>
          <p:nvPr/>
        </p:nvSpPr>
        <p:spPr>
          <a:xfrm>
            <a:off x="5868792" y="3119976"/>
            <a:ext cx="56313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  <a:cs typeface="Calibri"/>
              </a:rPr>
              <a:t>Latvia's independence by Germany was recognized after a week and by Russia only on April 11, 1920. This independence lasted until 1939 </a:t>
            </a:r>
            <a:r>
              <a:rPr lang="en-US" dirty="0" err="1">
                <a:latin typeface="Comic Sans MS"/>
                <a:cs typeface="Calibri"/>
              </a:rPr>
              <a:t>Ribentrop</a:t>
            </a:r>
            <a:r>
              <a:rPr lang="en-US" dirty="0">
                <a:latin typeface="Comic Sans MS"/>
                <a:cs typeface="Calibri"/>
              </a:rPr>
              <a:t>-Molotov Pact.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116B5-CB41-4E91-A3E0-B9A499955C5F}"/>
              </a:ext>
            </a:extLst>
          </p:cNvPr>
          <p:cNvSpPr txBox="1"/>
          <p:nvPr/>
        </p:nvSpPr>
        <p:spPr>
          <a:xfrm>
            <a:off x="5872619" y="4327743"/>
            <a:ext cx="42463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</a:rPr>
              <a:t>The restoration of Latvia's independence was announced again in 1991 August 21.</a:t>
            </a:r>
            <a:endParaRPr lang="en-US" dirty="0">
              <a:ea typeface="+mn-lt"/>
              <a:cs typeface="+mn-lt"/>
            </a:endParaRPr>
          </a:p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FC437EC-1D3B-45B6-A954-EE91B11ED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28" y="1718670"/>
            <a:ext cx="3014739" cy="196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72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88E0-A149-47F7-A455-F58809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658" y="447914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latin typeface="Comic Sans MS"/>
              </a:rPr>
              <a:t>BALTIC WAY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72B12E2-A8F0-478F-A458-A0E2B4C63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7" r="28981" b="-2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079A4A5-F668-4395-8E72-BD4519AC7E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6977" r="23238" b="-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41CB5F1-BA5E-48D6-B8D4-30233C64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48" r="-1" b="-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2762C-5051-4587-A920-C821AB69A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2207" y="1838585"/>
            <a:ext cx="546361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Comic Sans MS"/>
              </a:rPr>
              <a:t>Baltic way was a peaceful political demonstration that occurred on 23 August 1989. Approximately two million people joined their hands to form a human chain spanning 675.5 </a:t>
            </a:r>
            <a:r>
              <a:rPr lang="en-US" sz="2200" dirty="0" err="1">
                <a:latin typeface="Comic Sans MS"/>
              </a:rPr>
              <a:t>kilometres</a:t>
            </a:r>
            <a:r>
              <a:rPr lang="en-US" sz="2200" dirty="0">
                <a:latin typeface="Comic Sans MS"/>
              </a:rPr>
              <a:t> (419.7 mi) across the three Baltic states – Estonia, Latvia, and Lithuania, which were considered at the time to be constituent republics of the Soviet Union.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6A330E5-7C09-49DE-BF3E-E053731B5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838" y="282879"/>
            <a:ext cx="1490598" cy="14905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05BA50-DA55-4540-B1EA-965EC5AB0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680" y="5259341"/>
            <a:ext cx="4434214" cy="13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37F0F73D-00E3-4E1B-B2C0-4BCAEF92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05" y="1218512"/>
            <a:ext cx="4110624" cy="215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6D148-5A6F-491F-B015-5215F17C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884" y="415448"/>
            <a:ext cx="3932237" cy="1600200"/>
          </a:xfrm>
        </p:spPr>
        <p:txBody>
          <a:bodyPr>
            <a:normAutofit/>
          </a:bodyPr>
          <a:lstStyle/>
          <a:p>
            <a:r>
              <a:rPr lang="en-US" sz="4400" b="1">
                <a:latin typeface="Comic Sans MS"/>
                <a:cs typeface="Calibri Light"/>
              </a:rPr>
              <a:t>Nature</a:t>
            </a:r>
            <a:endParaRPr lang="en-US" sz="4400" b="1">
              <a:latin typeface="Comic Sans M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31C1A-DE62-433D-A56A-07DC4B82E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0884" y="2234851"/>
            <a:ext cx="4756866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omic Sans MS"/>
                <a:ea typeface="+mn-lt"/>
                <a:cs typeface="+mn-lt"/>
              </a:rPr>
              <a:t>Latvia is a very flat and low-lying country with many forests, pastures and long sandy beaches. The country counts over 12 000 </a:t>
            </a:r>
            <a:r>
              <a:rPr lang="en-US" sz="2400" b="1" dirty="0">
                <a:latin typeface="Comic Sans MS"/>
                <a:ea typeface="+mn-lt"/>
                <a:cs typeface="+mn-lt"/>
              </a:rPr>
              <a:t>rivers </a:t>
            </a:r>
            <a:r>
              <a:rPr lang="en-US" sz="2400" dirty="0">
                <a:latin typeface="Comic Sans MS"/>
                <a:ea typeface="+mn-lt"/>
                <a:cs typeface="+mn-lt"/>
              </a:rPr>
              <a:t>and 3 000</a:t>
            </a:r>
            <a:r>
              <a:rPr lang="en-US" sz="2400" b="1" dirty="0">
                <a:latin typeface="Comic Sans MS"/>
                <a:ea typeface="+mn-lt"/>
                <a:cs typeface="+mn-lt"/>
              </a:rPr>
              <a:t> lakes</a:t>
            </a:r>
            <a:r>
              <a:rPr lang="en-US" sz="2400" dirty="0">
                <a:latin typeface="Comic Sans MS"/>
                <a:ea typeface="+mn-lt"/>
                <a:cs typeface="+mn-lt"/>
              </a:rPr>
              <a:t>! 20% of its territory is protected, which makes Latvia a safe haven for many animals such as lynxes and wolves.</a:t>
            </a:r>
            <a:endParaRPr lang="en-US" sz="2400" dirty="0">
              <a:latin typeface="Comic Sans MS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09518B4-BB04-48FC-AF9F-ACB8C109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81413" y="871636"/>
            <a:ext cx="4444652" cy="80368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3EE6F4B-024A-45F2-8E02-18300A0CC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1326" y="2805574"/>
            <a:ext cx="2671305" cy="266516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407992-4446-4769-84B9-014D41D66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949" y="3950990"/>
            <a:ext cx="2743200" cy="158648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9827F5E-A3D4-4B63-B449-917FF96B8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7764" r="7764"/>
          <a:stretch/>
        </p:blipFill>
        <p:spPr>
          <a:xfrm>
            <a:off x="3836639" y="2396603"/>
            <a:ext cx="2466585" cy="196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B42D4F2A-6E17-4A41-909E-2B7A2A041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840000">
            <a:off x="5321363" y="2054447"/>
            <a:ext cx="1240077" cy="116161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6EBFF95-FD41-4787-ABB0-83A8617CD8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231709" y="1220879"/>
            <a:ext cx="1192060" cy="135780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3E4124F4-EFED-46EA-9ABF-E6529D21F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699200" y="3744499"/>
            <a:ext cx="3478062" cy="22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9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CB17-CAFA-44BF-9C8F-5337C4AF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26" y="373693"/>
            <a:ext cx="3932237" cy="1600200"/>
          </a:xfrm>
        </p:spPr>
        <p:txBody>
          <a:bodyPr/>
          <a:lstStyle/>
          <a:p>
            <a:br>
              <a:rPr lang="en-US"/>
            </a:br>
            <a:r>
              <a:rPr lang="en-US">
                <a:latin typeface="Comic Sans MS"/>
                <a:ea typeface="+mj-lt"/>
                <a:cs typeface="+mj-lt"/>
              </a:rPr>
              <a:t>Popular places in Latvia</a:t>
            </a:r>
            <a:endParaRPr lang="en-US">
              <a:latin typeface="Comic Sans M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D24EBC8-62DC-4D56-81DC-497195651C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1954" r="30528" b="-215"/>
          <a:stretch/>
        </p:blipFill>
        <p:spPr>
          <a:xfrm>
            <a:off x="8700914" y="872603"/>
            <a:ext cx="2097299" cy="373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A66F823-123C-4CF4-BAE3-F2D7F5B9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32" y="907616"/>
            <a:ext cx="3693090" cy="274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304FA59-397B-43D8-97EF-DFEBEBAC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112" y="3434069"/>
            <a:ext cx="3421693" cy="2286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684D3C0-309C-4AD3-8533-5FE156AB2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852" y="2840877"/>
            <a:ext cx="1626296" cy="108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59FA2B1-11FB-4FCB-9146-C69A1D19D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660" y="4773334"/>
            <a:ext cx="1668050" cy="117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8CB1FE3-D708-43D9-87D5-A52CA77B16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76" t="-1393" r="8397" b="8616"/>
          <a:stretch/>
        </p:blipFill>
        <p:spPr>
          <a:xfrm>
            <a:off x="10496811" y="3328916"/>
            <a:ext cx="1091809" cy="203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90EF92F-2A90-4C2D-9EF2-697EDE01C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563" y="2236940"/>
            <a:ext cx="1699365" cy="227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65401F0-E218-474D-A6D9-8869B9D721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3469" y="582356"/>
            <a:ext cx="1668050" cy="118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506F66-27C8-4BA1-9A12-F669AD0B5228}"/>
              </a:ext>
            </a:extLst>
          </p:cNvPr>
          <p:cNvSpPr txBox="1"/>
          <p:nvPr/>
        </p:nvSpPr>
        <p:spPr>
          <a:xfrm>
            <a:off x="851770" y="1968674"/>
            <a:ext cx="4110623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  <a:ea typeface="+mn-lt"/>
                <a:cs typeface="+mn-lt"/>
              </a:rPr>
              <a:t>House of the Black Heads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">
                <a:latin typeface="Comic Sans MS"/>
                <a:cs typeface="Calibri"/>
              </a:rPr>
              <a:t>Rundale palace</a:t>
            </a:r>
            <a:endParaRPr lang="en-US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">
                <a:latin typeface="Comic Sans MS"/>
              </a:rPr>
              <a:t>Freedom monument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St. Peters Church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Gauja National Park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Turaida Castle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Riga Cathedral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Riga Castle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Latvian National Ophera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Jurmala</a:t>
            </a:r>
            <a:endParaRPr lang="en-US">
              <a:latin typeface="Comic Sans MS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omic Sans MS"/>
              </a:rPr>
              <a:t>TV Tower</a:t>
            </a:r>
            <a:br>
              <a:rPr lang="en-US"/>
            </a:b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6D8ED09-B92A-4586-992C-E76494757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5761" y="1838195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cs typeface="Calibri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F8660ED2-D255-4415-A39B-D95015E8BD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2783" y="4711272"/>
            <a:ext cx="1929009" cy="129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69CF-9AAB-4865-8AB6-58EA6119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414" y="711950"/>
            <a:ext cx="476353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4800" kern="1200" dirty="0">
                <a:solidFill>
                  <a:schemeClr val="bg1"/>
                </a:solidFill>
                <a:latin typeface="Comic Sans MS"/>
              </a:rPr>
              <a:t>Cuisine</a:t>
            </a:r>
            <a:endParaRPr lang="en-US" sz="4800" kern="1200" dirty="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F9F8100-658D-4887-AF3E-E438D8275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0" r="-5" b="-5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E575D58-FBD8-489B-8109-803866F223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5BF1184-9A28-4040-9739-835C85C4B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65" r="2" b="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C5FD76-D5E4-4D5D-A39B-25CE3A3E30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47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AEB9B-B662-4755-BD96-737629C59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1165" y="2249068"/>
            <a:ext cx="5500374" cy="16240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"/>
            <a:r>
              <a:rPr lang="en-US" sz="2000" dirty="0">
                <a:solidFill>
                  <a:schemeClr val="bg1"/>
                </a:solidFill>
                <a:latin typeface="Comic Sans MS"/>
              </a:rPr>
              <a:t>Typical Latvian dishes include the eternal classic of Latvian cuisine </a:t>
            </a:r>
            <a:r>
              <a:rPr lang="en-US" sz="2000" b="1" dirty="0">
                <a:solidFill>
                  <a:schemeClr val="bg1"/>
                </a:solidFill>
                <a:latin typeface="Comic Sans MS"/>
              </a:rPr>
              <a:t>Grey Peas with Bacon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 and </a:t>
            </a:r>
            <a:r>
              <a:rPr lang="en-US" sz="2000" b="1" dirty="0">
                <a:solidFill>
                  <a:schemeClr val="bg1"/>
                </a:solidFill>
                <a:latin typeface="Comic Sans MS"/>
              </a:rPr>
              <a:t>Caraway Cheese.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 For dessert, Latvians enjoy </a:t>
            </a:r>
            <a:r>
              <a:rPr lang="en-US" sz="2000" b="1" dirty="0">
                <a:solidFill>
                  <a:schemeClr val="bg1"/>
                </a:solidFill>
                <a:latin typeface="Comic Sans MS"/>
              </a:rPr>
              <a:t>Layered Rye Bread Dessert. </a:t>
            </a:r>
            <a:endParaRPr lang="en-US" sz="20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omic Sans MS"/>
              <a:ea typeface="+mn-lt"/>
              <a:cs typeface="+mn-lt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39DFD715-0BEB-4036-941A-0812BAADA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96490" y="3895011"/>
            <a:ext cx="2162828" cy="275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01AA35-D175-4939-9F58-51A3888283B6}"/>
              </a:ext>
            </a:extLst>
          </p:cNvPr>
          <p:cNvSpPr txBox="1"/>
          <p:nvPr/>
        </p:nvSpPr>
        <p:spPr>
          <a:xfrm>
            <a:off x="6431303" y="4532331"/>
            <a:ext cx="365285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latin typeface="Comic Sans MS"/>
              </a:rPr>
              <a:t>Riga Black Balsam</a:t>
            </a:r>
            <a:r>
              <a:rPr lang="en-US" sz="2000" dirty="0">
                <a:solidFill>
                  <a:schemeClr val="bg1"/>
                </a:solidFill>
                <a:latin typeface="Comic Sans MS"/>
              </a:rPr>
              <a:t> is a traditional Latvian balsam made using a single-barrel infusion technology.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118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5F893-A390-43E0-84EB-08442785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058" y="121056"/>
            <a:ext cx="5003155" cy="1600200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Comic Sans MS"/>
                <a:cs typeface="Calibri Light"/>
              </a:rPr>
              <a:t>FAMOUS PEOPLE</a:t>
            </a:r>
            <a:endParaRPr lang="en-US" sz="4400" b="1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96E09A-89D4-47BF-8603-97E11E0BA6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511" t="1499" r="42070" b="-1543"/>
          <a:stretch/>
        </p:blipFill>
        <p:spPr>
          <a:xfrm>
            <a:off x="1393218" y="2471222"/>
            <a:ext cx="2161839" cy="277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6BEA8-FEA6-4F28-9785-B698A80C585B}"/>
              </a:ext>
            </a:extLst>
          </p:cNvPr>
          <p:cNvSpPr txBox="1"/>
          <p:nvPr/>
        </p:nvSpPr>
        <p:spPr>
          <a:xfrm>
            <a:off x="1543664" y="5349007"/>
            <a:ext cx="19518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Comic Sans MS"/>
              </a:rPr>
              <a:t>Ernests</a:t>
            </a:r>
            <a:r>
              <a:rPr lang="en-US" sz="2000">
                <a:solidFill>
                  <a:schemeClr val="bg1"/>
                </a:solidFill>
                <a:latin typeface="Comic Sans MS"/>
              </a:rPr>
              <a:t> Gulbis</a:t>
            </a:r>
            <a:endParaRPr lang="en-US" sz="2000">
              <a:solidFill>
                <a:schemeClr val="bg1"/>
              </a:solidFill>
              <a:latin typeface="Comic Sans MS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03B6D-A9C3-4B38-B4F1-961455DAD82A}"/>
              </a:ext>
            </a:extLst>
          </p:cNvPr>
          <p:cNvSpPr txBox="1"/>
          <p:nvPr/>
        </p:nvSpPr>
        <p:spPr>
          <a:xfrm>
            <a:off x="4867275" y="33432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42064BD-279B-42F0-99C8-1A100E4C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88" y="2044403"/>
            <a:ext cx="1900946" cy="277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A4635A1-E78D-40AD-B457-7C3536A0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020" y="2037663"/>
            <a:ext cx="1970903" cy="2776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EFC5B2C-FD5D-49E5-8A66-1110EF8DB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07" y="2471357"/>
            <a:ext cx="1853655" cy="277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DC21DF0-AB1D-404D-B065-9D5FCF815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82464" y="721716"/>
            <a:ext cx="2508422" cy="1645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E6323B-72DA-42A3-9F81-F7930C003DF5}"/>
              </a:ext>
            </a:extLst>
          </p:cNvPr>
          <p:cNvSpPr txBox="1"/>
          <p:nvPr/>
        </p:nvSpPr>
        <p:spPr>
          <a:xfrm>
            <a:off x="4138865" y="4912007"/>
            <a:ext cx="16619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/>
              </a:rPr>
              <a:t>Mikhail Tal</a:t>
            </a:r>
            <a:endParaRPr lang="en-US" sz="2000">
              <a:solidFill>
                <a:schemeClr val="bg1"/>
              </a:solidFill>
              <a:latin typeface="Comic Sans MS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C0B690-5187-442A-B2C3-C2020E94751B}"/>
              </a:ext>
            </a:extLst>
          </p:cNvPr>
          <p:cNvSpPr txBox="1"/>
          <p:nvPr/>
        </p:nvSpPr>
        <p:spPr>
          <a:xfrm>
            <a:off x="6299446" y="4948242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/>
              </a:rPr>
              <a:t>Laima </a:t>
            </a:r>
            <a:r>
              <a:rPr lang="en-US" sz="2000" err="1">
                <a:solidFill>
                  <a:schemeClr val="bg1"/>
                </a:solidFill>
                <a:latin typeface="Comic Sans MS"/>
              </a:rPr>
              <a:t>Vaikule</a:t>
            </a:r>
            <a:endParaRPr lang="en-US" sz="2000">
              <a:solidFill>
                <a:schemeClr val="bg1"/>
              </a:solidFill>
              <a:latin typeface="Comic Sans MS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34447-6207-417A-BDAB-BA93EAAB8D13}"/>
              </a:ext>
            </a:extLst>
          </p:cNvPr>
          <p:cNvSpPr txBox="1"/>
          <p:nvPr/>
        </p:nvSpPr>
        <p:spPr>
          <a:xfrm>
            <a:off x="8521951" y="5348549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/>
              </a:rPr>
              <a:t>Marija Naumova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8D548C-4C3C-4336-99F0-4B475691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76254" y="2297482"/>
            <a:ext cx="3932237" cy="38115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93A0234-F579-4398-9408-7AEC84F6C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20000">
            <a:off x="1215784" y="730133"/>
            <a:ext cx="1459283" cy="14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45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431</Words>
  <Application>Microsoft Office PowerPoint</Application>
  <PresentationFormat>Widescreen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Consolas</vt:lpstr>
      <vt:lpstr>Office tema</vt:lpstr>
      <vt:lpstr>LATVIA</vt:lpstr>
      <vt:lpstr>PowerPoint Presentation</vt:lpstr>
      <vt:lpstr>LATVIA IN THE EUROPEAN UNION</vt:lpstr>
      <vt:lpstr>LATVIA's INDEPENDENCE</vt:lpstr>
      <vt:lpstr>BALTIC WAY</vt:lpstr>
      <vt:lpstr>Nature</vt:lpstr>
      <vt:lpstr> Popular places in Latvia</vt:lpstr>
      <vt:lpstr>Cuisine</vt:lpstr>
      <vt:lpstr>FAMOUS PEOPLE</vt:lpstr>
      <vt:lpstr>INTERESTING FACTS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Anglu kalb.kabinetas</dc:creator>
  <cp:lastModifiedBy>Jurgita Raketienė</cp:lastModifiedBy>
  <cp:revision>9</cp:revision>
  <dcterms:created xsi:type="dcterms:W3CDTF">2021-05-15T10:51:32Z</dcterms:created>
  <dcterms:modified xsi:type="dcterms:W3CDTF">2021-05-18T10:13:31Z</dcterms:modified>
</cp:coreProperties>
</file>