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70" r:id="rId14"/>
    <p:sldId id="269" r:id="rId15"/>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6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3842" autoAdjust="0"/>
  </p:normalViewPr>
  <p:slideViewPr>
    <p:cSldViewPr snapToGrid="0">
      <p:cViewPr>
        <p:scale>
          <a:sx n="67" d="100"/>
          <a:sy n="67" d="100"/>
        </p:scale>
        <p:origin x="5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B2DF7A-45AB-4D63-9EB8-28348570BE27}"/>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4E5D315F-4887-4BD2-9F7F-2B4AEFF899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417CBFFE-90B7-4092-8296-2631469A31B4}"/>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5" name="Zástupný objekt pre pätu 4">
            <a:extLst>
              <a:ext uri="{FF2B5EF4-FFF2-40B4-BE49-F238E27FC236}">
                <a16:creationId xmlns:a16="http://schemas.microsoft.com/office/drawing/2014/main" id="{A5DDBD14-D2CC-474E-8C7B-EF4EB56E6803}"/>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BB1EEB27-ED0A-447C-B17D-161A76AB8018}"/>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85196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DEB6E2-675D-4F8A-86ED-DED33BA3A70D}"/>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04996F80-B924-4B9F-BA0E-169FE8F5B74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2DFF525E-2E54-4935-BDC1-0A309350A46A}"/>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5" name="Zástupný objekt pre pätu 4">
            <a:extLst>
              <a:ext uri="{FF2B5EF4-FFF2-40B4-BE49-F238E27FC236}">
                <a16:creationId xmlns:a16="http://schemas.microsoft.com/office/drawing/2014/main" id="{31DBFEB0-E437-4390-9D9A-2C1703E26E2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77B32F38-89C1-4124-90DB-E16C1DB3844B}"/>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228810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A3F18506-BF43-4273-96AE-6E74C6930C9D}"/>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E9B40923-4BB8-4EE2-9C4C-E4D023FF856E}"/>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65A7AE8B-F206-4485-A437-482C00EFE75E}"/>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5" name="Zástupný objekt pre pätu 4">
            <a:extLst>
              <a:ext uri="{FF2B5EF4-FFF2-40B4-BE49-F238E27FC236}">
                <a16:creationId xmlns:a16="http://schemas.microsoft.com/office/drawing/2014/main" id="{BEB5BCD1-388C-42FE-82D7-D6A7A01AE6A0}"/>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D2A591C3-4D94-4E45-BB36-E6F377D628A0}"/>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40954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66C875-C1E9-41D0-B196-99020DEC81F9}"/>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D64676DB-C633-4ACB-B2C5-1F9B1E97FD97}"/>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2785C56D-EA85-47F9-A08D-7DF095CFD90E}"/>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5" name="Zástupný objekt pre pätu 4">
            <a:extLst>
              <a:ext uri="{FF2B5EF4-FFF2-40B4-BE49-F238E27FC236}">
                <a16:creationId xmlns:a16="http://schemas.microsoft.com/office/drawing/2014/main" id="{C1CD62C3-1571-487F-A855-9308A0FC2256}"/>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077A1607-BF87-4A01-A208-44F4B8B31E9B}"/>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208459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110A6A-1FD3-461F-96B3-5502DE5EC116}"/>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id="{DB09188E-20D1-4668-94C5-0E190CD3FC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AFFA74CF-0A2D-47D5-954F-86482A0B6A06}"/>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5" name="Zástupný objekt pre pätu 4">
            <a:extLst>
              <a:ext uri="{FF2B5EF4-FFF2-40B4-BE49-F238E27FC236}">
                <a16:creationId xmlns:a16="http://schemas.microsoft.com/office/drawing/2014/main" id="{4744FAD9-0633-4C01-BFF8-CDE482079F87}"/>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98C629B7-1386-43DC-95A4-66AED036310F}"/>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65664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CDCE95-0E9B-48CF-A3EC-92D20F3CB1A0}"/>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CD03C3E0-C487-4440-A8E3-DE618DAEB9B2}"/>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A8650936-C619-43FC-8097-4ABB635830CD}"/>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B46D26EA-4D84-4363-8C92-014E389B92A1}"/>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6" name="Zástupný objekt pre pätu 5">
            <a:extLst>
              <a:ext uri="{FF2B5EF4-FFF2-40B4-BE49-F238E27FC236}">
                <a16:creationId xmlns:a16="http://schemas.microsoft.com/office/drawing/2014/main" id="{5F6F7D55-BA26-49A2-A741-3C656CF44995}"/>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CCBB90E6-EF76-4E1D-A5F2-FC66234F495D}"/>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23171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6FA024-9D1C-47E1-BDE3-EF61F3065DE6}"/>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F6EB6FDD-8347-4E93-8B5B-25EDFAD55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80A5A9B2-6043-48E9-9B9D-84EB4919DBA7}"/>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B8EBD220-DA94-47B0-B3B2-E844C3442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083EB69A-9D18-4B83-BB47-A6AF31A5F919}"/>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BCA7F265-1E55-48C5-9EA7-04E93634A0BB}"/>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8" name="Zástupný objekt pre pätu 7">
            <a:extLst>
              <a:ext uri="{FF2B5EF4-FFF2-40B4-BE49-F238E27FC236}">
                <a16:creationId xmlns:a16="http://schemas.microsoft.com/office/drawing/2014/main" id="{618B05A1-245F-4615-8D56-19E0070981A4}"/>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104530CA-2174-45F2-9653-1C0A50C15060}"/>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320098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0ABA3-6456-4E53-AE6F-3F6680B12538}"/>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9A57ABAC-060C-40CF-9D95-90754037A09A}"/>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4" name="Zástupný objekt pre pätu 3">
            <a:extLst>
              <a:ext uri="{FF2B5EF4-FFF2-40B4-BE49-F238E27FC236}">
                <a16:creationId xmlns:a16="http://schemas.microsoft.com/office/drawing/2014/main" id="{FAE1F3A7-7F7A-46B5-8994-EC288EF57FCF}"/>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843E4DCF-B3E0-4062-A5DC-FC631E5852BA}"/>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268813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32F53D60-801B-469A-8D8C-D977B2CEC139}"/>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3" name="Zástupný objekt pre pätu 2">
            <a:extLst>
              <a:ext uri="{FF2B5EF4-FFF2-40B4-BE49-F238E27FC236}">
                <a16:creationId xmlns:a16="http://schemas.microsoft.com/office/drawing/2014/main" id="{873DFD00-4216-4F0A-974B-D57EF7C11D44}"/>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43766BB9-2FBC-4F7C-A717-240D17065714}"/>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195929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A62C66-7886-4748-A0F4-CEB43984909B}"/>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636DD863-7421-4D59-BF4D-66438ABBC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5688E940-5048-4F1C-A9FA-EEF548855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671CE176-AA7D-49F1-9243-4CA28349FA1A}"/>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6" name="Zástupný objekt pre pätu 5">
            <a:extLst>
              <a:ext uri="{FF2B5EF4-FFF2-40B4-BE49-F238E27FC236}">
                <a16:creationId xmlns:a16="http://schemas.microsoft.com/office/drawing/2014/main" id="{F88DF0E2-D837-4874-B370-DEC8EB9CBBBB}"/>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8536AE58-5E61-495B-B24D-B2192768C887}"/>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72113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1D5FAF-0996-47C4-958D-FEBC5951E486}"/>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5841A7E8-0B3C-440E-96D3-4D6F18574D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A837B079-5C60-45BA-B437-5275D8F5D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D93B9BE7-9D29-4622-86C9-1096F313B27E}"/>
              </a:ext>
            </a:extLst>
          </p:cNvPr>
          <p:cNvSpPr>
            <a:spLocks noGrp="1"/>
          </p:cNvSpPr>
          <p:nvPr>
            <p:ph type="dt" sz="half" idx="10"/>
          </p:nvPr>
        </p:nvSpPr>
        <p:spPr/>
        <p:txBody>
          <a:bodyPr/>
          <a:lstStyle/>
          <a:p>
            <a:fld id="{FF3C6D56-B65A-4ED9-B2F7-67547F2D9677}" type="datetimeFigureOut">
              <a:rPr lang="sk-SK" smtClean="0"/>
              <a:t>14. 12. 2021</a:t>
            </a:fld>
            <a:endParaRPr lang="sk-SK"/>
          </a:p>
        </p:txBody>
      </p:sp>
      <p:sp>
        <p:nvSpPr>
          <p:cNvPr id="6" name="Zástupný objekt pre pätu 5">
            <a:extLst>
              <a:ext uri="{FF2B5EF4-FFF2-40B4-BE49-F238E27FC236}">
                <a16:creationId xmlns:a16="http://schemas.microsoft.com/office/drawing/2014/main" id="{66DCC363-4163-4D57-9F69-89987E7D1145}"/>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C0991922-C626-4F3C-8FCC-42C8DE18BC8A}"/>
              </a:ext>
            </a:extLst>
          </p:cNvPr>
          <p:cNvSpPr>
            <a:spLocks noGrp="1"/>
          </p:cNvSpPr>
          <p:nvPr>
            <p:ph type="sldNum" sz="quarter" idx="12"/>
          </p:nvPr>
        </p:nvSpPr>
        <p:spPr/>
        <p:txBody>
          <a:bodyPr/>
          <a:lstStyle/>
          <a:p>
            <a:fld id="{13ED1424-EF7D-4B2C-BD48-44E2446BE25F}" type="slidenum">
              <a:rPr lang="sk-SK" smtClean="0"/>
              <a:t>‹#›</a:t>
            </a:fld>
            <a:endParaRPr lang="sk-SK"/>
          </a:p>
        </p:txBody>
      </p:sp>
    </p:spTree>
    <p:extLst>
      <p:ext uri="{BB962C8B-B14F-4D97-AF65-F5344CB8AC3E}">
        <p14:creationId xmlns:p14="http://schemas.microsoft.com/office/powerpoint/2010/main" val="371461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88B36E7-57D1-47BD-A503-86430D5C3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9ED46D49-93DB-4B62-B58F-4BD15D621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476E3A3A-9A93-43E4-AE96-288B32325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C6D56-B65A-4ED9-B2F7-67547F2D9677}" type="datetimeFigureOut">
              <a:rPr lang="sk-SK" smtClean="0"/>
              <a:t>14. 12. 2021</a:t>
            </a:fld>
            <a:endParaRPr lang="sk-SK"/>
          </a:p>
        </p:txBody>
      </p:sp>
      <p:sp>
        <p:nvSpPr>
          <p:cNvPr id="5" name="Zástupný objekt pre pätu 4">
            <a:extLst>
              <a:ext uri="{FF2B5EF4-FFF2-40B4-BE49-F238E27FC236}">
                <a16:creationId xmlns:a16="http://schemas.microsoft.com/office/drawing/2014/main" id="{909567C6-B553-41B5-B7BA-3BE3C6DD63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9D3AA0A4-BB7B-44AF-BB89-A1312C5C4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D1424-EF7D-4B2C-BD48-44E2446BE25F}" type="slidenum">
              <a:rPr lang="sk-SK" smtClean="0"/>
              <a:t>‹#›</a:t>
            </a:fld>
            <a:endParaRPr lang="sk-SK"/>
          </a:p>
        </p:txBody>
      </p:sp>
    </p:spTree>
    <p:extLst>
      <p:ext uri="{BB962C8B-B14F-4D97-AF65-F5344CB8AC3E}">
        <p14:creationId xmlns:p14="http://schemas.microsoft.com/office/powerpoint/2010/main" val="3524143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justlanded.com/english/Finland/Finland-Guide/Education/Secondary-education" TargetMode="External"/><Relationship Id="rId7" Type="http://schemas.openxmlformats.org/officeDocument/2006/relationships/hyperlink" Target="https://www.bing.com/images/search?q=matriculation+exam+in+finland&amp;form=HDRSC2&amp;first=1&amp;tsc=ImageHoverTitle"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in-finland.education/10-facts-about-education-in-finland/" TargetMode="External"/><Relationship Id="rId5" Type="http://schemas.openxmlformats.org/officeDocument/2006/relationships/hyperlink" Target="https://okm.fi/en/general-upper-secondary-education" TargetMode="External"/><Relationship Id="rId4" Type="http://schemas.openxmlformats.org/officeDocument/2006/relationships/hyperlink" Target="https://education.stateuniversity.com/pages/471/Finland-SECONDARY-EDUCATION.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sdFi8zMrYI"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73C5AF-7890-4305-87A3-C4BE895157DF}"/>
              </a:ext>
            </a:extLst>
          </p:cNvPr>
          <p:cNvSpPr>
            <a:spLocks noGrp="1"/>
          </p:cNvSpPr>
          <p:nvPr>
            <p:ph type="ctrTitle"/>
          </p:nvPr>
        </p:nvSpPr>
        <p:spPr/>
        <p:txBody>
          <a:bodyPr/>
          <a:lstStyle/>
          <a:p>
            <a:endParaRPr lang="sk-SK"/>
          </a:p>
        </p:txBody>
      </p:sp>
      <p:sp>
        <p:nvSpPr>
          <p:cNvPr id="3" name="Podnadpis 2">
            <a:extLst>
              <a:ext uri="{FF2B5EF4-FFF2-40B4-BE49-F238E27FC236}">
                <a16:creationId xmlns:a16="http://schemas.microsoft.com/office/drawing/2014/main" id="{67F543EE-B321-4573-BCB1-7B028F756461}"/>
              </a:ext>
            </a:extLst>
          </p:cNvPr>
          <p:cNvSpPr>
            <a:spLocks noGrp="1"/>
          </p:cNvSpPr>
          <p:nvPr>
            <p:ph type="subTitle" idx="1"/>
          </p:nvPr>
        </p:nvSpPr>
        <p:spPr/>
        <p:txBody>
          <a:bodyPr/>
          <a:lstStyle/>
          <a:p>
            <a:endParaRPr lang="sk-SK"/>
          </a:p>
        </p:txBody>
      </p:sp>
      <p:pic>
        <p:nvPicPr>
          <p:cNvPr id="5" name="Obrázok 4">
            <a:extLst>
              <a:ext uri="{FF2B5EF4-FFF2-40B4-BE49-F238E27FC236}">
                <a16:creationId xmlns:a16="http://schemas.microsoft.com/office/drawing/2014/main" id="{9B188636-B2D5-4A5D-B165-0A7C16A41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0"/>
            <a:ext cx="12287250" cy="6858000"/>
          </a:xfrm>
          <a:prstGeom prst="rect">
            <a:avLst/>
          </a:prstGeom>
        </p:spPr>
      </p:pic>
      <p:sp>
        <p:nvSpPr>
          <p:cNvPr id="7" name="BlokTextu 6">
            <a:extLst>
              <a:ext uri="{FF2B5EF4-FFF2-40B4-BE49-F238E27FC236}">
                <a16:creationId xmlns:a16="http://schemas.microsoft.com/office/drawing/2014/main" id="{FF820298-ABC1-4087-9B19-FB5E83EE58E5}"/>
              </a:ext>
            </a:extLst>
          </p:cNvPr>
          <p:cNvSpPr txBox="1"/>
          <p:nvPr/>
        </p:nvSpPr>
        <p:spPr>
          <a:xfrm>
            <a:off x="914399" y="1877388"/>
            <a:ext cx="10677526" cy="2800767"/>
          </a:xfrm>
          <a:prstGeom prst="rect">
            <a:avLst/>
          </a:prstGeom>
          <a:noFill/>
        </p:spPr>
        <p:txBody>
          <a:bodyPr wrap="square" rtlCol="0">
            <a:spAutoFit/>
          </a:bodyPr>
          <a:lstStyle/>
          <a:p>
            <a:r>
              <a:rPr lang="sk-SK" sz="8800" b="1" dirty="0" err="1">
                <a:ln>
                  <a:solidFill>
                    <a:schemeClr val="tx1"/>
                  </a:solidFill>
                </a:ln>
                <a:solidFill>
                  <a:schemeClr val="bg1"/>
                </a:solidFill>
                <a:effectLst>
                  <a:glow rad="165100">
                    <a:srgbClr val="2A66DE"/>
                  </a:glow>
                  <a:outerShdw blurRad="50800" dist="50800" dir="5400000" algn="ctr" rotWithShape="0">
                    <a:schemeClr val="tx1"/>
                  </a:outerShdw>
                </a:effectLst>
                <a:latin typeface="Arial Nova Light" panose="020B0304020202020204" pitchFamily="34" charset="0"/>
              </a:rPr>
              <a:t>System</a:t>
            </a:r>
            <a:r>
              <a:rPr lang="sk-SK" sz="8800" b="1" dirty="0">
                <a:ln>
                  <a:solidFill>
                    <a:schemeClr val="tx1"/>
                  </a:solidFill>
                </a:ln>
                <a:solidFill>
                  <a:schemeClr val="bg1"/>
                </a:solidFill>
                <a:effectLst>
                  <a:glow rad="165100">
                    <a:srgbClr val="2A66DE"/>
                  </a:glow>
                  <a:outerShdw blurRad="50800" dist="50800" dir="5400000" algn="ctr" rotWithShape="0">
                    <a:schemeClr val="tx1"/>
                  </a:outerShdw>
                </a:effectLst>
                <a:latin typeface="Arial Nova Light" panose="020B0304020202020204" pitchFamily="34" charset="0"/>
              </a:rPr>
              <a:t> of </a:t>
            </a:r>
            <a:r>
              <a:rPr lang="sk-SK" sz="8800" b="1" dirty="0" err="1">
                <a:ln>
                  <a:solidFill>
                    <a:schemeClr val="tx1"/>
                  </a:solidFill>
                </a:ln>
                <a:solidFill>
                  <a:schemeClr val="bg1"/>
                </a:solidFill>
                <a:effectLst>
                  <a:glow rad="165100">
                    <a:srgbClr val="2A66DE"/>
                  </a:glow>
                  <a:outerShdw blurRad="50800" dist="50800" dir="5400000" algn="ctr" rotWithShape="0">
                    <a:schemeClr val="tx1"/>
                  </a:outerShdw>
                </a:effectLst>
                <a:latin typeface="Arial Nova Light" panose="020B0304020202020204" pitchFamily="34" charset="0"/>
              </a:rPr>
              <a:t>education</a:t>
            </a:r>
            <a:r>
              <a:rPr lang="sk-SK" sz="8800" b="1" dirty="0">
                <a:ln>
                  <a:solidFill>
                    <a:schemeClr val="tx1"/>
                  </a:solidFill>
                </a:ln>
                <a:solidFill>
                  <a:schemeClr val="bg1"/>
                </a:solidFill>
                <a:effectLst>
                  <a:glow rad="165100">
                    <a:srgbClr val="2A66DE"/>
                  </a:glow>
                  <a:outerShdw blurRad="50800" dist="50800" dir="5400000" algn="ctr" rotWithShape="0">
                    <a:schemeClr val="tx1"/>
                  </a:outerShdw>
                </a:effectLst>
                <a:latin typeface="Arial Nova Light" panose="020B0304020202020204" pitchFamily="34" charset="0"/>
              </a:rPr>
              <a:t> </a:t>
            </a:r>
          </a:p>
          <a:p>
            <a:r>
              <a:rPr lang="sk-SK" sz="8800" b="1" dirty="0">
                <a:ln>
                  <a:solidFill>
                    <a:schemeClr val="tx1"/>
                  </a:solidFill>
                </a:ln>
                <a:solidFill>
                  <a:schemeClr val="bg1"/>
                </a:solidFill>
                <a:effectLst>
                  <a:glow rad="165100">
                    <a:srgbClr val="2A66DE"/>
                  </a:glow>
                  <a:outerShdw blurRad="50800" dist="50800" dir="5400000" algn="ctr" rotWithShape="0">
                    <a:schemeClr val="tx1"/>
                  </a:outerShdw>
                </a:effectLst>
                <a:latin typeface="Arial Nova Light" panose="020B0304020202020204" pitchFamily="34" charset="0"/>
              </a:rPr>
              <a:t>         in </a:t>
            </a:r>
            <a:r>
              <a:rPr lang="sk-SK" sz="8800" b="1" dirty="0" err="1">
                <a:ln>
                  <a:solidFill>
                    <a:schemeClr val="tx1"/>
                  </a:solidFill>
                </a:ln>
                <a:solidFill>
                  <a:schemeClr val="bg1"/>
                </a:solidFill>
                <a:effectLst>
                  <a:glow rad="165100">
                    <a:srgbClr val="2A66DE"/>
                  </a:glow>
                  <a:outerShdw blurRad="50800" dist="50800" dir="5400000" algn="ctr" rotWithShape="0">
                    <a:schemeClr val="tx1"/>
                  </a:outerShdw>
                </a:effectLst>
                <a:latin typeface="Arial Nova Light" panose="020B0304020202020204" pitchFamily="34" charset="0"/>
              </a:rPr>
              <a:t>Finland</a:t>
            </a:r>
            <a:r>
              <a:rPr lang="sk-SK" sz="8800" b="1" dirty="0">
                <a:ln>
                  <a:solidFill>
                    <a:schemeClr val="tx1"/>
                  </a:solidFill>
                </a:ln>
                <a:solidFill>
                  <a:schemeClr val="bg1"/>
                </a:solidFill>
                <a:effectLst>
                  <a:glow rad="165100">
                    <a:srgbClr val="2A66DE"/>
                  </a:glow>
                  <a:outerShdw blurRad="50800" dist="50800" dir="5400000" algn="ctr" rotWithShape="0">
                    <a:schemeClr val="tx1"/>
                  </a:outerShdw>
                </a:effectLst>
                <a:latin typeface="Arial Nova Light" panose="020B0304020202020204" pitchFamily="34" charset="0"/>
              </a:rPr>
              <a:t> </a:t>
            </a:r>
          </a:p>
        </p:txBody>
      </p:sp>
      <p:sp>
        <p:nvSpPr>
          <p:cNvPr id="8" name="BlokTextu 7">
            <a:extLst>
              <a:ext uri="{FF2B5EF4-FFF2-40B4-BE49-F238E27FC236}">
                <a16:creationId xmlns:a16="http://schemas.microsoft.com/office/drawing/2014/main" id="{B94076EF-A4CB-4DBB-BF74-DE897AC3723E}"/>
              </a:ext>
            </a:extLst>
          </p:cNvPr>
          <p:cNvSpPr txBox="1"/>
          <p:nvPr/>
        </p:nvSpPr>
        <p:spPr>
          <a:xfrm>
            <a:off x="238125" y="5991225"/>
            <a:ext cx="3886200" cy="369332"/>
          </a:xfrm>
          <a:prstGeom prst="rect">
            <a:avLst/>
          </a:prstGeom>
          <a:noFill/>
        </p:spPr>
        <p:txBody>
          <a:bodyPr wrap="square" rtlCol="0">
            <a:spAutoFit/>
          </a:bodyPr>
          <a:lstStyle/>
          <a:p>
            <a:r>
              <a:rPr lang="sk-SK" dirty="0">
                <a:solidFill>
                  <a:schemeClr val="bg1"/>
                </a:solidFill>
              </a:rPr>
              <a:t>Hedviga Hlavnová IV.B</a:t>
            </a:r>
          </a:p>
        </p:txBody>
      </p:sp>
    </p:spTree>
    <p:extLst>
      <p:ext uri="{BB962C8B-B14F-4D97-AF65-F5344CB8AC3E}">
        <p14:creationId xmlns:p14="http://schemas.microsoft.com/office/powerpoint/2010/main" val="8108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0CB9F-6C8B-44B0-A54F-82FF0F126CEC}"/>
              </a:ext>
            </a:extLst>
          </p:cNvPr>
          <p:cNvSpPr>
            <a:spLocks noGrp="1"/>
          </p:cNvSpPr>
          <p:nvPr>
            <p:ph type="title"/>
          </p:nvPr>
        </p:nvSpPr>
        <p:spPr/>
        <p:txBody>
          <a:bodyPr/>
          <a:lstStyle/>
          <a:p>
            <a:endParaRPr lang="sk-SK"/>
          </a:p>
        </p:txBody>
      </p:sp>
      <p:pic>
        <p:nvPicPr>
          <p:cNvPr id="12" name="Zástupný objekt pre obsah 11">
            <a:extLst>
              <a:ext uri="{FF2B5EF4-FFF2-40B4-BE49-F238E27FC236}">
                <a16:creationId xmlns:a16="http://schemas.microsoft.com/office/drawing/2014/main" id="{6A96F7B7-DB5F-46CF-BCE4-CE478F6B70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4" name="Zástupný objekt pre obsah 4">
            <a:extLst>
              <a:ext uri="{FF2B5EF4-FFF2-40B4-BE49-F238E27FC236}">
                <a16:creationId xmlns:a16="http://schemas.microsoft.com/office/drawing/2014/main" id="{E6945939-897C-480E-845C-885597627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BlokTextu 8">
            <a:extLst>
              <a:ext uri="{FF2B5EF4-FFF2-40B4-BE49-F238E27FC236}">
                <a16:creationId xmlns:a16="http://schemas.microsoft.com/office/drawing/2014/main" id="{F0F296BB-C5AC-4A7A-A5A2-4D86F23845FD}"/>
              </a:ext>
            </a:extLst>
          </p:cNvPr>
          <p:cNvSpPr txBox="1"/>
          <p:nvPr/>
        </p:nvSpPr>
        <p:spPr>
          <a:xfrm>
            <a:off x="476251" y="523875"/>
            <a:ext cx="4331723" cy="769441"/>
          </a:xfrm>
          <a:prstGeom prst="rect">
            <a:avLst/>
          </a:prstGeom>
          <a:solidFill>
            <a:srgbClr val="002060"/>
          </a:solidFill>
        </p:spPr>
        <p:txBody>
          <a:bodyPr wrap="square" rtlCol="0">
            <a:spAutoFit/>
          </a:bodyPr>
          <a:lstStyle/>
          <a:p>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Years</a:t>
            </a:r>
            <a:r>
              <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 of study</a:t>
            </a:r>
          </a:p>
        </p:txBody>
      </p:sp>
      <p:sp>
        <p:nvSpPr>
          <p:cNvPr id="10" name="BlokTextu 9">
            <a:extLst>
              <a:ext uri="{FF2B5EF4-FFF2-40B4-BE49-F238E27FC236}">
                <a16:creationId xmlns:a16="http://schemas.microsoft.com/office/drawing/2014/main" id="{A60D9C04-0417-451A-980E-A10665804BEC}"/>
              </a:ext>
            </a:extLst>
          </p:cNvPr>
          <p:cNvSpPr txBox="1"/>
          <p:nvPr/>
        </p:nvSpPr>
        <p:spPr>
          <a:xfrm>
            <a:off x="323850" y="1825625"/>
            <a:ext cx="11306175" cy="2585323"/>
          </a:xfrm>
          <a:prstGeom prst="rect">
            <a:avLst/>
          </a:prstGeom>
          <a:noFill/>
        </p:spPr>
        <p:txBody>
          <a:bodyPr wrap="square" rtlCol="0">
            <a:spAutoFit/>
          </a:bodyPr>
          <a:lstStyle/>
          <a:p>
            <a:pPr marL="285750" indent="-285750">
              <a:buFont typeface="Courier New" panose="02070309020205020404" pitchFamily="49" charset="0"/>
              <a:buChar char="o"/>
            </a:pPr>
            <a:r>
              <a:rPr lang="sk-SK" b="1" dirty="0">
                <a:solidFill>
                  <a:srgbClr val="FFC000"/>
                </a:solidFill>
                <a:latin typeface="Arial Nova Light" panose="020B0304020202020204" pitchFamily="34" charset="0"/>
              </a:rPr>
              <a:t>C</a:t>
            </a:r>
            <a:r>
              <a:rPr lang="en-US" b="1" i="0" dirty="0" err="1">
                <a:solidFill>
                  <a:srgbClr val="FFC000"/>
                </a:solidFill>
                <a:effectLst/>
                <a:latin typeface="Arial Nova Light" panose="020B0304020202020204" pitchFamily="34" charset="0"/>
              </a:rPr>
              <a:t>hildren</a:t>
            </a:r>
            <a:r>
              <a:rPr lang="en-US" b="1" i="0" dirty="0">
                <a:solidFill>
                  <a:srgbClr val="FFC000"/>
                </a:solidFill>
                <a:effectLst/>
                <a:latin typeface="Arial Nova Light" panose="020B0304020202020204" pitchFamily="34" charset="0"/>
              </a:rPr>
              <a:t> in Finland do not go to school until the age of 7</a:t>
            </a:r>
            <a:endParaRPr lang="sk-SK" b="1" i="0" dirty="0">
              <a:solidFill>
                <a:srgbClr val="FFC000"/>
              </a:solidFill>
              <a:effectLst/>
              <a:latin typeface="Arial Nova Light" panose="020B0304020202020204" pitchFamily="34" charset="0"/>
            </a:endParaRPr>
          </a:p>
          <a:p>
            <a:pPr marL="285750" indent="-285750">
              <a:buFont typeface="Courier New" panose="02070309020205020404" pitchFamily="49" charset="0"/>
              <a:buChar char="o"/>
            </a:pPr>
            <a:endParaRPr lang="sk-SK" b="1" dirty="0">
              <a:solidFill>
                <a:srgbClr val="FFC000"/>
              </a:solidFill>
              <a:latin typeface="Arial Nova Light" panose="020B0304020202020204" pitchFamily="34" charset="0"/>
            </a:endParaRPr>
          </a:p>
          <a:p>
            <a:pPr marL="285750" indent="-285750">
              <a:buFont typeface="Courier New" panose="02070309020205020404" pitchFamily="49" charset="0"/>
              <a:buChar char="o"/>
            </a:pPr>
            <a:r>
              <a:rPr lang="en-US" b="1" i="0" dirty="0">
                <a:solidFill>
                  <a:srgbClr val="FFC000"/>
                </a:solidFill>
                <a:effectLst/>
                <a:latin typeface="Arial Nova Light" panose="020B0304020202020204" pitchFamily="34" charset="0"/>
              </a:rPr>
              <a:t>Lower secondary education or basic education is compulsory and is subdivided into two parts:</a:t>
            </a:r>
            <a:endParaRPr lang="sk-SK" b="1" i="0" dirty="0">
              <a:solidFill>
                <a:srgbClr val="FFC000"/>
              </a:solidFill>
              <a:effectLst/>
              <a:latin typeface="Arial Nova Light" panose="020B0304020202020204" pitchFamily="34" charset="0"/>
            </a:endParaRPr>
          </a:p>
          <a:p>
            <a:pPr marL="285750" indent="-285750">
              <a:buFont typeface="Courier New" panose="02070309020205020404" pitchFamily="49" charset="0"/>
              <a:buChar char="o"/>
            </a:pPr>
            <a:r>
              <a:rPr lang="en-US" b="1" i="0" dirty="0">
                <a:solidFill>
                  <a:srgbClr val="FFC000"/>
                </a:solidFill>
                <a:effectLst/>
                <a:latin typeface="Arial Nova Light" panose="020B0304020202020204" pitchFamily="34" charset="0"/>
              </a:rPr>
              <a:t> junior general school (1-6 class) </a:t>
            </a:r>
            <a:r>
              <a:rPr lang="sk-SK" b="1" i="0" dirty="0" err="1">
                <a:solidFill>
                  <a:srgbClr val="FFC000"/>
                </a:solidFill>
                <a:effectLst/>
                <a:latin typeface="Arial Nova Light" panose="020B0304020202020204" pitchFamily="34" charset="0"/>
              </a:rPr>
              <a:t>from</a:t>
            </a:r>
            <a:r>
              <a:rPr lang="sk-SK" b="1" i="0" dirty="0">
                <a:solidFill>
                  <a:srgbClr val="FFC000"/>
                </a:solidFill>
                <a:effectLst/>
                <a:latin typeface="Arial Nova Light" panose="020B0304020202020204" pitchFamily="34" charset="0"/>
              </a:rPr>
              <a:t> 7 to 12 </a:t>
            </a:r>
            <a:r>
              <a:rPr lang="sk-SK" b="1" i="0" dirty="0" err="1">
                <a:solidFill>
                  <a:srgbClr val="FFC000"/>
                </a:solidFill>
                <a:effectLst/>
                <a:latin typeface="Arial Nova Light" panose="020B0304020202020204" pitchFamily="34" charset="0"/>
              </a:rPr>
              <a:t>y.o</a:t>
            </a:r>
            <a:endParaRPr lang="sk-SK" b="1" i="0" dirty="0">
              <a:solidFill>
                <a:srgbClr val="FFC000"/>
              </a:solidFill>
              <a:effectLst/>
              <a:latin typeface="Arial Nova Light" panose="020B0304020202020204" pitchFamily="34" charset="0"/>
            </a:endParaRPr>
          </a:p>
          <a:p>
            <a:pPr marL="285750" indent="-285750">
              <a:buFont typeface="Courier New" panose="02070309020205020404" pitchFamily="49" charset="0"/>
              <a:buChar char="o"/>
            </a:pPr>
            <a:r>
              <a:rPr lang="en-US" b="1" i="0" dirty="0">
                <a:solidFill>
                  <a:srgbClr val="FFC000"/>
                </a:solidFill>
                <a:effectLst/>
                <a:latin typeface="Arial Nova Light" panose="020B0304020202020204" pitchFamily="34" charset="0"/>
              </a:rPr>
              <a:t> elder general school (7-9 class)</a:t>
            </a:r>
            <a:r>
              <a:rPr lang="sk-SK" b="1" i="0" dirty="0">
                <a:solidFill>
                  <a:srgbClr val="FFC000"/>
                </a:solidFill>
                <a:effectLst/>
                <a:latin typeface="Arial Nova Light" panose="020B0304020202020204" pitchFamily="34" charset="0"/>
              </a:rPr>
              <a:t> </a:t>
            </a:r>
            <a:r>
              <a:rPr lang="sk-SK" b="1" i="0" dirty="0" err="1">
                <a:solidFill>
                  <a:srgbClr val="FFC000"/>
                </a:solidFill>
                <a:effectLst/>
                <a:latin typeface="Arial Nova Light" panose="020B0304020202020204" pitchFamily="34" charset="0"/>
              </a:rPr>
              <a:t>from</a:t>
            </a:r>
            <a:r>
              <a:rPr lang="sk-SK" b="1" i="0" dirty="0">
                <a:solidFill>
                  <a:srgbClr val="FFC000"/>
                </a:solidFill>
                <a:effectLst/>
                <a:latin typeface="Arial Nova Light" panose="020B0304020202020204" pitchFamily="34" charset="0"/>
              </a:rPr>
              <a:t> 13 to 15 </a:t>
            </a:r>
            <a:r>
              <a:rPr lang="sk-SK" b="1" i="0" dirty="0" err="1">
                <a:solidFill>
                  <a:srgbClr val="FFC000"/>
                </a:solidFill>
                <a:effectLst/>
                <a:latin typeface="Arial Nova Light" panose="020B0304020202020204" pitchFamily="34" charset="0"/>
              </a:rPr>
              <a:t>y.o</a:t>
            </a:r>
            <a:endParaRPr lang="sk-SK" b="1" i="0" dirty="0">
              <a:solidFill>
                <a:srgbClr val="FFC000"/>
              </a:solidFill>
              <a:effectLst/>
              <a:latin typeface="Arial Nova Light" panose="020B0304020202020204" pitchFamily="34" charset="0"/>
            </a:endParaRPr>
          </a:p>
          <a:p>
            <a:pPr marL="285750" indent="-285750">
              <a:buFont typeface="Courier New" panose="02070309020205020404" pitchFamily="49" charset="0"/>
              <a:buChar char="o"/>
            </a:pPr>
            <a:endParaRPr lang="sk-SK" b="1" dirty="0">
              <a:solidFill>
                <a:srgbClr val="FFC000"/>
              </a:solidFill>
              <a:latin typeface="Arial Nova Light" panose="020B0304020202020204" pitchFamily="34" charset="0"/>
            </a:endParaRPr>
          </a:p>
          <a:p>
            <a:pPr marL="285750" indent="-285750">
              <a:buFont typeface="Courier New" panose="02070309020205020404" pitchFamily="49" charset="0"/>
              <a:buChar char="o"/>
            </a:pPr>
            <a:r>
              <a:rPr lang="en-US" sz="1800" b="1" i="0" dirty="0">
                <a:solidFill>
                  <a:srgbClr val="FFC000"/>
                </a:solidFill>
                <a:effectLst/>
                <a:latin typeface="Arial Nova Light" panose="020B0304020202020204" pitchFamily="34" charset="0"/>
              </a:rPr>
              <a:t>general upper secondary education and vocational education and training</a:t>
            </a:r>
            <a:r>
              <a:rPr lang="sk-SK" sz="1800" b="1" i="0" dirty="0">
                <a:solidFill>
                  <a:srgbClr val="FFC000"/>
                </a:solidFill>
                <a:effectLst/>
                <a:latin typeface="Arial Nova Light" panose="020B0304020202020204" pitchFamily="34" charset="0"/>
              </a:rPr>
              <a:t> (</a:t>
            </a:r>
            <a:r>
              <a:rPr lang="sk-SK" sz="1800" b="1" i="0" dirty="0" err="1">
                <a:solidFill>
                  <a:srgbClr val="FFC000"/>
                </a:solidFill>
                <a:effectLst/>
                <a:latin typeface="Arial Nova Light" panose="020B0304020202020204" pitchFamily="34" charset="0"/>
              </a:rPr>
              <a:t>from</a:t>
            </a:r>
            <a:r>
              <a:rPr lang="sk-SK" sz="1800" b="1" i="0" dirty="0">
                <a:solidFill>
                  <a:srgbClr val="FFC000"/>
                </a:solidFill>
                <a:effectLst/>
                <a:latin typeface="Arial Nova Light" panose="020B0304020202020204" pitchFamily="34" charset="0"/>
              </a:rPr>
              <a:t> </a:t>
            </a:r>
            <a:r>
              <a:rPr lang="en-US" sz="1800" b="1" i="0" dirty="0">
                <a:solidFill>
                  <a:srgbClr val="FFC000"/>
                </a:solidFill>
                <a:effectLst/>
                <a:latin typeface="Arial Nova Light" panose="020B0304020202020204" pitchFamily="34" charset="0"/>
              </a:rPr>
              <a:t>16 to 19 years</a:t>
            </a:r>
            <a:r>
              <a:rPr lang="sk-SK" sz="1800" b="1" i="0" dirty="0">
                <a:solidFill>
                  <a:srgbClr val="FFC000"/>
                </a:solidFill>
                <a:effectLst/>
                <a:latin typeface="Arial Nova Light" panose="020B0304020202020204" pitchFamily="34" charset="0"/>
              </a:rPr>
              <a:t>)</a:t>
            </a:r>
            <a:endParaRPr lang="sk-SK" b="1" i="0" dirty="0">
              <a:solidFill>
                <a:srgbClr val="FFC000"/>
              </a:solidFill>
              <a:effectLst/>
              <a:latin typeface="Arial Nova Light" panose="020B0304020202020204" pitchFamily="34" charset="0"/>
            </a:endParaRPr>
          </a:p>
          <a:p>
            <a:pPr marL="285750" indent="-285750">
              <a:buFont typeface="Courier New" panose="02070309020205020404" pitchFamily="49" charset="0"/>
              <a:buChar char="o"/>
            </a:pPr>
            <a:endParaRPr lang="sk-SK" dirty="0">
              <a:solidFill>
                <a:schemeClr val="bg1"/>
              </a:solidFill>
              <a:latin typeface="Verdana" panose="020B0604030504040204" pitchFamily="34" charset="0"/>
            </a:endParaRPr>
          </a:p>
          <a:p>
            <a:pPr marL="285750" indent="-285750">
              <a:buFont typeface="Courier New" panose="02070309020205020404" pitchFamily="49" charset="0"/>
              <a:buChar char="o"/>
            </a:pPr>
            <a:endParaRPr lang="sk-SK" dirty="0">
              <a:solidFill>
                <a:schemeClr val="bg1"/>
              </a:solidFill>
            </a:endParaRPr>
          </a:p>
        </p:txBody>
      </p:sp>
      <p:pic>
        <p:nvPicPr>
          <p:cNvPr id="13" name="Zástupný objekt pre obsah 11">
            <a:extLst>
              <a:ext uri="{FF2B5EF4-FFF2-40B4-BE49-F238E27FC236}">
                <a16:creationId xmlns:a16="http://schemas.microsoft.com/office/drawing/2014/main" id="{3FF61EA1-C78D-48A5-8671-77517AC21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300" y="3847664"/>
            <a:ext cx="4763205" cy="2679303"/>
          </a:xfrm>
          <a:prstGeom prst="rect">
            <a:avLst/>
          </a:prstGeom>
        </p:spPr>
      </p:pic>
      <p:pic>
        <p:nvPicPr>
          <p:cNvPr id="15" name="Obrázok 14">
            <a:extLst>
              <a:ext uri="{FF2B5EF4-FFF2-40B4-BE49-F238E27FC236}">
                <a16:creationId xmlns:a16="http://schemas.microsoft.com/office/drawing/2014/main" id="{D36E269F-0BB7-4798-A06C-5739F4200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495" y="4103222"/>
            <a:ext cx="3572202" cy="2381468"/>
          </a:xfrm>
          <a:prstGeom prst="rect">
            <a:avLst/>
          </a:prstGeom>
        </p:spPr>
      </p:pic>
    </p:spTree>
    <p:extLst>
      <p:ext uri="{BB962C8B-B14F-4D97-AF65-F5344CB8AC3E}">
        <p14:creationId xmlns:p14="http://schemas.microsoft.com/office/powerpoint/2010/main" val="36076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D4C1CF-8D29-40D1-A43B-9B9BAFFD04CF}"/>
              </a:ext>
            </a:extLst>
          </p:cNvPr>
          <p:cNvSpPr>
            <a:spLocks noGrp="1"/>
          </p:cNvSpPr>
          <p:nvPr>
            <p:ph type="title"/>
          </p:nvPr>
        </p:nvSpPr>
        <p:spPr/>
        <p:txBody>
          <a:bodyPr/>
          <a:lstStyle/>
          <a:p>
            <a:endParaRPr lang="sk-SK"/>
          </a:p>
        </p:txBody>
      </p:sp>
      <p:pic>
        <p:nvPicPr>
          <p:cNvPr id="8" name="Zástupný objekt pre obsah 7">
            <a:extLst>
              <a:ext uri="{FF2B5EF4-FFF2-40B4-BE49-F238E27FC236}">
                <a16:creationId xmlns:a16="http://schemas.microsoft.com/office/drawing/2014/main" id="{831254A8-28A1-4ED5-8FE1-248D4FA360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9699" y="1825625"/>
            <a:ext cx="7752602" cy="4351338"/>
          </a:xfrm>
        </p:spPr>
      </p:pic>
      <p:pic>
        <p:nvPicPr>
          <p:cNvPr id="4" name="Zástupný objekt pre obsah 4">
            <a:extLst>
              <a:ext uri="{FF2B5EF4-FFF2-40B4-BE49-F238E27FC236}">
                <a16:creationId xmlns:a16="http://schemas.microsoft.com/office/drawing/2014/main" id="{29AFEDBA-3C86-45B3-AB4F-7D4513006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BlokTextu 4">
            <a:extLst>
              <a:ext uri="{FF2B5EF4-FFF2-40B4-BE49-F238E27FC236}">
                <a16:creationId xmlns:a16="http://schemas.microsoft.com/office/drawing/2014/main" id="{7D8395BD-CC3B-4198-A7E4-3E6CF57925BB}"/>
              </a:ext>
            </a:extLst>
          </p:cNvPr>
          <p:cNvSpPr txBox="1"/>
          <p:nvPr/>
        </p:nvSpPr>
        <p:spPr>
          <a:xfrm>
            <a:off x="476252" y="523875"/>
            <a:ext cx="6467474" cy="769441"/>
          </a:xfrm>
          <a:prstGeom prst="rect">
            <a:avLst/>
          </a:prstGeom>
          <a:solidFill>
            <a:srgbClr val="002060"/>
          </a:solidFill>
        </p:spPr>
        <p:txBody>
          <a:bodyPr wrap="square" rtlCol="0">
            <a:spAutoFit/>
          </a:bodyPr>
          <a:lstStyle/>
          <a:p>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Matriculation</a:t>
            </a:r>
            <a:r>
              <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 </a:t>
            </a:r>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examination</a:t>
            </a:r>
            <a:endPar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endParaRPr>
          </a:p>
        </p:txBody>
      </p:sp>
      <p:sp>
        <p:nvSpPr>
          <p:cNvPr id="6" name="BlokTextu 5">
            <a:extLst>
              <a:ext uri="{FF2B5EF4-FFF2-40B4-BE49-F238E27FC236}">
                <a16:creationId xmlns:a16="http://schemas.microsoft.com/office/drawing/2014/main" id="{8F40CC4B-CA82-4AF5-8909-3136610DFF09}"/>
              </a:ext>
            </a:extLst>
          </p:cNvPr>
          <p:cNvSpPr txBox="1"/>
          <p:nvPr/>
        </p:nvSpPr>
        <p:spPr>
          <a:xfrm>
            <a:off x="247650" y="1825625"/>
            <a:ext cx="11610975" cy="3139321"/>
          </a:xfrm>
          <a:prstGeom prst="rect">
            <a:avLst/>
          </a:prstGeom>
          <a:noFill/>
        </p:spPr>
        <p:txBody>
          <a:bodyPr wrap="square" rtlCol="0">
            <a:spAutoFit/>
          </a:bodyPr>
          <a:lstStyle/>
          <a:p>
            <a:pPr marL="285750" indent="-285750">
              <a:buFont typeface="Courier New" panose="02070309020205020404" pitchFamily="49" charset="0"/>
              <a:buChar char="o"/>
            </a:pPr>
            <a:r>
              <a:rPr lang="en-US" b="1" i="0" dirty="0">
                <a:solidFill>
                  <a:schemeClr val="bg1"/>
                </a:solidFill>
                <a:effectLst/>
                <a:latin typeface="Arial Nova Light" panose="020B0304020202020204" pitchFamily="34" charset="0"/>
              </a:rPr>
              <a:t>The Finnish Matriculation Examination is a national examination generally taken at the end of the Finnish upper secondary school</a:t>
            </a:r>
            <a:endParaRPr lang="sk-SK"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en-US" b="1" i="0" dirty="0">
                <a:solidFill>
                  <a:schemeClr val="bg1"/>
                </a:solidFill>
                <a:effectLst/>
                <a:latin typeface="Arial Nova Light" panose="020B0304020202020204" pitchFamily="34" charset="0"/>
              </a:rPr>
              <a:t>Its purpose is to discover the extent to which students have assimilated the knowledge</a:t>
            </a:r>
            <a:r>
              <a:rPr lang="sk-SK" b="1" i="0" dirty="0">
                <a:solidFill>
                  <a:schemeClr val="bg1"/>
                </a:solidFill>
                <a:effectLst/>
                <a:latin typeface="Arial Nova Light" panose="020B0304020202020204" pitchFamily="34" charset="0"/>
              </a:rPr>
              <a:t>, </a:t>
            </a:r>
            <a:r>
              <a:rPr lang="en-US" b="1" i="0" dirty="0">
                <a:solidFill>
                  <a:schemeClr val="bg1"/>
                </a:solidFill>
                <a:effectLst/>
                <a:latin typeface="Arial Nova Light" panose="020B0304020202020204" pitchFamily="34" charset="0"/>
              </a:rPr>
              <a:t>skills </a:t>
            </a:r>
            <a:r>
              <a:rPr lang="sk-SK" b="1" i="0" dirty="0">
                <a:solidFill>
                  <a:schemeClr val="bg1"/>
                </a:solidFill>
                <a:effectLst/>
                <a:latin typeface="Arial Nova Light" panose="020B0304020202020204" pitchFamily="34" charset="0"/>
              </a:rPr>
              <a:t> and </a:t>
            </a:r>
            <a:r>
              <a:rPr lang="en-US" b="1" i="0" dirty="0">
                <a:solidFill>
                  <a:schemeClr val="bg1"/>
                </a:solidFill>
                <a:effectLst/>
                <a:latin typeface="Arial Nova Light" panose="020B0304020202020204" pitchFamily="34" charset="0"/>
              </a:rPr>
              <a:t>an adequate level of maturity in line with the goals of general upper secondary education</a:t>
            </a:r>
            <a:endParaRPr lang="sk-SK"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en-US" b="1" i="0" dirty="0">
                <a:solidFill>
                  <a:schemeClr val="bg1"/>
                </a:solidFill>
                <a:effectLst/>
                <a:latin typeface="Arial Nova Light" panose="020B0304020202020204" pitchFamily="34" charset="0"/>
              </a:rPr>
              <a:t>Passing the Matriculation Examination entitles the candidate to continue their studies at university and other institutions of higher education</a:t>
            </a:r>
            <a:endParaRPr lang="sk-SK"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en-US" b="1" i="0" dirty="0">
                <a:solidFill>
                  <a:schemeClr val="accent5">
                    <a:lumMod val="40000"/>
                    <a:lumOff val="60000"/>
                  </a:schemeClr>
                </a:solidFill>
                <a:effectLst/>
                <a:latin typeface="Arial Nova Light" panose="020B0304020202020204" pitchFamily="34" charset="0"/>
              </a:rPr>
              <a:t>The matriculation event that follows the successful completion of final exams is an important rite of passage to a Finnish man or woman, and is viewed by some as on a par with christenings and weddings</a:t>
            </a:r>
            <a:endParaRPr lang="sk-SK" b="1" dirty="0">
              <a:solidFill>
                <a:schemeClr val="accent5">
                  <a:lumMod val="40000"/>
                  <a:lumOff val="60000"/>
                </a:schemeClr>
              </a:solidFill>
              <a:latin typeface="Arial Nova Light" panose="020B0304020202020204" pitchFamily="34" charset="0"/>
            </a:endParaRPr>
          </a:p>
        </p:txBody>
      </p:sp>
      <p:pic>
        <p:nvPicPr>
          <p:cNvPr id="9" name="Zástupný objekt pre obsah 7">
            <a:extLst>
              <a:ext uri="{FF2B5EF4-FFF2-40B4-BE49-F238E27FC236}">
                <a16:creationId xmlns:a16="http://schemas.microsoft.com/office/drawing/2014/main" id="{160D0FE4-A46F-4833-8F9F-533222672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1" y="4883670"/>
            <a:ext cx="5271900" cy="1825602"/>
          </a:xfrm>
          <a:prstGeom prst="rect">
            <a:avLst/>
          </a:prstGeom>
        </p:spPr>
      </p:pic>
    </p:spTree>
    <p:extLst>
      <p:ext uri="{BB962C8B-B14F-4D97-AF65-F5344CB8AC3E}">
        <p14:creationId xmlns:p14="http://schemas.microsoft.com/office/powerpoint/2010/main" val="246962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BB3796-7A42-48F2-B043-7E3EFFDB58D9}"/>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CF219407-4589-4178-B21E-FB5D852DBFD5}"/>
              </a:ext>
            </a:extLst>
          </p:cNvPr>
          <p:cNvSpPr>
            <a:spLocks noGrp="1"/>
          </p:cNvSpPr>
          <p:nvPr>
            <p:ph idx="1"/>
          </p:nvPr>
        </p:nvSpPr>
        <p:spPr/>
        <p:txBody>
          <a:bodyPr/>
          <a:lstStyle/>
          <a:p>
            <a:endParaRPr lang="sk-SK"/>
          </a:p>
        </p:txBody>
      </p:sp>
      <p:pic>
        <p:nvPicPr>
          <p:cNvPr id="4" name="Zástupný objekt pre obsah 4">
            <a:extLst>
              <a:ext uri="{FF2B5EF4-FFF2-40B4-BE49-F238E27FC236}">
                <a16:creationId xmlns:a16="http://schemas.microsoft.com/office/drawing/2014/main" id="{CB49C0D8-38B3-4874-A053-0C39B1AF6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BlokTextu 5">
            <a:extLst>
              <a:ext uri="{FF2B5EF4-FFF2-40B4-BE49-F238E27FC236}">
                <a16:creationId xmlns:a16="http://schemas.microsoft.com/office/drawing/2014/main" id="{71AE6A78-118F-45CC-AF1F-61B30C505254}"/>
              </a:ext>
            </a:extLst>
          </p:cNvPr>
          <p:cNvSpPr txBox="1"/>
          <p:nvPr/>
        </p:nvSpPr>
        <p:spPr>
          <a:xfrm>
            <a:off x="476252" y="523875"/>
            <a:ext cx="2524123" cy="769441"/>
          </a:xfrm>
          <a:prstGeom prst="rect">
            <a:avLst/>
          </a:prstGeom>
          <a:solidFill>
            <a:srgbClr val="002060"/>
          </a:solidFill>
        </p:spPr>
        <p:txBody>
          <a:bodyPr wrap="square" rtlCol="0">
            <a:spAutoFit/>
          </a:bodyPr>
          <a:lstStyle/>
          <a:p>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Sources</a:t>
            </a:r>
            <a:endPar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endParaRPr>
          </a:p>
        </p:txBody>
      </p:sp>
      <p:sp>
        <p:nvSpPr>
          <p:cNvPr id="7" name="BlokTextu 6">
            <a:extLst>
              <a:ext uri="{FF2B5EF4-FFF2-40B4-BE49-F238E27FC236}">
                <a16:creationId xmlns:a16="http://schemas.microsoft.com/office/drawing/2014/main" id="{4B4E49D3-6B2E-4491-AEAA-91EDF6E61496}"/>
              </a:ext>
            </a:extLst>
          </p:cNvPr>
          <p:cNvSpPr txBox="1"/>
          <p:nvPr/>
        </p:nvSpPr>
        <p:spPr>
          <a:xfrm>
            <a:off x="295275" y="1825625"/>
            <a:ext cx="11544300" cy="2862322"/>
          </a:xfrm>
          <a:prstGeom prst="rect">
            <a:avLst/>
          </a:prstGeom>
          <a:noFill/>
        </p:spPr>
        <p:txBody>
          <a:bodyPr wrap="square" rtlCol="0">
            <a:spAutoFit/>
          </a:bodyPr>
          <a:lstStyle/>
          <a:p>
            <a:pPr marL="285750" indent="-285750">
              <a:buFont typeface="Courier New" panose="02070309020205020404" pitchFamily="49" charset="0"/>
              <a:buChar char="o"/>
            </a:pPr>
            <a:r>
              <a:rPr lang="en-US" dirty="0">
                <a:hlinkClick r:id="rId3"/>
              </a:rPr>
              <a:t>Finland Guide: Secondary education, Vocational and upper secondary schools: Students can enter secondary (justlanded.com)</a:t>
            </a:r>
            <a:endParaRPr lang="sk-SK" dirty="0"/>
          </a:p>
          <a:p>
            <a:pPr marL="285750" indent="-285750">
              <a:buFont typeface="Courier New" panose="02070309020205020404" pitchFamily="49" charset="0"/>
              <a:buChar char="o"/>
            </a:pPr>
            <a:endParaRPr lang="sk-SK" dirty="0"/>
          </a:p>
          <a:p>
            <a:pPr marL="285750" indent="-285750">
              <a:buFont typeface="Courier New" panose="02070309020205020404" pitchFamily="49" charset="0"/>
              <a:buChar char="o"/>
            </a:pPr>
            <a:r>
              <a:rPr lang="en-US" dirty="0">
                <a:hlinkClick r:id="rId4"/>
              </a:rPr>
              <a:t>Finland - Secondary Education - Students, Schools, Vocational, and Upper - StateUniversity.com</a:t>
            </a:r>
            <a:endParaRPr lang="sk-SK" dirty="0"/>
          </a:p>
          <a:p>
            <a:pPr marL="285750" indent="-285750">
              <a:buFont typeface="Courier New" panose="02070309020205020404" pitchFamily="49" charset="0"/>
              <a:buChar char="o"/>
            </a:pPr>
            <a:endParaRPr lang="sk-SK" dirty="0"/>
          </a:p>
          <a:p>
            <a:pPr marL="285750" indent="-285750">
              <a:buFont typeface="Courier New" panose="02070309020205020404" pitchFamily="49" charset="0"/>
              <a:buChar char="o"/>
            </a:pPr>
            <a:r>
              <a:rPr lang="en-US" dirty="0">
                <a:hlinkClick r:id="rId5"/>
              </a:rPr>
              <a:t>General upper secondary education - OKM - Ministry of Education and Culture, Finland</a:t>
            </a:r>
            <a:endParaRPr lang="sk-SK" dirty="0"/>
          </a:p>
          <a:p>
            <a:pPr marL="285750" indent="-285750">
              <a:buFont typeface="Courier New" panose="02070309020205020404" pitchFamily="49" charset="0"/>
              <a:buChar char="o"/>
            </a:pPr>
            <a:endParaRPr lang="sk-SK" dirty="0"/>
          </a:p>
          <a:p>
            <a:pPr marL="285750" indent="-285750">
              <a:buFont typeface="Courier New" panose="02070309020205020404" pitchFamily="49" charset="0"/>
              <a:buChar char="o"/>
            </a:pPr>
            <a:r>
              <a:rPr lang="en-US" dirty="0">
                <a:hlinkClick r:id="rId6"/>
              </a:rPr>
              <a:t>10 Facts About Education in Finland | Education in Finland (in-</a:t>
            </a:r>
            <a:r>
              <a:rPr lang="en-US" dirty="0" err="1">
                <a:hlinkClick r:id="rId6"/>
              </a:rPr>
              <a:t>finland.education</a:t>
            </a:r>
            <a:r>
              <a:rPr lang="en-US" dirty="0">
                <a:hlinkClick r:id="rId6"/>
              </a:rPr>
              <a:t>)</a:t>
            </a:r>
            <a:endParaRPr lang="sk-SK" dirty="0"/>
          </a:p>
          <a:p>
            <a:pPr marL="285750" indent="-285750">
              <a:buFont typeface="Courier New" panose="02070309020205020404" pitchFamily="49" charset="0"/>
              <a:buChar char="o"/>
            </a:pPr>
            <a:endParaRPr lang="sk-SK" dirty="0">
              <a:solidFill>
                <a:schemeClr val="bg1"/>
              </a:solidFill>
            </a:endParaRPr>
          </a:p>
          <a:p>
            <a:pPr marL="285750" indent="-285750">
              <a:buFont typeface="Courier New" panose="02070309020205020404" pitchFamily="49" charset="0"/>
              <a:buChar char="o"/>
            </a:pPr>
            <a:r>
              <a:rPr lang="sk-SK" dirty="0" err="1">
                <a:hlinkClick r:id="rId7"/>
              </a:rPr>
              <a:t>matriculation</a:t>
            </a:r>
            <a:r>
              <a:rPr lang="sk-SK" dirty="0">
                <a:hlinkClick r:id="rId7"/>
              </a:rPr>
              <a:t> </a:t>
            </a:r>
            <a:r>
              <a:rPr lang="sk-SK" dirty="0" err="1">
                <a:hlinkClick r:id="rId7"/>
              </a:rPr>
              <a:t>exam</a:t>
            </a:r>
            <a:r>
              <a:rPr lang="sk-SK" dirty="0">
                <a:hlinkClick r:id="rId7"/>
              </a:rPr>
              <a:t> in </a:t>
            </a:r>
            <a:r>
              <a:rPr lang="sk-SK" dirty="0" err="1">
                <a:hlinkClick r:id="rId7"/>
              </a:rPr>
              <a:t>finland</a:t>
            </a:r>
            <a:r>
              <a:rPr lang="sk-SK" dirty="0">
                <a:hlinkClick r:id="rId7"/>
              </a:rPr>
              <a:t> - Bing </a:t>
            </a:r>
            <a:r>
              <a:rPr lang="sk-SK" dirty="0" err="1">
                <a:hlinkClick r:id="rId7"/>
              </a:rPr>
              <a:t>images</a:t>
            </a:r>
            <a:endParaRPr lang="sk-SK" dirty="0">
              <a:solidFill>
                <a:schemeClr val="bg1"/>
              </a:solidFill>
            </a:endParaRPr>
          </a:p>
        </p:txBody>
      </p:sp>
    </p:spTree>
    <p:extLst>
      <p:ext uri="{BB962C8B-B14F-4D97-AF65-F5344CB8AC3E}">
        <p14:creationId xmlns:p14="http://schemas.microsoft.com/office/powerpoint/2010/main" val="290851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3BBD37-054E-46BA-B9FA-C883EA55717A}"/>
              </a:ext>
            </a:extLst>
          </p:cNvPr>
          <p:cNvSpPr>
            <a:spLocks noGrp="1"/>
          </p:cNvSpPr>
          <p:nvPr>
            <p:ph type="title"/>
          </p:nvPr>
        </p:nvSpPr>
        <p:spPr/>
        <p:txBody>
          <a:bodyPr/>
          <a:lstStyle/>
          <a:p>
            <a:endParaRPr lang="sk-SK"/>
          </a:p>
        </p:txBody>
      </p:sp>
      <p:pic>
        <p:nvPicPr>
          <p:cNvPr id="6" name="Zástupný objekt pre obsah 5">
            <a:extLst>
              <a:ext uri="{FF2B5EF4-FFF2-40B4-BE49-F238E27FC236}">
                <a16:creationId xmlns:a16="http://schemas.microsoft.com/office/drawing/2014/main" id="{DF94E299-99DF-4323-99E2-50E8B4FC9D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6536" y="1825625"/>
            <a:ext cx="3678928" cy="4351338"/>
          </a:xfrm>
        </p:spPr>
      </p:pic>
      <p:pic>
        <p:nvPicPr>
          <p:cNvPr id="4" name="Zástupný objekt pre obsah 4">
            <a:extLst>
              <a:ext uri="{FF2B5EF4-FFF2-40B4-BE49-F238E27FC236}">
                <a16:creationId xmlns:a16="http://schemas.microsoft.com/office/drawing/2014/main" id="{C9EA03CD-2E09-46D5-A9D4-740127BF5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Zástupný objekt pre obsah 5">
            <a:extLst>
              <a:ext uri="{FF2B5EF4-FFF2-40B4-BE49-F238E27FC236}">
                <a16:creationId xmlns:a16="http://schemas.microsoft.com/office/drawing/2014/main" id="{AA57B20E-C047-45DE-BF0B-B0B571B64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0" y="365125"/>
            <a:ext cx="5211314" cy="6163803"/>
          </a:xfrm>
          <a:prstGeom prst="rect">
            <a:avLst/>
          </a:prstGeom>
        </p:spPr>
      </p:pic>
    </p:spTree>
    <p:extLst>
      <p:ext uri="{BB962C8B-B14F-4D97-AF65-F5344CB8AC3E}">
        <p14:creationId xmlns:p14="http://schemas.microsoft.com/office/powerpoint/2010/main" val="170378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C9103E-E514-4B82-B171-E4AE1A3DA250}"/>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EB0D81A1-CE84-4E0F-8728-2CF14F2950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4" y="0"/>
            <a:ext cx="12277724" cy="6858000"/>
          </a:xfrm>
        </p:spPr>
      </p:pic>
      <p:sp>
        <p:nvSpPr>
          <p:cNvPr id="6" name="BlokTextu 5">
            <a:extLst>
              <a:ext uri="{FF2B5EF4-FFF2-40B4-BE49-F238E27FC236}">
                <a16:creationId xmlns:a16="http://schemas.microsoft.com/office/drawing/2014/main" id="{3AEE1653-CB30-4ACB-93BC-9208A31F8685}"/>
              </a:ext>
            </a:extLst>
          </p:cNvPr>
          <p:cNvSpPr txBox="1"/>
          <p:nvPr/>
        </p:nvSpPr>
        <p:spPr>
          <a:xfrm>
            <a:off x="1271588" y="1895475"/>
            <a:ext cx="9563100" cy="2862322"/>
          </a:xfrm>
          <a:prstGeom prst="rect">
            <a:avLst/>
          </a:prstGeom>
          <a:solidFill>
            <a:srgbClr val="002060"/>
          </a:solidFill>
        </p:spPr>
        <p:txBody>
          <a:bodyPr wrap="square" rtlCol="0">
            <a:spAutoFit/>
          </a:bodyPr>
          <a:lstStyle/>
          <a:p>
            <a:pPr algn="ctr"/>
            <a:r>
              <a:rPr lang="sk-SK" sz="6000" b="1" dirty="0" err="1">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Thank</a:t>
            </a:r>
            <a:r>
              <a:rPr lang="sk-SK" sz="6000" b="1" dirty="0">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 </a:t>
            </a:r>
            <a:r>
              <a:rPr lang="sk-SK" sz="6000" b="1" dirty="0" err="1">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you</a:t>
            </a:r>
            <a:r>
              <a:rPr lang="sk-SK" sz="6000" b="1" dirty="0">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 </a:t>
            </a:r>
            <a:r>
              <a:rPr lang="sk-SK" sz="6000" b="1" dirty="0" err="1">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for</a:t>
            </a:r>
            <a:r>
              <a:rPr lang="sk-SK" sz="6000" b="1" dirty="0">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 </a:t>
            </a:r>
            <a:r>
              <a:rPr lang="sk-SK" sz="6000" b="1" dirty="0" err="1">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your</a:t>
            </a:r>
            <a:r>
              <a:rPr lang="sk-SK" sz="6000" b="1" dirty="0">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 </a:t>
            </a:r>
            <a:r>
              <a:rPr lang="sk-SK" sz="6000" b="1" dirty="0" err="1">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attention</a:t>
            </a:r>
            <a:r>
              <a:rPr lang="sk-SK" sz="6000" b="1" dirty="0">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a:t>
            </a:r>
          </a:p>
          <a:p>
            <a:pPr algn="ctr"/>
            <a:endParaRPr lang="sk-SK" sz="6000" b="1" dirty="0">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endParaRPr>
          </a:p>
          <a:p>
            <a:pPr algn="ctr"/>
            <a:r>
              <a:rPr lang="sk-SK" sz="6000" b="1" dirty="0">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 </a:t>
            </a:r>
            <a:r>
              <a:rPr lang="sk-SK" sz="6000" b="1" dirty="0" err="1">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Näkemiin</a:t>
            </a:r>
            <a:r>
              <a:rPr lang="sk-SK" sz="6000" b="1" dirty="0">
                <a:ln>
                  <a:solidFill>
                    <a:schemeClr val="tx1"/>
                  </a:solidFill>
                </a:ln>
                <a:solidFill>
                  <a:schemeClr val="bg1"/>
                </a:solidFill>
                <a:effectLst>
                  <a:glow rad="127000">
                    <a:srgbClr val="2A66DE"/>
                  </a:glow>
                  <a:outerShdw blurRad="38100" dist="38100" dir="2700000" algn="tl">
                    <a:srgbClr val="000000">
                      <a:alpha val="43137"/>
                    </a:srgbClr>
                  </a:outerShdw>
                </a:effectLst>
                <a:latin typeface="Arial Nova Light" panose="020B0304020202020204" pitchFamily="34" charset="0"/>
              </a:rPr>
              <a:t>! - </a:t>
            </a:r>
          </a:p>
        </p:txBody>
      </p:sp>
    </p:spTree>
    <p:extLst>
      <p:ext uri="{BB962C8B-B14F-4D97-AF65-F5344CB8AC3E}">
        <p14:creationId xmlns:p14="http://schemas.microsoft.com/office/powerpoint/2010/main" val="408181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FDE230-00E2-4FF0-997D-224D7A30C134}"/>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CCBDFDBA-2CF1-4999-84C4-BA0FC64639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BlokTextu 5">
            <a:extLst>
              <a:ext uri="{FF2B5EF4-FFF2-40B4-BE49-F238E27FC236}">
                <a16:creationId xmlns:a16="http://schemas.microsoft.com/office/drawing/2014/main" id="{EB661C5A-9236-4FBC-A846-8F0F0DE5B216}"/>
              </a:ext>
            </a:extLst>
          </p:cNvPr>
          <p:cNvSpPr txBox="1"/>
          <p:nvPr/>
        </p:nvSpPr>
        <p:spPr>
          <a:xfrm>
            <a:off x="352426" y="572542"/>
            <a:ext cx="5400675" cy="769441"/>
          </a:xfrm>
          <a:prstGeom prst="rect">
            <a:avLst/>
          </a:prstGeom>
          <a:solidFill>
            <a:srgbClr val="002060"/>
          </a:solidFill>
        </p:spPr>
        <p:txBody>
          <a:bodyPr wrap="square" rtlCol="0">
            <a:spAutoFit/>
          </a:bodyPr>
          <a:lstStyle/>
          <a:p>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System</a:t>
            </a:r>
            <a:r>
              <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 of </a:t>
            </a:r>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education</a:t>
            </a:r>
            <a:r>
              <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 </a:t>
            </a:r>
          </a:p>
        </p:txBody>
      </p:sp>
      <p:sp>
        <p:nvSpPr>
          <p:cNvPr id="7" name="BlokTextu 6">
            <a:extLst>
              <a:ext uri="{FF2B5EF4-FFF2-40B4-BE49-F238E27FC236}">
                <a16:creationId xmlns:a16="http://schemas.microsoft.com/office/drawing/2014/main" id="{96C968D8-0C84-4D9A-9513-37A3682F4174}"/>
              </a:ext>
            </a:extLst>
          </p:cNvPr>
          <p:cNvSpPr txBox="1"/>
          <p:nvPr/>
        </p:nvSpPr>
        <p:spPr>
          <a:xfrm>
            <a:off x="257175" y="1914525"/>
            <a:ext cx="11391900" cy="2308324"/>
          </a:xfrm>
          <a:prstGeom prst="rect">
            <a:avLst/>
          </a:prstGeom>
          <a:noFill/>
        </p:spPr>
        <p:txBody>
          <a:bodyPr wrap="square" rtlCol="0">
            <a:spAutoFit/>
          </a:bodyPr>
          <a:lstStyle/>
          <a:p>
            <a:pPr marL="285750" indent="-285750">
              <a:buFont typeface="Courier New" panose="02070309020205020404" pitchFamily="49" charset="0"/>
              <a:buChar char="o"/>
            </a:pPr>
            <a:r>
              <a:rPr lang="en-US" b="0" i="0" dirty="0">
                <a:solidFill>
                  <a:schemeClr val="bg1"/>
                </a:solidFill>
                <a:effectLst/>
                <a:latin typeface="Verdana" panose="020B0604030504040204" pitchFamily="34" charset="0"/>
              </a:rPr>
              <a:t>The educational system of Finland is considered to be one of the best in the world</a:t>
            </a:r>
            <a:endParaRPr lang="sk-SK" b="0" i="0" dirty="0">
              <a:solidFill>
                <a:schemeClr val="bg1"/>
              </a:solidFill>
              <a:effectLst/>
              <a:latin typeface="Verdana" panose="020B0604030504040204" pitchFamily="34" charset="0"/>
            </a:endParaRPr>
          </a:p>
          <a:p>
            <a:pPr marL="285750" indent="-285750">
              <a:buFont typeface="Courier New" panose="02070309020205020404" pitchFamily="49" charset="0"/>
              <a:buChar char="o"/>
            </a:pPr>
            <a:endParaRPr lang="sk-SK" dirty="0">
              <a:solidFill>
                <a:schemeClr val="bg1"/>
              </a:solidFill>
              <a:latin typeface="Verdana" panose="020B0604030504040204" pitchFamily="34" charset="0"/>
            </a:endParaRPr>
          </a:p>
          <a:p>
            <a:pPr marL="285750" indent="-285750">
              <a:buFont typeface="Courier New" panose="02070309020205020404" pitchFamily="49" charset="0"/>
              <a:buChar char="o"/>
            </a:pPr>
            <a:endParaRPr lang="sk-SK" b="0" i="0" dirty="0">
              <a:solidFill>
                <a:schemeClr val="bg1"/>
              </a:solidFill>
              <a:effectLst/>
              <a:latin typeface="Verdana" panose="020B0604030504040204" pitchFamily="34" charset="0"/>
            </a:endParaRPr>
          </a:p>
          <a:p>
            <a:pPr marL="285750" indent="-285750">
              <a:buFont typeface="Courier New" panose="02070309020205020404" pitchFamily="49" charset="0"/>
              <a:buChar char="o"/>
            </a:pPr>
            <a:r>
              <a:rPr lang="en-US" b="0" i="0" dirty="0">
                <a:solidFill>
                  <a:schemeClr val="bg1"/>
                </a:solidFill>
                <a:effectLst/>
                <a:latin typeface="Verdana" panose="020B0604030504040204" pitchFamily="34" charset="0"/>
              </a:rPr>
              <a:t>The main line of the education system is its democratic character: </a:t>
            </a:r>
            <a:r>
              <a:rPr lang="en-US" b="0" i="0" u="sng" dirty="0">
                <a:solidFill>
                  <a:schemeClr val="accent5">
                    <a:lumMod val="40000"/>
                    <a:lumOff val="60000"/>
                  </a:schemeClr>
                </a:solidFill>
                <a:effectLst/>
                <a:latin typeface="Verdana" panose="020B0604030504040204" pitchFamily="34" charset="0"/>
              </a:rPr>
              <a:t>equal opportunities to get an education for every resident in Finland</a:t>
            </a:r>
            <a:endParaRPr lang="sk-SK" b="0" i="0" u="sng" dirty="0">
              <a:solidFill>
                <a:schemeClr val="accent5">
                  <a:lumMod val="40000"/>
                  <a:lumOff val="60000"/>
                </a:schemeClr>
              </a:solidFill>
              <a:effectLst/>
              <a:latin typeface="Verdana" panose="020B0604030504040204" pitchFamily="34" charset="0"/>
            </a:endParaRPr>
          </a:p>
          <a:p>
            <a:pPr marL="285750" indent="-285750">
              <a:buFont typeface="Courier New" panose="02070309020205020404" pitchFamily="49" charset="0"/>
              <a:buChar char="o"/>
            </a:pPr>
            <a:endParaRPr lang="sk-SK" u="sng" dirty="0">
              <a:solidFill>
                <a:schemeClr val="bg1"/>
              </a:solidFill>
              <a:latin typeface="Verdana" panose="020B0604030504040204" pitchFamily="34" charset="0"/>
            </a:endParaRPr>
          </a:p>
          <a:p>
            <a:pPr marL="285750" indent="-285750">
              <a:buFont typeface="Courier New" panose="02070309020205020404" pitchFamily="49" charset="0"/>
              <a:buChar char="o"/>
            </a:pPr>
            <a:r>
              <a:rPr lang="sk-SK" b="0" i="0" dirty="0" err="1">
                <a:solidFill>
                  <a:schemeClr val="accent5">
                    <a:lumMod val="40000"/>
                    <a:lumOff val="60000"/>
                  </a:schemeClr>
                </a:solidFill>
                <a:effectLst/>
                <a:latin typeface="Verdana" panose="020B0604030504040204" pitchFamily="34" charset="0"/>
              </a:rPr>
              <a:t>All</a:t>
            </a:r>
            <a:r>
              <a:rPr lang="sk-SK" b="0" i="0" dirty="0">
                <a:solidFill>
                  <a:schemeClr val="accent5">
                    <a:lumMod val="40000"/>
                    <a:lumOff val="60000"/>
                  </a:schemeClr>
                </a:solidFill>
                <a:effectLst/>
                <a:latin typeface="Verdana" panose="020B0604030504040204" pitchFamily="34" charset="0"/>
              </a:rPr>
              <a:t> </a:t>
            </a:r>
            <a:r>
              <a:rPr lang="en-US" b="0" i="0" dirty="0">
                <a:solidFill>
                  <a:schemeClr val="accent5">
                    <a:lumMod val="40000"/>
                    <a:lumOff val="60000"/>
                  </a:schemeClr>
                </a:solidFill>
                <a:effectLst/>
                <a:latin typeface="Verdana" panose="020B0604030504040204" pitchFamily="34" charset="0"/>
              </a:rPr>
              <a:t>foreigners </a:t>
            </a:r>
            <a:r>
              <a:rPr lang="en-US" b="0" i="0" dirty="0">
                <a:solidFill>
                  <a:schemeClr val="bg1"/>
                </a:solidFill>
                <a:effectLst/>
                <a:latin typeface="Verdana" panose="020B0604030504040204" pitchFamily="34" charset="0"/>
              </a:rPr>
              <a:t>of compulsory school age </a:t>
            </a:r>
            <a:r>
              <a:rPr lang="en-US" b="0" i="0" dirty="0">
                <a:solidFill>
                  <a:schemeClr val="accent5">
                    <a:lumMod val="40000"/>
                    <a:lumOff val="60000"/>
                  </a:schemeClr>
                </a:solidFill>
                <a:effectLst/>
                <a:latin typeface="Verdana" panose="020B0604030504040204" pitchFamily="34" charset="0"/>
              </a:rPr>
              <a:t>have the right to receive the same basic education as Finns</a:t>
            </a:r>
            <a:endParaRPr lang="sk-SK" u="sng" dirty="0">
              <a:solidFill>
                <a:schemeClr val="accent5">
                  <a:lumMod val="40000"/>
                  <a:lumOff val="60000"/>
                </a:schemeClr>
              </a:solidFill>
            </a:endParaRPr>
          </a:p>
        </p:txBody>
      </p:sp>
      <p:pic>
        <p:nvPicPr>
          <p:cNvPr id="9" name="Obrázok 8">
            <a:extLst>
              <a:ext uri="{FF2B5EF4-FFF2-40B4-BE49-F238E27FC236}">
                <a16:creationId xmlns:a16="http://schemas.microsoft.com/office/drawing/2014/main" id="{5F43E67C-DBA0-4356-A9FE-89632E2F7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039178"/>
            <a:ext cx="4264819" cy="2637847"/>
          </a:xfrm>
          <a:prstGeom prst="rect">
            <a:avLst/>
          </a:prstGeom>
        </p:spPr>
      </p:pic>
      <p:pic>
        <p:nvPicPr>
          <p:cNvPr id="11" name="Obrázok 10">
            <a:extLst>
              <a:ext uri="{FF2B5EF4-FFF2-40B4-BE49-F238E27FC236}">
                <a16:creationId xmlns:a16="http://schemas.microsoft.com/office/drawing/2014/main" id="{FA02F200-7E1B-451B-8E7C-CD781C406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176" y="4111625"/>
            <a:ext cx="3705225" cy="2381250"/>
          </a:xfrm>
          <a:prstGeom prst="rect">
            <a:avLst/>
          </a:prstGeom>
        </p:spPr>
      </p:pic>
    </p:spTree>
    <p:extLst>
      <p:ext uri="{BB962C8B-B14F-4D97-AF65-F5344CB8AC3E}">
        <p14:creationId xmlns:p14="http://schemas.microsoft.com/office/powerpoint/2010/main" val="4492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D31FF1-5320-4E7E-8C8A-55053AA396B6}"/>
              </a:ext>
            </a:extLst>
          </p:cNvPr>
          <p:cNvSpPr>
            <a:spLocks noGrp="1"/>
          </p:cNvSpPr>
          <p:nvPr>
            <p:ph type="title"/>
          </p:nvPr>
        </p:nvSpPr>
        <p:spPr/>
        <p:txBody>
          <a:bodyPr/>
          <a:lstStyle/>
          <a:p>
            <a:endParaRPr lang="sk-SK"/>
          </a:p>
        </p:txBody>
      </p:sp>
      <p:pic>
        <p:nvPicPr>
          <p:cNvPr id="4" name="Zástupný objekt pre obsah 4">
            <a:extLst>
              <a:ext uri="{FF2B5EF4-FFF2-40B4-BE49-F238E27FC236}">
                <a16:creationId xmlns:a16="http://schemas.microsoft.com/office/drawing/2014/main" id="{70A27358-BC6B-43A1-A28F-6177A6BB6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5149"/>
          </a:xfrm>
          <a:prstGeom prst="rect">
            <a:avLst/>
          </a:prstGeom>
        </p:spPr>
      </p:pic>
      <p:sp>
        <p:nvSpPr>
          <p:cNvPr id="5" name="BlokTextu 4">
            <a:extLst>
              <a:ext uri="{FF2B5EF4-FFF2-40B4-BE49-F238E27FC236}">
                <a16:creationId xmlns:a16="http://schemas.microsoft.com/office/drawing/2014/main" id="{4DDBC2DA-1E50-4EBF-90F9-909373BB95E1}"/>
              </a:ext>
            </a:extLst>
          </p:cNvPr>
          <p:cNvSpPr txBox="1"/>
          <p:nvPr/>
        </p:nvSpPr>
        <p:spPr>
          <a:xfrm>
            <a:off x="476251" y="523875"/>
            <a:ext cx="3752850" cy="769441"/>
          </a:xfrm>
          <a:prstGeom prst="rect">
            <a:avLst/>
          </a:prstGeom>
          <a:solidFill>
            <a:srgbClr val="002060"/>
          </a:solidFill>
        </p:spPr>
        <p:txBody>
          <a:bodyPr wrap="square" rtlCol="0">
            <a:spAutoFit/>
          </a:bodyPr>
          <a:lstStyle/>
          <a:p>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School</a:t>
            </a:r>
            <a:r>
              <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 </a:t>
            </a:r>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system</a:t>
            </a:r>
            <a:endPar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endParaRPr>
          </a:p>
        </p:txBody>
      </p:sp>
      <p:sp>
        <p:nvSpPr>
          <p:cNvPr id="7" name="BlokTextu 6">
            <a:extLst>
              <a:ext uri="{FF2B5EF4-FFF2-40B4-BE49-F238E27FC236}">
                <a16:creationId xmlns:a16="http://schemas.microsoft.com/office/drawing/2014/main" id="{1E7A3541-5226-453B-842B-16927E216504}"/>
              </a:ext>
            </a:extLst>
          </p:cNvPr>
          <p:cNvSpPr txBox="1"/>
          <p:nvPr/>
        </p:nvSpPr>
        <p:spPr>
          <a:xfrm>
            <a:off x="476251" y="1825626"/>
            <a:ext cx="10877549" cy="1384995"/>
          </a:xfrm>
          <a:prstGeom prst="rect">
            <a:avLst/>
          </a:prstGeom>
          <a:solidFill>
            <a:schemeClr val="bg1"/>
          </a:solidFill>
        </p:spPr>
        <p:txBody>
          <a:bodyPr wrap="square" rtlCol="0">
            <a:spAutoFit/>
          </a:bodyPr>
          <a:lstStyle/>
          <a:p>
            <a:pPr marL="285750" indent="-285750">
              <a:buFont typeface="Courier New" panose="02070309020205020404" pitchFamily="49" charset="0"/>
              <a:buChar char="o"/>
            </a:pPr>
            <a:r>
              <a:rPr lang="en-US" sz="2400" b="1" i="0" dirty="0">
                <a:solidFill>
                  <a:srgbClr val="2A66DE"/>
                </a:solidFill>
                <a:effectLst/>
                <a:latin typeface="Arial Nova Light" panose="020B0304020202020204" pitchFamily="34" charset="0"/>
              </a:rPr>
              <a:t>The phenomenon of Finnish school education is that it allows children to study and squeeze less and, at the same time, increase their knowledge!</a:t>
            </a:r>
            <a:endParaRPr lang="sk-SK" sz="2400" b="1" i="0" dirty="0">
              <a:solidFill>
                <a:srgbClr val="2A66DE"/>
              </a:solidFill>
              <a:effectLst/>
              <a:latin typeface="Arial Nova Light" panose="020B0304020202020204" pitchFamily="34" charset="0"/>
            </a:endParaRPr>
          </a:p>
          <a:p>
            <a:pPr marL="285750" indent="-285750">
              <a:buFont typeface="Courier New" panose="02070309020205020404" pitchFamily="49" charset="0"/>
              <a:buChar char="o"/>
            </a:pPr>
            <a:endParaRPr lang="sk-SK" dirty="0">
              <a:solidFill>
                <a:schemeClr val="bg1"/>
              </a:solidFill>
              <a:latin typeface="Verdana" panose="020B0604030504040204" pitchFamily="34" charset="0"/>
            </a:endParaRPr>
          </a:p>
          <a:p>
            <a:endParaRPr lang="sk-SK" b="0" i="0" dirty="0">
              <a:solidFill>
                <a:schemeClr val="bg1"/>
              </a:solidFill>
              <a:effectLst/>
              <a:latin typeface="Verdana" panose="020B0604030504040204" pitchFamily="34" charset="0"/>
            </a:endParaRPr>
          </a:p>
        </p:txBody>
      </p:sp>
      <p:sp>
        <p:nvSpPr>
          <p:cNvPr id="8" name="BlokTextu 7">
            <a:extLst>
              <a:ext uri="{FF2B5EF4-FFF2-40B4-BE49-F238E27FC236}">
                <a16:creationId xmlns:a16="http://schemas.microsoft.com/office/drawing/2014/main" id="{0B42E3FD-DD3D-406A-8EE9-020709BCA12C}"/>
              </a:ext>
            </a:extLst>
          </p:cNvPr>
          <p:cNvSpPr txBox="1"/>
          <p:nvPr/>
        </p:nvSpPr>
        <p:spPr>
          <a:xfrm>
            <a:off x="314324" y="3600450"/>
            <a:ext cx="2333625" cy="523220"/>
          </a:xfrm>
          <a:prstGeom prst="rect">
            <a:avLst/>
          </a:prstGeom>
          <a:noFill/>
        </p:spPr>
        <p:txBody>
          <a:bodyPr wrap="square" rtlCol="0">
            <a:spAutoFit/>
          </a:bodyPr>
          <a:lstStyle/>
          <a:p>
            <a:r>
              <a:rPr lang="sk-SK" sz="2800" b="1" dirty="0" err="1">
                <a:solidFill>
                  <a:schemeClr val="bg1"/>
                </a:solidFill>
                <a:latin typeface="Arial Nova Light" panose="020B0304020202020204" pitchFamily="34" charset="0"/>
              </a:rPr>
              <a:t>Check</a:t>
            </a:r>
            <a:r>
              <a:rPr lang="sk-SK" sz="2800" b="1" dirty="0">
                <a:solidFill>
                  <a:schemeClr val="bg1"/>
                </a:solidFill>
                <a:latin typeface="Arial Nova Light" panose="020B0304020202020204" pitchFamily="34" charset="0"/>
              </a:rPr>
              <a:t> </a:t>
            </a:r>
            <a:r>
              <a:rPr lang="sk-SK" sz="2800" b="1" dirty="0" err="1">
                <a:solidFill>
                  <a:schemeClr val="bg1"/>
                </a:solidFill>
                <a:latin typeface="Arial Nova Light" panose="020B0304020202020204" pitchFamily="34" charset="0"/>
              </a:rPr>
              <a:t>it</a:t>
            </a:r>
            <a:r>
              <a:rPr lang="sk-SK" sz="2800" b="1" dirty="0">
                <a:solidFill>
                  <a:schemeClr val="bg1"/>
                </a:solidFill>
                <a:latin typeface="Arial Nova Light" panose="020B0304020202020204" pitchFamily="34" charset="0"/>
              </a:rPr>
              <a:t> </a:t>
            </a:r>
            <a:r>
              <a:rPr lang="sk-SK" sz="2800" b="1" dirty="0" err="1">
                <a:solidFill>
                  <a:schemeClr val="bg1"/>
                </a:solidFill>
                <a:latin typeface="Arial Nova Light" panose="020B0304020202020204" pitchFamily="34" charset="0"/>
              </a:rPr>
              <a:t>out</a:t>
            </a:r>
            <a:r>
              <a:rPr lang="sk-SK" sz="2800" b="1" dirty="0">
                <a:solidFill>
                  <a:schemeClr val="bg1"/>
                </a:solidFill>
                <a:latin typeface="Arial Nova Light" panose="020B0304020202020204" pitchFamily="34" charset="0"/>
              </a:rPr>
              <a:t>!</a:t>
            </a:r>
          </a:p>
        </p:txBody>
      </p:sp>
      <p:sp>
        <p:nvSpPr>
          <p:cNvPr id="9" name="BlokTextu 8">
            <a:extLst>
              <a:ext uri="{FF2B5EF4-FFF2-40B4-BE49-F238E27FC236}">
                <a16:creationId xmlns:a16="http://schemas.microsoft.com/office/drawing/2014/main" id="{A00F70A4-55D8-416B-9D3F-DA953E61639D}"/>
              </a:ext>
            </a:extLst>
          </p:cNvPr>
          <p:cNvSpPr txBox="1"/>
          <p:nvPr/>
        </p:nvSpPr>
        <p:spPr>
          <a:xfrm>
            <a:off x="180974" y="4046092"/>
            <a:ext cx="4495801" cy="647700"/>
          </a:xfrm>
          <a:prstGeom prst="rect">
            <a:avLst/>
          </a:prstGeom>
          <a:solidFill>
            <a:srgbClr val="FFFF00"/>
          </a:solidFill>
        </p:spPr>
        <p:txBody>
          <a:bodyPr wrap="square" rtlCol="0">
            <a:spAutoFit/>
          </a:bodyPr>
          <a:lstStyle/>
          <a:p>
            <a:r>
              <a:rPr lang="en-US" dirty="0">
                <a:hlinkClick r:id="rId3"/>
              </a:rPr>
              <a:t>Finland's Formula for School Success (Education Everywhere Series) - YouTube</a:t>
            </a:r>
            <a:endParaRPr lang="sk-SK" dirty="0"/>
          </a:p>
        </p:txBody>
      </p:sp>
      <p:pic>
        <p:nvPicPr>
          <p:cNvPr id="14" name="Zástupný objekt pre obsah 10">
            <a:extLst>
              <a:ext uri="{FF2B5EF4-FFF2-40B4-BE49-F238E27FC236}">
                <a16:creationId xmlns:a16="http://schemas.microsoft.com/office/drawing/2014/main" id="{B8996D20-A4DA-460F-9A5E-8024720E3DC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91099" y="2994720"/>
            <a:ext cx="6242756" cy="3511550"/>
          </a:xfrm>
        </p:spPr>
      </p:pic>
    </p:spTree>
    <p:extLst>
      <p:ext uri="{BB962C8B-B14F-4D97-AF65-F5344CB8AC3E}">
        <p14:creationId xmlns:p14="http://schemas.microsoft.com/office/powerpoint/2010/main" val="106946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9EEB63-1EA4-4378-958B-391FB5741FC3}"/>
              </a:ext>
            </a:extLst>
          </p:cNvPr>
          <p:cNvSpPr>
            <a:spLocks noGrp="1"/>
          </p:cNvSpPr>
          <p:nvPr>
            <p:ph type="title"/>
          </p:nvPr>
        </p:nvSpPr>
        <p:spPr/>
        <p:txBody>
          <a:bodyPr/>
          <a:lstStyle/>
          <a:p>
            <a:endParaRPr lang="sk-SK"/>
          </a:p>
        </p:txBody>
      </p:sp>
      <p:pic>
        <p:nvPicPr>
          <p:cNvPr id="11" name="Zástupný objekt pre obsah 10">
            <a:extLst>
              <a:ext uri="{FF2B5EF4-FFF2-40B4-BE49-F238E27FC236}">
                <a16:creationId xmlns:a16="http://schemas.microsoft.com/office/drawing/2014/main" id="{A53CD994-5174-4496-B532-B608B1C8C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7081" y="1825625"/>
            <a:ext cx="7337838" cy="4351338"/>
          </a:xfrm>
        </p:spPr>
      </p:pic>
      <p:pic>
        <p:nvPicPr>
          <p:cNvPr id="4" name="Zástupný objekt pre obsah 4">
            <a:extLst>
              <a:ext uri="{FF2B5EF4-FFF2-40B4-BE49-F238E27FC236}">
                <a16:creationId xmlns:a16="http://schemas.microsoft.com/office/drawing/2014/main" id="{73A2BFE0-5F76-4520-B1D8-F1F1202F1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BlokTextu 8">
            <a:extLst>
              <a:ext uri="{FF2B5EF4-FFF2-40B4-BE49-F238E27FC236}">
                <a16:creationId xmlns:a16="http://schemas.microsoft.com/office/drawing/2014/main" id="{6DBC2F7B-2D58-4326-B885-7862C7899C23}"/>
              </a:ext>
            </a:extLst>
          </p:cNvPr>
          <p:cNvSpPr txBox="1"/>
          <p:nvPr/>
        </p:nvSpPr>
        <p:spPr>
          <a:xfrm>
            <a:off x="561975" y="600075"/>
            <a:ext cx="10906125" cy="3447098"/>
          </a:xfrm>
          <a:prstGeom prst="rect">
            <a:avLst/>
          </a:prstGeom>
          <a:noFill/>
        </p:spPr>
        <p:txBody>
          <a:bodyPr wrap="square" rtlCol="0">
            <a:spAutoFit/>
          </a:bodyPr>
          <a:lstStyle/>
          <a:p>
            <a:pPr marL="285750" indent="-285750">
              <a:buFont typeface="Courier New" panose="02070309020205020404" pitchFamily="49" charset="0"/>
              <a:buChar char="o"/>
            </a:pPr>
            <a:r>
              <a:rPr lang="en-US" sz="2000" b="1" i="0" dirty="0">
                <a:solidFill>
                  <a:schemeClr val="bg1"/>
                </a:solidFill>
                <a:effectLst/>
                <a:latin typeface="Arial Nova Light" panose="020B0304020202020204" pitchFamily="34" charset="0"/>
              </a:rPr>
              <a:t>An educational approach is to prepare children for their future life,  but not for exams</a:t>
            </a: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sk-SK" sz="2000" b="1" dirty="0">
                <a:solidFill>
                  <a:schemeClr val="accent5">
                    <a:lumMod val="40000"/>
                    <a:lumOff val="60000"/>
                  </a:schemeClr>
                </a:solidFill>
                <a:latin typeface="Arial Nova Light" panose="020B0304020202020204" pitchFamily="34" charset="0"/>
              </a:rPr>
              <a:t>C</a:t>
            </a:r>
            <a:r>
              <a:rPr lang="en-US" sz="2000" b="1" i="0" dirty="0">
                <a:solidFill>
                  <a:schemeClr val="accent5">
                    <a:lumMod val="40000"/>
                    <a:lumOff val="60000"/>
                  </a:schemeClr>
                </a:solidFill>
                <a:effectLst/>
                <a:latin typeface="Arial Nova Light" panose="020B0304020202020204" pitchFamily="34" charset="0"/>
              </a:rPr>
              <a:t>lasses are mainly focused on developing practical skills and there are no exams</a:t>
            </a:r>
            <a:r>
              <a:rPr lang="en-US" sz="2000" b="1" i="0" dirty="0">
                <a:solidFill>
                  <a:schemeClr val="bg1"/>
                </a:solidFill>
                <a:effectLst/>
                <a:latin typeface="Arial Nova Light" panose="020B0304020202020204" pitchFamily="34" charset="0"/>
              </a:rPr>
              <a:t> (the only exam they need to pass is the exam before university, taken at the age of 19)</a:t>
            </a: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en-US" sz="2000" b="1" i="0" dirty="0">
                <a:solidFill>
                  <a:schemeClr val="bg1"/>
                </a:solidFill>
                <a:effectLst/>
                <a:latin typeface="Arial Nova Light" panose="020B0304020202020204" pitchFamily="34" charset="0"/>
              </a:rPr>
              <a:t>The main principle of Finish education is respectful attitude and no punishments</a:t>
            </a: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sk-SK" sz="2000" b="1" i="0" dirty="0">
                <a:solidFill>
                  <a:schemeClr val="accent5">
                    <a:lumMod val="40000"/>
                    <a:lumOff val="60000"/>
                  </a:schemeClr>
                </a:solidFill>
                <a:effectLst/>
                <a:latin typeface="Arial Nova Light" panose="020B0304020202020204" pitchFamily="34" charset="0"/>
              </a:rPr>
              <a:t>T</a:t>
            </a:r>
            <a:r>
              <a:rPr lang="en-US" sz="2000" b="1" i="0" dirty="0">
                <a:solidFill>
                  <a:schemeClr val="accent5">
                    <a:lumMod val="40000"/>
                    <a:lumOff val="60000"/>
                  </a:schemeClr>
                </a:solidFill>
                <a:effectLst/>
                <a:latin typeface="Arial Nova Light" panose="020B0304020202020204" pitchFamily="34" charset="0"/>
              </a:rPr>
              <a:t>here are no punishments even for the laziest students</a:t>
            </a:r>
            <a:endParaRPr lang="sk-SK" sz="2000" b="1" i="0" dirty="0">
              <a:solidFill>
                <a:schemeClr val="accent5">
                  <a:lumMod val="40000"/>
                  <a:lumOff val="60000"/>
                </a:schemeClr>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i="0" dirty="0">
              <a:solidFill>
                <a:schemeClr val="accent5">
                  <a:lumMod val="40000"/>
                  <a:lumOff val="60000"/>
                </a:schemeClr>
              </a:solidFill>
              <a:effectLst/>
              <a:latin typeface="Arial Nova Light" panose="020B0304020202020204" pitchFamily="34" charset="0"/>
            </a:endParaRPr>
          </a:p>
          <a:p>
            <a:pPr marL="285750" indent="-285750">
              <a:buFont typeface="Courier New" panose="02070309020205020404" pitchFamily="49" charset="0"/>
              <a:buChar char="o"/>
            </a:pPr>
            <a:r>
              <a:rPr lang="en-US" sz="2000" b="1" i="0" dirty="0">
                <a:solidFill>
                  <a:schemeClr val="accent5">
                    <a:lumMod val="40000"/>
                    <a:lumOff val="60000"/>
                  </a:schemeClr>
                </a:solidFill>
                <a:effectLst/>
                <a:latin typeface="Arial Nova Light" panose="020B0304020202020204" pitchFamily="34" charset="0"/>
              </a:rPr>
              <a:t>Such attitude and approach require teachers to be the best professionals and, for sure, good psychologists</a:t>
            </a:r>
            <a:endParaRPr lang="sk-SK" sz="2000" b="1" dirty="0">
              <a:solidFill>
                <a:schemeClr val="accent5">
                  <a:lumMod val="40000"/>
                  <a:lumOff val="60000"/>
                </a:schemeClr>
              </a:solidFill>
              <a:latin typeface="Arial Nova Light" panose="020B0304020202020204" pitchFamily="34" charset="0"/>
            </a:endParaRPr>
          </a:p>
          <a:p>
            <a:endParaRPr lang="sk-SK" dirty="0"/>
          </a:p>
        </p:txBody>
      </p:sp>
      <p:pic>
        <p:nvPicPr>
          <p:cNvPr id="14" name="Zástupný objekt pre obsah 10">
            <a:extLst>
              <a:ext uri="{FF2B5EF4-FFF2-40B4-BE49-F238E27FC236}">
                <a16:creationId xmlns:a16="http://schemas.microsoft.com/office/drawing/2014/main" id="{390170EF-291F-4702-9EEA-28C38F95F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748" y="3572669"/>
            <a:ext cx="4619277" cy="2739231"/>
          </a:xfrm>
          <a:prstGeom prst="rect">
            <a:avLst/>
          </a:prstGeom>
        </p:spPr>
      </p:pic>
      <p:pic>
        <p:nvPicPr>
          <p:cNvPr id="16" name="Obrázok 15">
            <a:extLst>
              <a:ext uri="{FF2B5EF4-FFF2-40B4-BE49-F238E27FC236}">
                <a16:creationId xmlns:a16="http://schemas.microsoft.com/office/drawing/2014/main" id="{509A7235-0608-417D-8994-30A32E291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992" y="3572669"/>
            <a:ext cx="4183846" cy="2791555"/>
          </a:xfrm>
          <a:prstGeom prst="rect">
            <a:avLst/>
          </a:prstGeom>
        </p:spPr>
      </p:pic>
    </p:spTree>
    <p:extLst>
      <p:ext uri="{BB962C8B-B14F-4D97-AF65-F5344CB8AC3E}">
        <p14:creationId xmlns:p14="http://schemas.microsoft.com/office/powerpoint/2010/main" val="6328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C29CEC-2538-409E-8AD8-F88BD1F394EE}"/>
              </a:ext>
            </a:extLst>
          </p:cNvPr>
          <p:cNvSpPr>
            <a:spLocks noGrp="1"/>
          </p:cNvSpPr>
          <p:nvPr>
            <p:ph type="title"/>
          </p:nvPr>
        </p:nvSpPr>
        <p:spPr/>
        <p:txBody>
          <a:bodyPr/>
          <a:lstStyle/>
          <a:p>
            <a:endParaRPr lang="sk-SK"/>
          </a:p>
        </p:txBody>
      </p:sp>
      <p:pic>
        <p:nvPicPr>
          <p:cNvPr id="6" name="Zástupný objekt pre obsah 5">
            <a:extLst>
              <a:ext uri="{FF2B5EF4-FFF2-40B4-BE49-F238E27FC236}">
                <a16:creationId xmlns:a16="http://schemas.microsoft.com/office/drawing/2014/main" id="{4FE0E455-42CF-41F0-864B-E9CD451453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3833" y="1825625"/>
            <a:ext cx="5964333" cy="4351338"/>
          </a:xfrm>
        </p:spPr>
      </p:pic>
      <p:pic>
        <p:nvPicPr>
          <p:cNvPr id="4" name="Zástupný objekt pre obsah 4">
            <a:extLst>
              <a:ext uri="{FF2B5EF4-FFF2-40B4-BE49-F238E27FC236}">
                <a16:creationId xmlns:a16="http://schemas.microsoft.com/office/drawing/2014/main" id="{431A6F24-E306-4F35-A073-A238273A2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7" name="Zástupný objekt pre obsah 5">
            <a:extLst>
              <a:ext uri="{FF2B5EF4-FFF2-40B4-BE49-F238E27FC236}">
                <a16:creationId xmlns:a16="http://schemas.microsoft.com/office/drawing/2014/main" id="{63271A54-5D95-4503-8086-FD0395146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62" y="447254"/>
            <a:ext cx="8286669" cy="6045621"/>
          </a:xfrm>
          <a:prstGeom prst="rect">
            <a:avLst/>
          </a:prstGeom>
        </p:spPr>
      </p:pic>
    </p:spTree>
    <p:extLst>
      <p:ext uri="{BB962C8B-B14F-4D97-AF65-F5344CB8AC3E}">
        <p14:creationId xmlns:p14="http://schemas.microsoft.com/office/powerpoint/2010/main" val="203771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F6D744-1C0F-4BD3-A8AE-5A8C8EB3E6CC}"/>
              </a:ext>
            </a:extLst>
          </p:cNvPr>
          <p:cNvSpPr>
            <a:spLocks noGrp="1"/>
          </p:cNvSpPr>
          <p:nvPr>
            <p:ph type="title"/>
          </p:nvPr>
        </p:nvSpPr>
        <p:spPr/>
        <p:txBody>
          <a:bodyPr/>
          <a:lstStyle/>
          <a:p>
            <a:endParaRPr lang="sk-SK"/>
          </a:p>
        </p:txBody>
      </p:sp>
      <p:pic>
        <p:nvPicPr>
          <p:cNvPr id="8" name="Zástupný objekt pre obsah 7">
            <a:extLst>
              <a:ext uri="{FF2B5EF4-FFF2-40B4-BE49-F238E27FC236}">
                <a16:creationId xmlns:a16="http://schemas.microsoft.com/office/drawing/2014/main" id="{EC5C284F-A99A-4D79-8DB3-9DBBCA4B8C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858169"/>
            <a:ext cx="5715000" cy="4286250"/>
          </a:xfrm>
        </p:spPr>
      </p:pic>
      <p:pic>
        <p:nvPicPr>
          <p:cNvPr id="4" name="Zástupný objekt pre obsah 4">
            <a:extLst>
              <a:ext uri="{FF2B5EF4-FFF2-40B4-BE49-F238E27FC236}">
                <a16:creationId xmlns:a16="http://schemas.microsoft.com/office/drawing/2014/main" id="{E2EABC00-DA41-4556-8D77-FAB6F349E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73122"/>
          </a:xfrm>
          <a:prstGeom prst="rect">
            <a:avLst/>
          </a:prstGeom>
        </p:spPr>
      </p:pic>
      <p:sp>
        <p:nvSpPr>
          <p:cNvPr id="5" name="BlokTextu 4">
            <a:extLst>
              <a:ext uri="{FF2B5EF4-FFF2-40B4-BE49-F238E27FC236}">
                <a16:creationId xmlns:a16="http://schemas.microsoft.com/office/drawing/2014/main" id="{B9C7EEE0-D240-4590-813D-D1DA5ACDFE90}"/>
              </a:ext>
            </a:extLst>
          </p:cNvPr>
          <p:cNvSpPr txBox="1"/>
          <p:nvPr/>
        </p:nvSpPr>
        <p:spPr>
          <a:xfrm>
            <a:off x="476250" y="523875"/>
            <a:ext cx="5619749" cy="769441"/>
          </a:xfrm>
          <a:prstGeom prst="rect">
            <a:avLst/>
          </a:prstGeom>
          <a:solidFill>
            <a:srgbClr val="002060"/>
          </a:solidFill>
        </p:spPr>
        <p:txBody>
          <a:bodyPr wrap="square" rtlCol="0">
            <a:spAutoFit/>
          </a:bodyPr>
          <a:lstStyle/>
          <a:p>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Secondary</a:t>
            </a:r>
            <a:r>
              <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 </a:t>
            </a:r>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education</a:t>
            </a:r>
            <a:endPar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endParaRPr>
          </a:p>
        </p:txBody>
      </p:sp>
      <p:sp>
        <p:nvSpPr>
          <p:cNvPr id="6" name="BlokTextu 5">
            <a:extLst>
              <a:ext uri="{FF2B5EF4-FFF2-40B4-BE49-F238E27FC236}">
                <a16:creationId xmlns:a16="http://schemas.microsoft.com/office/drawing/2014/main" id="{9B8ECF1C-4ACC-4667-B275-2A5278776B84}"/>
              </a:ext>
            </a:extLst>
          </p:cNvPr>
          <p:cNvSpPr txBox="1"/>
          <p:nvPr/>
        </p:nvSpPr>
        <p:spPr>
          <a:xfrm>
            <a:off x="314632" y="1825625"/>
            <a:ext cx="11493910" cy="5539978"/>
          </a:xfrm>
          <a:prstGeom prst="rect">
            <a:avLst/>
          </a:prstGeom>
          <a:noFill/>
        </p:spPr>
        <p:txBody>
          <a:bodyPr wrap="square" rtlCol="0">
            <a:spAutoFit/>
          </a:bodyPr>
          <a:lstStyle/>
          <a:p>
            <a:pPr marL="285750" indent="-285750">
              <a:buFont typeface="Courier New" panose="02070309020205020404" pitchFamily="49" charset="0"/>
              <a:buChar char="o"/>
            </a:pPr>
            <a:r>
              <a:rPr lang="en-US" sz="2000" b="1" i="0" dirty="0">
                <a:solidFill>
                  <a:schemeClr val="bg1"/>
                </a:solidFill>
                <a:effectLst/>
                <a:latin typeface="Arial Nova Light" panose="020B0304020202020204" pitchFamily="34" charset="0"/>
              </a:rPr>
              <a:t>Finnish education has two tracks for secondary education: </a:t>
            </a:r>
            <a:r>
              <a:rPr lang="en-US" sz="2000" b="1" i="0" dirty="0">
                <a:solidFill>
                  <a:schemeClr val="accent5">
                    <a:lumMod val="40000"/>
                    <a:lumOff val="60000"/>
                  </a:schemeClr>
                </a:solidFill>
                <a:effectLst/>
                <a:latin typeface="Arial Nova Light" panose="020B0304020202020204" pitchFamily="34" charset="0"/>
              </a:rPr>
              <a:t>general upper secondary education and vocational education and training</a:t>
            </a:r>
            <a:r>
              <a:rPr lang="sk-SK" sz="2000" b="1" i="0" dirty="0">
                <a:solidFill>
                  <a:schemeClr val="accent5">
                    <a:lumMod val="40000"/>
                    <a:lumOff val="60000"/>
                  </a:schemeClr>
                </a:solidFill>
                <a:effectLst/>
                <a:latin typeface="Arial Nova Light" panose="020B0304020202020204" pitchFamily="34" charset="0"/>
              </a:rPr>
              <a:t> (</a:t>
            </a:r>
            <a:r>
              <a:rPr lang="sk-SK" sz="2000" b="1" i="0" dirty="0" err="1">
                <a:solidFill>
                  <a:schemeClr val="accent5">
                    <a:lumMod val="40000"/>
                    <a:lumOff val="60000"/>
                  </a:schemeClr>
                </a:solidFill>
                <a:effectLst/>
                <a:latin typeface="Arial Nova Light" panose="020B0304020202020204" pitchFamily="34" charset="0"/>
              </a:rPr>
              <a:t>from</a:t>
            </a:r>
            <a:r>
              <a:rPr lang="sk-SK" sz="2000" b="1" i="0" dirty="0">
                <a:solidFill>
                  <a:schemeClr val="accent5">
                    <a:lumMod val="40000"/>
                    <a:lumOff val="60000"/>
                  </a:schemeClr>
                </a:solidFill>
                <a:effectLst/>
                <a:latin typeface="Arial Nova Light" panose="020B0304020202020204" pitchFamily="34" charset="0"/>
              </a:rPr>
              <a:t> </a:t>
            </a:r>
            <a:r>
              <a:rPr lang="en-US" sz="2000" b="1" i="0" dirty="0">
                <a:solidFill>
                  <a:schemeClr val="accent5">
                    <a:lumMod val="40000"/>
                    <a:lumOff val="60000"/>
                  </a:schemeClr>
                </a:solidFill>
                <a:effectLst/>
                <a:latin typeface="Arial Nova Light" panose="020B0304020202020204" pitchFamily="34" charset="0"/>
              </a:rPr>
              <a:t>16 to 19 years</a:t>
            </a:r>
            <a:r>
              <a:rPr lang="sk-SK" sz="2000" b="1" i="0" dirty="0">
                <a:solidFill>
                  <a:schemeClr val="accent5">
                    <a:lumMod val="40000"/>
                    <a:lumOff val="60000"/>
                  </a:schemeClr>
                </a:solidFill>
                <a:effectLst/>
                <a:latin typeface="Arial Nova Light" panose="020B0304020202020204" pitchFamily="34" charset="0"/>
              </a:rPr>
              <a:t>)</a:t>
            </a:r>
          </a:p>
          <a:p>
            <a:pPr marL="285750" indent="-285750">
              <a:buFont typeface="Courier New" panose="02070309020205020404" pitchFamily="49" charset="0"/>
              <a:buChar char="o"/>
            </a:pP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en-US" sz="2000" b="1" i="0" dirty="0">
                <a:solidFill>
                  <a:schemeClr val="bg1"/>
                </a:solidFill>
                <a:effectLst/>
                <a:latin typeface="Arial Nova Light" panose="020B0304020202020204" pitchFamily="34" charset="0"/>
              </a:rPr>
              <a:t>The general upper secondary education schools are for students who plan to attend university</a:t>
            </a: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en-US" sz="2000" b="1" i="0" dirty="0">
                <a:solidFill>
                  <a:schemeClr val="bg1"/>
                </a:solidFill>
                <a:effectLst/>
                <a:latin typeface="Arial Nova Light" panose="020B0304020202020204" pitchFamily="34" charset="0"/>
              </a:rPr>
              <a:t>The vocational education and training schools are for students who are transitioning to the workplace</a:t>
            </a:r>
            <a:r>
              <a:rPr lang="sk-SK" sz="2000" b="1" i="0" dirty="0">
                <a:solidFill>
                  <a:schemeClr val="bg1"/>
                </a:solidFill>
                <a:effectLst/>
                <a:latin typeface="Arial Nova Light" panose="020B0304020202020204" pitchFamily="34" charset="0"/>
              </a:rPr>
              <a:t> </a:t>
            </a:r>
            <a:r>
              <a:rPr lang="sk-SK" sz="2000" b="1" i="0" dirty="0" err="1">
                <a:solidFill>
                  <a:schemeClr val="bg1"/>
                </a:solidFill>
                <a:effectLst/>
                <a:latin typeface="Arial Nova Light" panose="020B0304020202020204" pitchFamily="34" charset="0"/>
              </a:rPr>
              <a:t>afte</a:t>
            </a:r>
            <a:r>
              <a:rPr lang="en-US" sz="2000" b="1" i="0" dirty="0">
                <a:solidFill>
                  <a:schemeClr val="bg1"/>
                </a:solidFill>
                <a:effectLst/>
                <a:latin typeface="Arial Nova Light" panose="020B0304020202020204" pitchFamily="34" charset="0"/>
              </a:rPr>
              <a:t>r </a:t>
            </a:r>
            <a:r>
              <a:rPr lang="sk-SK" sz="2000" b="1" i="0" dirty="0" err="1">
                <a:solidFill>
                  <a:schemeClr val="bg1"/>
                </a:solidFill>
                <a:effectLst/>
                <a:latin typeface="Arial Nova Light" panose="020B0304020202020204" pitchFamily="34" charset="0"/>
              </a:rPr>
              <a:t>finishing</a:t>
            </a:r>
            <a:r>
              <a:rPr lang="sk-SK" sz="2000" b="1" i="0" dirty="0">
                <a:solidFill>
                  <a:schemeClr val="bg1"/>
                </a:solidFill>
                <a:effectLst/>
                <a:latin typeface="Arial Nova Light" panose="020B0304020202020204" pitchFamily="34" charset="0"/>
              </a:rPr>
              <a:t> </a:t>
            </a:r>
            <a:r>
              <a:rPr lang="en-US" sz="2000" b="1" i="0" dirty="0">
                <a:solidFill>
                  <a:schemeClr val="bg1"/>
                </a:solidFill>
                <a:effectLst/>
                <a:latin typeface="Arial Nova Light" panose="020B0304020202020204" pitchFamily="34" charset="0"/>
              </a:rPr>
              <a:t>secondary education</a:t>
            </a: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dirty="0">
              <a:solidFill>
                <a:schemeClr val="bg1"/>
              </a:solidFill>
              <a:latin typeface="Arial Nova Light" panose="020B0304020202020204" pitchFamily="34" charset="0"/>
            </a:endParaRPr>
          </a:p>
          <a:p>
            <a:pPr marL="285750" indent="-285750">
              <a:buFont typeface="Courier New" panose="02070309020205020404" pitchFamily="49" charset="0"/>
              <a:buChar char="o"/>
            </a:pP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dirty="0">
              <a:solidFill>
                <a:schemeClr val="bg1"/>
              </a:solidFill>
              <a:latin typeface="Arial Nova Light" panose="020B0304020202020204" pitchFamily="34" charset="0"/>
            </a:endParaRPr>
          </a:p>
          <a:p>
            <a:pPr marL="285750" indent="-285750">
              <a:buFont typeface="Courier New" panose="02070309020205020404" pitchFamily="49" charset="0"/>
              <a:buChar char="o"/>
            </a:pP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dirty="0">
              <a:solidFill>
                <a:schemeClr val="bg1"/>
              </a:solidFill>
              <a:latin typeface="Arial Nova Light" panose="020B0304020202020204" pitchFamily="34" charset="0"/>
            </a:endParaRPr>
          </a:p>
          <a:p>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en-US" sz="2000" b="1" i="0" dirty="0">
                <a:solidFill>
                  <a:schemeClr val="bg1"/>
                </a:solidFill>
                <a:effectLst/>
                <a:latin typeface="Arial Nova Light" panose="020B0304020202020204" pitchFamily="34" charset="0"/>
              </a:rPr>
              <a:t>Students in both tracks may take the national matriculation examination and attend university if their scores are competitive</a:t>
            </a:r>
            <a:br>
              <a:rPr lang="en-US" sz="2000" b="1" i="0" dirty="0">
                <a:solidFill>
                  <a:srgbClr val="000000"/>
                </a:solidFill>
                <a:effectLst/>
                <a:latin typeface="Arial Nova Light" panose="020B0304020202020204" pitchFamily="34" charset="0"/>
              </a:rPr>
            </a:br>
            <a:br>
              <a:rPr lang="en-US" b="0" i="0" dirty="0">
                <a:solidFill>
                  <a:srgbClr val="000000"/>
                </a:solidFill>
                <a:effectLst/>
                <a:latin typeface="Droid Serif"/>
              </a:rPr>
            </a:br>
            <a:br>
              <a:rPr lang="en-US" b="0" i="0" dirty="0">
                <a:solidFill>
                  <a:srgbClr val="000000"/>
                </a:solidFill>
                <a:effectLst/>
                <a:latin typeface="Droid Serif"/>
              </a:rPr>
            </a:br>
            <a:endParaRPr lang="sk-SK" dirty="0"/>
          </a:p>
        </p:txBody>
      </p:sp>
      <p:pic>
        <p:nvPicPr>
          <p:cNvPr id="9" name="Zástupný objekt pre obsah 7">
            <a:extLst>
              <a:ext uri="{FF2B5EF4-FFF2-40B4-BE49-F238E27FC236}">
                <a16:creationId xmlns:a16="http://schemas.microsoft.com/office/drawing/2014/main" id="{C6C62AB6-5465-4F59-B586-D0C7B5EBC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847" y="3501191"/>
            <a:ext cx="2825305" cy="2118979"/>
          </a:xfrm>
          <a:prstGeom prst="rect">
            <a:avLst/>
          </a:prstGeom>
        </p:spPr>
      </p:pic>
      <p:pic>
        <p:nvPicPr>
          <p:cNvPr id="11" name="Obrázok 10">
            <a:extLst>
              <a:ext uri="{FF2B5EF4-FFF2-40B4-BE49-F238E27FC236}">
                <a16:creationId xmlns:a16="http://schemas.microsoft.com/office/drawing/2014/main" id="{3A4ABEED-B61A-49CF-98B9-DC69641BF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615" y="3506481"/>
            <a:ext cx="2502731" cy="2118979"/>
          </a:xfrm>
          <a:prstGeom prst="rect">
            <a:avLst/>
          </a:prstGeom>
        </p:spPr>
      </p:pic>
    </p:spTree>
    <p:extLst>
      <p:ext uri="{BB962C8B-B14F-4D97-AF65-F5344CB8AC3E}">
        <p14:creationId xmlns:p14="http://schemas.microsoft.com/office/powerpoint/2010/main" val="375206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CD6C6B-1A9D-43C2-AFF2-8EEBA06AE436}"/>
              </a:ext>
            </a:extLst>
          </p:cNvPr>
          <p:cNvSpPr>
            <a:spLocks noGrp="1"/>
          </p:cNvSpPr>
          <p:nvPr>
            <p:ph type="title"/>
          </p:nvPr>
        </p:nvSpPr>
        <p:spPr/>
        <p:txBody>
          <a:bodyPr/>
          <a:lstStyle/>
          <a:p>
            <a:endParaRPr lang="sk-SK"/>
          </a:p>
        </p:txBody>
      </p:sp>
      <p:pic>
        <p:nvPicPr>
          <p:cNvPr id="9" name="Zástupný objekt pre obsah 8">
            <a:extLst>
              <a:ext uri="{FF2B5EF4-FFF2-40B4-BE49-F238E27FC236}">
                <a16:creationId xmlns:a16="http://schemas.microsoft.com/office/drawing/2014/main" id="{5B27E28C-2084-4F97-8F4A-AF3C01E76E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659" y="1825625"/>
            <a:ext cx="6522681" cy="4351338"/>
          </a:xfrm>
        </p:spPr>
      </p:pic>
      <p:pic>
        <p:nvPicPr>
          <p:cNvPr id="4" name="Zástupný objekt pre obsah 4">
            <a:extLst>
              <a:ext uri="{FF2B5EF4-FFF2-40B4-BE49-F238E27FC236}">
                <a16:creationId xmlns:a16="http://schemas.microsoft.com/office/drawing/2014/main" id="{AEA6B227-F2CB-4971-BB26-C531BE38A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826"/>
            <a:ext cx="12192000" cy="6926826"/>
          </a:xfrm>
          <a:prstGeom prst="rect">
            <a:avLst/>
          </a:prstGeom>
        </p:spPr>
      </p:pic>
      <p:sp>
        <p:nvSpPr>
          <p:cNvPr id="6" name="BlokTextu 5">
            <a:extLst>
              <a:ext uri="{FF2B5EF4-FFF2-40B4-BE49-F238E27FC236}">
                <a16:creationId xmlns:a16="http://schemas.microsoft.com/office/drawing/2014/main" id="{442897E3-F992-4423-8745-577F27BAD364}"/>
              </a:ext>
            </a:extLst>
          </p:cNvPr>
          <p:cNvSpPr txBox="1"/>
          <p:nvPr/>
        </p:nvSpPr>
        <p:spPr>
          <a:xfrm>
            <a:off x="220612" y="443973"/>
            <a:ext cx="5698407" cy="769441"/>
          </a:xfrm>
          <a:prstGeom prst="rect">
            <a:avLst/>
          </a:prstGeom>
          <a:solidFill>
            <a:srgbClr val="002060"/>
          </a:solidFill>
        </p:spPr>
        <p:txBody>
          <a:bodyPr wrap="square" rtlCol="0">
            <a:spAutoFit/>
          </a:bodyPr>
          <a:lstStyle/>
          <a:p>
            <a:r>
              <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Curriculum - </a:t>
            </a:r>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subjects</a:t>
            </a:r>
            <a:endPar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endParaRPr>
          </a:p>
        </p:txBody>
      </p:sp>
      <p:sp>
        <p:nvSpPr>
          <p:cNvPr id="7" name="BlokTextu 6">
            <a:extLst>
              <a:ext uri="{FF2B5EF4-FFF2-40B4-BE49-F238E27FC236}">
                <a16:creationId xmlns:a16="http://schemas.microsoft.com/office/drawing/2014/main" id="{5E4BBF5B-8F4C-4B65-B6EB-9AF86FCE4897}"/>
              </a:ext>
            </a:extLst>
          </p:cNvPr>
          <p:cNvSpPr txBox="1"/>
          <p:nvPr/>
        </p:nvSpPr>
        <p:spPr>
          <a:xfrm>
            <a:off x="393290" y="1360627"/>
            <a:ext cx="11051458" cy="5909310"/>
          </a:xfrm>
          <a:prstGeom prst="rect">
            <a:avLst/>
          </a:prstGeom>
          <a:noFill/>
        </p:spPr>
        <p:txBody>
          <a:bodyPr wrap="square" rtlCol="0">
            <a:spAutoFit/>
          </a:bodyPr>
          <a:lstStyle/>
          <a:p>
            <a:pPr marL="285750" indent="-285750">
              <a:buFont typeface="Courier New" panose="02070309020205020404" pitchFamily="49" charset="0"/>
              <a:buChar char="o"/>
            </a:pPr>
            <a:r>
              <a:rPr lang="en-US" b="1" i="0" dirty="0">
                <a:solidFill>
                  <a:schemeClr val="bg1"/>
                </a:solidFill>
                <a:effectLst/>
                <a:latin typeface="Arial Nova Light" panose="020B0304020202020204" pitchFamily="34" charset="0"/>
              </a:rPr>
              <a:t>The curriculum is divided into compulsory, specialized, and applied courses</a:t>
            </a:r>
            <a:endParaRPr lang="sk-SK" b="1" dirty="0">
              <a:solidFill>
                <a:schemeClr val="bg1"/>
              </a:solidFill>
              <a:latin typeface="Arial Nova Light" panose="020B0304020202020204" pitchFamily="34" charset="0"/>
            </a:endParaRPr>
          </a:p>
          <a:p>
            <a:pPr marL="285750" indent="-285750">
              <a:buFont typeface="Courier New" panose="02070309020205020404" pitchFamily="49" charset="0"/>
              <a:buChar char="o"/>
            </a:pPr>
            <a:r>
              <a:rPr lang="sk-SK" b="1" i="0" dirty="0" err="1">
                <a:solidFill>
                  <a:schemeClr val="bg1"/>
                </a:solidFill>
                <a:effectLst/>
                <a:latin typeface="Arial Nova Light" panose="020B0304020202020204" pitchFamily="34" charset="0"/>
              </a:rPr>
              <a:t>It</a:t>
            </a:r>
            <a:r>
              <a:rPr lang="sk-SK" b="1" i="0" dirty="0">
                <a:solidFill>
                  <a:schemeClr val="bg1"/>
                </a:solidFill>
                <a:effectLst/>
                <a:latin typeface="Arial Nova Light" panose="020B0304020202020204" pitchFamily="34" charset="0"/>
              </a:rPr>
              <a:t> </a:t>
            </a:r>
            <a:r>
              <a:rPr lang="en-US" b="1" i="0" dirty="0">
                <a:solidFill>
                  <a:schemeClr val="bg1"/>
                </a:solidFill>
                <a:effectLst/>
                <a:latin typeface="Arial Nova Light" panose="020B0304020202020204" pitchFamily="34" charset="0"/>
              </a:rPr>
              <a:t>consists of 38 lessons organized around the following subjects: </a:t>
            </a:r>
            <a:endParaRPr lang="sk-SK"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M</a:t>
            </a:r>
            <a:r>
              <a:rPr lang="en-US" b="1" i="0" dirty="0">
                <a:solidFill>
                  <a:srgbClr val="FFFF00"/>
                </a:solidFill>
                <a:effectLst/>
                <a:latin typeface="Arial Nova Light" panose="020B0304020202020204" pitchFamily="34" charset="0"/>
              </a:rPr>
              <a:t>other tongue and literature (Finnish or other national language)</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F</a:t>
            </a:r>
            <a:r>
              <a:rPr lang="en-US" b="1" i="0" dirty="0" err="1">
                <a:solidFill>
                  <a:srgbClr val="FFFF00"/>
                </a:solidFill>
                <a:effectLst/>
                <a:latin typeface="Arial Nova Light" panose="020B0304020202020204" pitchFamily="34" charset="0"/>
              </a:rPr>
              <a:t>oreign</a:t>
            </a:r>
            <a:r>
              <a:rPr lang="en-US" b="1" i="0" dirty="0">
                <a:solidFill>
                  <a:srgbClr val="FFFF00"/>
                </a:solidFill>
                <a:effectLst/>
                <a:latin typeface="Arial Nova Light" panose="020B0304020202020204" pitchFamily="34" charset="0"/>
              </a:rPr>
              <a:t> language, a second foreign language</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E</a:t>
            </a:r>
            <a:r>
              <a:rPr lang="en-US" b="1" i="0" dirty="0" err="1">
                <a:solidFill>
                  <a:srgbClr val="FFFF00"/>
                </a:solidFill>
                <a:effectLst/>
                <a:latin typeface="Arial Nova Light" panose="020B0304020202020204" pitchFamily="34" charset="0"/>
              </a:rPr>
              <a:t>nvironmental</a:t>
            </a:r>
            <a:r>
              <a:rPr lang="en-US" b="1" i="0" dirty="0">
                <a:solidFill>
                  <a:srgbClr val="FFFF00"/>
                </a:solidFill>
                <a:effectLst/>
                <a:latin typeface="Arial Nova Light" panose="020B0304020202020204" pitchFamily="34" charset="0"/>
              </a:rPr>
              <a:t> studies</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en-US" b="1" i="0" dirty="0">
                <a:solidFill>
                  <a:srgbClr val="FFFF00"/>
                </a:solidFill>
                <a:effectLst/>
                <a:latin typeface="Arial Nova Light" panose="020B0304020202020204" pitchFamily="34" charset="0"/>
              </a:rPr>
              <a:t>Civics</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R</a:t>
            </a:r>
            <a:r>
              <a:rPr lang="en-US" b="1" i="0" dirty="0" err="1">
                <a:solidFill>
                  <a:srgbClr val="FFFF00"/>
                </a:solidFill>
                <a:effectLst/>
                <a:latin typeface="Arial Nova Light" panose="020B0304020202020204" pitchFamily="34" charset="0"/>
              </a:rPr>
              <a:t>eligion</a:t>
            </a:r>
            <a:r>
              <a:rPr lang="en-US" b="1" i="0" dirty="0">
                <a:solidFill>
                  <a:srgbClr val="FFFF00"/>
                </a:solidFill>
                <a:effectLst/>
                <a:latin typeface="Arial Nova Light" panose="020B0304020202020204" pitchFamily="34" charset="0"/>
              </a:rPr>
              <a:t> or ethics</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H</a:t>
            </a:r>
            <a:r>
              <a:rPr lang="en-US" b="1" i="0" dirty="0" err="1">
                <a:solidFill>
                  <a:srgbClr val="FFFF00"/>
                </a:solidFill>
                <a:effectLst/>
                <a:latin typeface="Arial Nova Light" panose="020B0304020202020204" pitchFamily="34" charset="0"/>
              </a:rPr>
              <a:t>istory</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S</a:t>
            </a:r>
            <a:r>
              <a:rPr lang="en-US" b="1" i="0" dirty="0" err="1">
                <a:solidFill>
                  <a:srgbClr val="FFFF00"/>
                </a:solidFill>
                <a:effectLst/>
                <a:latin typeface="Arial Nova Light" panose="020B0304020202020204" pitchFamily="34" charset="0"/>
              </a:rPr>
              <a:t>ocial</a:t>
            </a:r>
            <a:r>
              <a:rPr lang="en-US" b="1" i="0" dirty="0">
                <a:solidFill>
                  <a:srgbClr val="FFFF00"/>
                </a:solidFill>
                <a:effectLst/>
                <a:latin typeface="Arial Nova Light" panose="020B0304020202020204" pitchFamily="34" charset="0"/>
              </a:rPr>
              <a:t> studies</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M</a:t>
            </a:r>
            <a:r>
              <a:rPr lang="en-US" b="1" i="0" dirty="0" err="1">
                <a:solidFill>
                  <a:srgbClr val="FFFF00"/>
                </a:solidFill>
                <a:effectLst/>
                <a:latin typeface="Arial Nova Light" panose="020B0304020202020204" pitchFamily="34" charset="0"/>
              </a:rPr>
              <a:t>athematics</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P</a:t>
            </a:r>
            <a:r>
              <a:rPr lang="en-US" b="1" i="0" dirty="0" err="1">
                <a:solidFill>
                  <a:srgbClr val="FFFF00"/>
                </a:solidFill>
                <a:effectLst/>
                <a:latin typeface="Arial Nova Light" panose="020B0304020202020204" pitchFamily="34" charset="0"/>
              </a:rPr>
              <a:t>hysics</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C</a:t>
            </a:r>
            <a:r>
              <a:rPr lang="en-US" b="1" i="0" dirty="0" err="1">
                <a:solidFill>
                  <a:srgbClr val="FFFF00"/>
                </a:solidFill>
                <a:effectLst/>
                <a:latin typeface="Arial Nova Light" panose="020B0304020202020204" pitchFamily="34" charset="0"/>
              </a:rPr>
              <a:t>hemistry</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B</a:t>
            </a:r>
            <a:r>
              <a:rPr lang="en-US" b="1" i="0" dirty="0" err="1">
                <a:solidFill>
                  <a:srgbClr val="FFFF00"/>
                </a:solidFill>
                <a:effectLst/>
                <a:latin typeface="Arial Nova Light" panose="020B0304020202020204" pitchFamily="34" charset="0"/>
              </a:rPr>
              <a:t>iology</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G</a:t>
            </a:r>
            <a:r>
              <a:rPr lang="en-US" b="1" i="0" dirty="0" err="1">
                <a:solidFill>
                  <a:srgbClr val="FFFF00"/>
                </a:solidFill>
                <a:effectLst/>
                <a:latin typeface="Arial Nova Light" panose="020B0304020202020204" pitchFamily="34" charset="0"/>
              </a:rPr>
              <a:t>eography</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PE</a:t>
            </a: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M</a:t>
            </a:r>
            <a:r>
              <a:rPr lang="en-US" b="1" i="0" dirty="0" err="1">
                <a:solidFill>
                  <a:srgbClr val="FFFF00"/>
                </a:solidFill>
                <a:effectLst/>
                <a:latin typeface="Arial Nova Light" panose="020B0304020202020204" pitchFamily="34" charset="0"/>
              </a:rPr>
              <a:t>usic</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V</a:t>
            </a:r>
            <a:r>
              <a:rPr lang="en-US" b="1" i="0" dirty="0" err="1">
                <a:solidFill>
                  <a:srgbClr val="FFFF00"/>
                </a:solidFill>
                <a:effectLst/>
                <a:latin typeface="Arial Nova Light" panose="020B0304020202020204" pitchFamily="34" charset="0"/>
              </a:rPr>
              <a:t>isual</a:t>
            </a:r>
            <a:r>
              <a:rPr lang="en-US" b="1" i="0" dirty="0">
                <a:solidFill>
                  <a:srgbClr val="FFFF00"/>
                </a:solidFill>
                <a:effectLst/>
                <a:latin typeface="Arial Nova Light" panose="020B0304020202020204" pitchFamily="34" charset="0"/>
              </a:rPr>
              <a:t> arts</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C</a:t>
            </a:r>
            <a:r>
              <a:rPr lang="en-US" b="1" i="0" dirty="0">
                <a:solidFill>
                  <a:srgbClr val="FFFF00"/>
                </a:solidFill>
                <a:effectLst/>
                <a:latin typeface="Arial Nova Light" panose="020B0304020202020204" pitchFamily="34" charset="0"/>
              </a:rPr>
              <a:t>rafts</a:t>
            </a:r>
            <a:endParaRPr lang="sk-SK" b="1" i="0" dirty="0">
              <a:solidFill>
                <a:srgbClr val="FFFF00"/>
              </a:solidFill>
              <a:effectLst/>
              <a:latin typeface="Arial Nova Light" panose="020B0304020202020204" pitchFamily="34" charset="0"/>
            </a:endParaRPr>
          </a:p>
          <a:p>
            <a:pPr marL="285750" indent="-285750">
              <a:buFont typeface="Courier New" panose="02070309020205020404" pitchFamily="49" charset="0"/>
              <a:buChar char="o"/>
            </a:pPr>
            <a:r>
              <a:rPr lang="sk-SK" b="1" dirty="0">
                <a:solidFill>
                  <a:srgbClr val="FFFF00"/>
                </a:solidFill>
                <a:latin typeface="Arial Nova Light" panose="020B0304020202020204" pitchFamily="34" charset="0"/>
              </a:rPr>
              <a:t>H</a:t>
            </a:r>
            <a:r>
              <a:rPr lang="en-US" b="1" i="0" dirty="0" err="1">
                <a:solidFill>
                  <a:srgbClr val="FFFF00"/>
                </a:solidFill>
                <a:effectLst/>
                <a:latin typeface="Arial Nova Light" panose="020B0304020202020204" pitchFamily="34" charset="0"/>
              </a:rPr>
              <a:t>ome</a:t>
            </a:r>
            <a:r>
              <a:rPr lang="en-US" b="1" i="0" dirty="0">
                <a:solidFill>
                  <a:srgbClr val="FFFF00"/>
                </a:solidFill>
                <a:effectLst/>
                <a:latin typeface="Arial Nova Light" panose="020B0304020202020204" pitchFamily="34" charset="0"/>
              </a:rPr>
              <a:t> economics</a:t>
            </a:r>
            <a:br>
              <a:rPr lang="en-US" b="0" i="0" dirty="0">
                <a:solidFill>
                  <a:schemeClr val="bg1"/>
                </a:solidFill>
                <a:effectLst/>
                <a:latin typeface="Droid Serif"/>
              </a:rPr>
            </a:br>
            <a:br>
              <a:rPr lang="en-US" b="0" i="0" dirty="0">
                <a:solidFill>
                  <a:srgbClr val="000000"/>
                </a:solidFill>
                <a:effectLst/>
                <a:latin typeface="Droid Serif"/>
              </a:rPr>
            </a:br>
            <a:endParaRPr lang="sk-SK" dirty="0"/>
          </a:p>
        </p:txBody>
      </p:sp>
      <p:pic>
        <p:nvPicPr>
          <p:cNvPr id="10" name="Zástupný objekt pre obsah 8">
            <a:extLst>
              <a:ext uri="{FF2B5EF4-FFF2-40B4-BE49-F238E27FC236}">
                <a16:creationId xmlns:a16="http://schemas.microsoft.com/office/drawing/2014/main" id="{F20EBAB1-08C3-431B-9777-18BC93AD3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689" y="2437836"/>
            <a:ext cx="5468871" cy="3648332"/>
          </a:xfrm>
          <a:prstGeom prst="rect">
            <a:avLst/>
          </a:prstGeom>
        </p:spPr>
      </p:pic>
    </p:spTree>
    <p:extLst>
      <p:ext uri="{BB962C8B-B14F-4D97-AF65-F5344CB8AC3E}">
        <p14:creationId xmlns:p14="http://schemas.microsoft.com/office/powerpoint/2010/main" val="136387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52B5C8-ED79-4516-B9F9-17C277A02213}"/>
              </a:ext>
            </a:extLst>
          </p:cNvPr>
          <p:cNvSpPr>
            <a:spLocks noGrp="1"/>
          </p:cNvSpPr>
          <p:nvPr>
            <p:ph type="title"/>
          </p:nvPr>
        </p:nvSpPr>
        <p:spPr/>
        <p:txBody>
          <a:bodyPr/>
          <a:lstStyle/>
          <a:p>
            <a:endParaRPr lang="sk-SK"/>
          </a:p>
        </p:txBody>
      </p:sp>
      <p:graphicFrame>
        <p:nvGraphicFramePr>
          <p:cNvPr id="7" name="Zástupný objekt pre obsah 6">
            <a:extLst>
              <a:ext uri="{FF2B5EF4-FFF2-40B4-BE49-F238E27FC236}">
                <a16:creationId xmlns:a16="http://schemas.microsoft.com/office/drawing/2014/main" id="{F12FA642-312D-4E64-BD20-700CA2B2FC26}"/>
              </a:ext>
            </a:extLst>
          </p:cNvPr>
          <p:cNvGraphicFramePr>
            <a:graphicFrameLocks noGrp="1"/>
          </p:cNvGraphicFramePr>
          <p:nvPr>
            <p:ph idx="1"/>
          </p:nvPr>
        </p:nvGraphicFramePr>
        <p:xfrm>
          <a:off x="4134025" y="1578954"/>
          <a:ext cx="3923949" cy="4844681"/>
        </p:xfrm>
        <a:graphic>
          <a:graphicData uri="http://schemas.openxmlformats.org/drawingml/2006/table">
            <a:tbl>
              <a:tblPr/>
              <a:tblGrid>
                <a:gridCol w="567940">
                  <a:extLst>
                    <a:ext uri="{9D8B030D-6E8A-4147-A177-3AD203B41FA5}">
                      <a16:colId xmlns:a16="http://schemas.microsoft.com/office/drawing/2014/main" val="3790396510"/>
                    </a:ext>
                  </a:extLst>
                </a:gridCol>
                <a:gridCol w="602361">
                  <a:extLst>
                    <a:ext uri="{9D8B030D-6E8A-4147-A177-3AD203B41FA5}">
                      <a16:colId xmlns:a16="http://schemas.microsoft.com/office/drawing/2014/main" val="1847387847"/>
                    </a:ext>
                  </a:extLst>
                </a:gridCol>
                <a:gridCol w="688412">
                  <a:extLst>
                    <a:ext uri="{9D8B030D-6E8A-4147-A177-3AD203B41FA5}">
                      <a16:colId xmlns:a16="http://schemas.microsoft.com/office/drawing/2014/main" val="1810300589"/>
                    </a:ext>
                  </a:extLst>
                </a:gridCol>
                <a:gridCol w="688412">
                  <a:extLst>
                    <a:ext uri="{9D8B030D-6E8A-4147-A177-3AD203B41FA5}">
                      <a16:colId xmlns:a16="http://schemas.microsoft.com/office/drawing/2014/main" val="2605041376"/>
                    </a:ext>
                  </a:extLst>
                </a:gridCol>
                <a:gridCol w="688412">
                  <a:extLst>
                    <a:ext uri="{9D8B030D-6E8A-4147-A177-3AD203B41FA5}">
                      <a16:colId xmlns:a16="http://schemas.microsoft.com/office/drawing/2014/main" val="2728906357"/>
                    </a:ext>
                  </a:extLst>
                </a:gridCol>
                <a:gridCol w="688412">
                  <a:extLst>
                    <a:ext uri="{9D8B030D-6E8A-4147-A177-3AD203B41FA5}">
                      <a16:colId xmlns:a16="http://schemas.microsoft.com/office/drawing/2014/main" val="587835356"/>
                    </a:ext>
                  </a:extLst>
                </a:gridCol>
              </a:tblGrid>
              <a:tr h="91788">
                <a:tc>
                  <a:txBody>
                    <a:bodyPr/>
                    <a:lstStyle/>
                    <a:p>
                      <a:r>
                        <a:rPr lang="sk-SK" sz="600">
                          <a:effectLst/>
                        </a:rPr>
                        <a:t>Time </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Mon</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Tue</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Wed</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Thu</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Fri</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89333387"/>
                  </a:ext>
                </a:extLst>
              </a:tr>
              <a:tr h="183577">
                <a:tc>
                  <a:txBody>
                    <a:bodyPr/>
                    <a:lstStyle/>
                    <a:p>
                      <a:r>
                        <a:rPr lang="sk-SK" sz="600">
                          <a:solidFill>
                            <a:srgbClr val="FF00FF"/>
                          </a:solidFill>
                          <a:effectLst/>
                        </a:rPr>
                        <a:t>8:35- 9:05</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Breakfast in the Classroom</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Breakfast in the Classroom</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Breakfast in the Classroom</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Breakfast in the Classroom</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Breakfast in the Classroom</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3910531113"/>
                  </a:ext>
                </a:extLst>
              </a:tr>
              <a:tr h="596624">
                <a:tc>
                  <a:txBody>
                    <a:bodyPr/>
                    <a:lstStyle/>
                    <a:p>
                      <a:br>
                        <a:rPr lang="sk-SK" sz="1400">
                          <a:effectLst/>
                        </a:rPr>
                      </a:br>
                      <a:endParaRPr lang="sk-SK" sz="1400">
                        <a:effectLst/>
                      </a:endParaRPr>
                    </a:p>
                    <a:p>
                      <a:r>
                        <a:rPr lang="sk-SK" sz="600">
                          <a:solidFill>
                            <a:srgbClr val="FF00FF"/>
                          </a:solidFill>
                          <a:effectLst/>
                        </a:rPr>
                        <a:t>8:35- 9:05</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en-US" sz="600">
                          <a:solidFill>
                            <a:srgbClr val="FF00FF"/>
                          </a:solidFill>
                          <a:effectLst/>
                        </a:rPr>
                        <a:t>Flipped Classroom</a:t>
                      </a:r>
                      <a:endParaRPr lang="en-US" sz="1400">
                        <a:effectLst/>
                      </a:endParaRPr>
                    </a:p>
                    <a:p>
                      <a:r>
                        <a:rPr lang="en-US" sz="600">
                          <a:solidFill>
                            <a:srgbClr val="FF00FF"/>
                          </a:solidFill>
                          <a:effectLst/>
                        </a:rPr>
                        <a:t>Language</a:t>
                      </a:r>
                      <a:br>
                        <a:rPr lang="en-US" sz="600">
                          <a:solidFill>
                            <a:srgbClr val="FF00FF"/>
                          </a:solidFill>
                          <a:effectLst/>
                        </a:rPr>
                      </a:br>
                      <a:r>
                        <a:rPr lang="en-US" sz="600">
                          <a:solidFill>
                            <a:srgbClr val="FF00FF"/>
                          </a:solidFill>
                          <a:effectLst/>
                        </a:rPr>
                        <a:t>Arts Lesson</a:t>
                      </a:r>
                      <a:endParaRPr lang="en-US"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en-US" sz="600">
                          <a:solidFill>
                            <a:srgbClr val="FF00FF"/>
                          </a:solidFill>
                          <a:effectLst/>
                        </a:rPr>
                        <a:t>Flipped Classroom</a:t>
                      </a:r>
                      <a:endParaRPr lang="en-US" sz="1400">
                        <a:effectLst/>
                      </a:endParaRPr>
                    </a:p>
                    <a:p>
                      <a:r>
                        <a:rPr lang="en-US" sz="600">
                          <a:solidFill>
                            <a:srgbClr val="FF00FF"/>
                          </a:solidFill>
                          <a:effectLst/>
                        </a:rPr>
                        <a:t>Language</a:t>
                      </a:r>
                      <a:br>
                        <a:rPr lang="en-US" sz="600">
                          <a:solidFill>
                            <a:srgbClr val="FF00FF"/>
                          </a:solidFill>
                          <a:effectLst/>
                        </a:rPr>
                      </a:br>
                      <a:r>
                        <a:rPr lang="en-US" sz="600">
                          <a:solidFill>
                            <a:srgbClr val="FF00FF"/>
                          </a:solidFill>
                          <a:effectLst/>
                        </a:rPr>
                        <a:t>Arts Lesson</a:t>
                      </a:r>
                      <a:endParaRPr lang="en-US"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en-US" sz="600">
                          <a:solidFill>
                            <a:srgbClr val="FF00FF"/>
                          </a:solidFill>
                          <a:effectLst/>
                        </a:rPr>
                        <a:t>Flipped Classroom</a:t>
                      </a:r>
                      <a:endParaRPr lang="en-US" sz="1400">
                        <a:effectLst/>
                      </a:endParaRPr>
                    </a:p>
                    <a:p>
                      <a:r>
                        <a:rPr lang="en-US" sz="600">
                          <a:solidFill>
                            <a:srgbClr val="FF00FF"/>
                          </a:solidFill>
                          <a:effectLst/>
                        </a:rPr>
                        <a:t>Language</a:t>
                      </a:r>
                      <a:br>
                        <a:rPr lang="en-US" sz="600">
                          <a:solidFill>
                            <a:srgbClr val="FF00FF"/>
                          </a:solidFill>
                          <a:effectLst/>
                        </a:rPr>
                      </a:br>
                      <a:r>
                        <a:rPr lang="en-US" sz="600">
                          <a:solidFill>
                            <a:srgbClr val="FF00FF"/>
                          </a:solidFill>
                          <a:effectLst/>
                        </a:rPr>
                        <a:t>Arts Lesson</a:t>
                      </a:r>
                      <a:endParaRPr lang="en-US"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Flipped Classroom</a:t>
                      </a:r>
                      <a:endParaRPr lang="sk-SK" sz="1400">
                        <a:effectLst/>
                      </a:endParaRPr>
                    </a:p>
                    <a:p>
                      <a:r>
                        <a:rPr lang="sk-SK" sz="600">
                          <a:solidFill>
                            <a:srgbClr val="FF00FF"/>
                          </a:solidFill>
                          <a:effectLst/>
                        </a:rPr>
                        <a:t>Math Lesson</a:t>
                      </a:r>
                      <a:endParaRPr lang="sk-SK" sz="1400">
                        <a:effectLst/>
                      </a:endParaRPr>
                    </a:p>
                    <a:p>
                      <a:br>
                        <a:rPr lang="sk-SK" sz="1400">
                          <a:effectLst/>
                        </a:rPr>
                      </a:b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en-US" sz="600">
                          <a:solidFill>
                            <a:srgbClr val="FF00FF"/>
                          </a:solidFill>
                          <a:effectLst/>
                        </a:rPr>
                        <a:t>Flipped Classroom</a:t>
                      </a:r>
                      <a:endParaRPr lang="en-US" sz="1400">
                        <a:effectLst/>
                      </a:endParaRPr>
                    </a:p>
                    <a:p>
                      <a:r>
                        <a:rPr lang="en-US" sz="600">
                          <a:solidFill>
                            <a:srgbClr val="FF00FF"/>
                          </a:solidFill>
                          <a:effectLst/>
                        </a:rPr>
                        <a:t>Language</a:t>
                      </a:r>
                      <a:br>
                        <a:rPr lang="en-US" sz="600">
                          <a:solidFill>
                            <a:srgbClr val="FF00FF"/>
                          </a:solidFill>
                          <a:effectLst/>
                        </a:rPr>
                      </a:br>
                      <a:r>
                        <a:rPr lang="en-US" sz="600">
                          <a:solidFill>
                            <a:srgbClr val="FF00FF"/>
                          </a:solidFill>
                          <a:effectLst/>
                        </a:rPr>
                        <a:t>Arts Lesson</a:t>
                      </a:r>
                      <a:endParaRPr lang="en-US"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967934035"/>
                  </a:ext>
                </a:extLst>
              </a:tr>
              <a:tr h="504835">
                <a:tc>
                  <a:txBody>
                    <a:bodyPr/>
                    <a:lstStyle/>
                    <a:p>
                      <a:r>
                        <a:rPr lang="sk-SK" sz="600" b="1">
                          <a:solidFill>
                            <a:srgbClr val="FF0000"/>
                          </a:solidFill>
                          <a:effectLst/>
                        </a:rPr>
                        <a:t>9:05- 9:15</a:t>
                      </a:r>
                      <a:endParaRPr lang="sk-SK" sz="1400">
                        <a:effectLst/>
                      </a:endParaRPr>
                    </a:p>
                    <a:p>
                      <a:r>
                        <a:rPr lang="sk-SK" sz="1400">
                          <a:solidFill>
                            <a:srgbClr val="FF0000"/>
                          </a:solidFill>
                          <a:effectLst/>
                        </a:rPr>
                        <a:t>Brain Breaks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FF0000"/>
                          </a:solidFill>
                          <a:effectLst/>
                        </a:rPr>
                        <a:t>Music</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FF0000"/>
                          </a:solidFill>
                          <a:effectLst/>
                        </a:rPr>
                        <a:t>Handicraft</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FF0000"/>
                          </a:solidFill>
                          <a:effectLst/>
                        </a:rPr>
                        <a:t>Music</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FF0000"/>
                          </a:solidFill>
                          <a:effectLst/>
                        </a:rPr>
                        <a:t>Handicraft</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FF0000"/>
                          </a:solidFill>
                          <a:effectLst/>
                        </a:rPr>
                        <a:t>Music</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4152901267"/>
                  </a:ext>
                </a:extLst>
              </a:tr>
              <a:tr h="358548">
                <a:tc>
                  <a:txBody>
                    <a:bodyPr/>
                    <a:lstStyle/>
                    <a:p>
                      <a:r>
                        <a:rPr lang="sk-SK" sz="600">
                          <a:solidFill>
                            <a:srgbClr val="FF00FF"/>
                          </a:solidFill>
                          <a:effectLst/>
                        </a:rPr>
                        <a:t>9:15-10:15</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Language</a:t>
                      </a:r>
                      <a:br>
                        <a:rPr lang="sk-SK" sz="600">
                          <a:solidFill>
                            <a:srgbClr val="FF00FF"/>
                          </a:solidFill>
                          <a:effectLst/>
                        </a:rPr>
                      </a:br>
                      <a:r>
                        <a:rPr lang="sk-SK" sz="600">
                          <a:solidFill>
                            <a:srgbClr val="FF00FF"/>
                          </a:solidFill>
                          <a:effectLst/>
                        </a:rPr>
                        <a:t>Arts Centers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Language</a:t>
                      </a:r>
                      <a:br>
                        <a:rPr lang="sk-SK" sz="600">
                          <a:solidFill>
                            <a:srgbClr val="FF00FF"/>
                          </a:solidFill>
                          <a:effectLst/>
                        </a:rPr>
                      </a:br>
                      <a:r>
                        <a:rPr lang="sk-SK" sz="600">
                          <a:solidFill>
                            <a:srgbClr val="FF00FF"/>
                          </a:solidFill>
                          <a:effectLst/>
                        </a:rPr>
                        <a:t>Arts Centers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Language</a:t>
                      </a:r>
                      <a:br>
                        <a:rPr lang="sk-SK" sz="600">
                          <a:solidFill>
                            <a:srgbClr val="FF00FF"/>
                          </a:solidFill>
                          <a:effectLst/>
                        </a:rPr>
                      </a:br>
                      <a:r>
                        <a:rPr lang="sk-SK" sz="600">
                          <a:solidFill>
                            <a:srgbClr val="FF00FF"/>
                          </a:solidFill>
                          <a:effectLst/>
                        </a:rPr>
                        <a:t>Arts Centers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Math</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FF00FF"/>
                          </a:solidFill>
                          <a:effectLst/>
                        </a:rPr>
                        <a:t>Language</a:t>
                      </a:r>
                      <a:br>
                        <a:rPr lang="sk-SK" sz="600">
                          <a:solidFill>
                            <a:srgbClr val="FF00FF"/>
                          </a:solidFill>
                          <a:effectLst/>
                        </a:rPr>
                      </a:br>
                      <a:r>
                        <a:rPr lang="sk-SK" sz="600">
                          <a:solidFill>
                            <a:srgbClr val="FF00FF"/>
                          </a:solidFill>
                          <a:effectLst/>
                        </a:rPr>
                        <a:t>Arts Centers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2760035486"/>
                  </a:ext>
                </a:extLst>
              </a:tr>
              <a:tr h="91788">
                <a:tc>
                  <a:txBody>
                    <a:bodyPr/>
                    <a:lstStyle/>
                    <a:p>
                      <a:r>
                        <a:rPr lang="sk-SK" sz="600" b="1">
                          <a:solidFill>
                            <a:srgbClr val="800080"/>
                          </a:solidFill>
                          <a:effectLst/>
                        </a:rPr>
                        <a:t>10: 15-10:30</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1085575003"/>
                  </a:ext>
                </a:extLst>
              </a:tr>
              <a:tr h="183577">
                <a:tc>
                  <a:txBody>
                    <a:bodyPr/>
                    <a:lstStyle/>
                    <a:p>
                      <a:r>
                        <a:rPr lang="sk-SK" sz="600">
                          <a:solidFill>
                            <a:srgbClr val="008000"/>
                          </a:solidFill>
                          <a:effectLst/>
                        </a:rPr>
                        <a:t>10:30-11:05</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8000"/>
                          </a:solidFill>
                          <a:effectLst/>
                        </a:rPr>
                        <a:t>Math</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8000"/>
                          </a:solidFill>
                          <a:effectLst/>
                        </a:rPr>
                        <a:t>Math</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8000"/>
                          </a:solidFill>
                          <a:effectLst/>
                        </a:rPr>
                        <a:t>Math</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8000"/>
                          </a:solidFill>
                          <a:effectLst/>
                        </a:rPr>
                        <a:t>Math</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8000"/>
                          </a:solidFill>
                          <a:effectLst/>
                        </a:rPr>
                        <a:t>Language </a:t>
                      </a:r>
                      <a:endParaRPr lang="sk-SK" sz="1400">
                        <a:effectLst/>
                      </a:endParaRPr>
                    </a:p>
                    <a:p>
                      <a:r>
                        <a:rPr lang="sk-SK" sz="600">
                          <a:solidFill>
                            <a:srgbClr val="008000"/>
                          </a:solidFill>
                          <a:effectLst/>
                        </a:rPr>
                        <a:t>Arts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1406368499"/>
                  </a:ext>
                </a:extLst>
              </a:tr>
              <a:tr h="504835">
                <a:tc>
                  <a:txBody>
                    <a:bodyPr/>
                    <a:lstStyle/>
                    <a:p>
                      <a:r>
                        <a:rPr lang="sk-SK" sz="600" b="1">
                          <a:solidFill>
                            <a:srgbClr val="FF0000"/>
                          </a:solidFill>
                          <a:effectLst/>
                        </a:rPr>
                        <a:t>11:10-11:15</a:t>
                      </a:r>
                      <a:endParaRPr lang="sk-SK" sz="1400">
                        <a:effectLst/>
                      </a:endParaRPr>
                    </a:p>
                    <a:p>
                      <a:r>
                        <a:rPr lang="sk-SK" sz="1400">
                          <a:solidFill>
                            <a:srgbClr val="FF0000"/>
                          </a:solidFill>
                          <a:effectLst/>
                        </a:rPr>
                        <a:t>Brain Breaks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FF0000"/>
                          </a:solidFill>
                          <a:effectLst/>
                        </a:rPr>
                        <a:t>Dance</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FF0000"/>
                          </a:solidFill>
                          <a:effectLst/>
                        </a:rPr>
                        <a:t>Dance</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FF0000"/>
                          </a:solidFill>
                          <a:effectLst/>
                        </a:rPr>
                        <a:t>Dance</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FF0000"/>
                          </a:solidFill>
                          <a:effectLst/>
                        </a:rPr>
                        <a:t>Dance</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FF0000"/>
                          </a:solidFill>
                          <a:effectLst/>
                        </a:rPr>
                        <a:t>Dance</a:t>
                      </a:r>
                      <a:endParaRPr lang="sk-SK" sz="1400">
                        <a:effectLst/>
                      </a:endParaRPr>
                    </a:p>
                    <a:p>
                      <a:br>
                        <a:rPr lang="sk-SK" sz="1400">
                          <a:effectLst/>
                        </a:rPr>
                      </a:b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2025633970"/>
                  </a:ext>
                </a:extLst>
              </a:tr>
              <a:tr h="183577">
                <a:tc>
                  <a:txBody>
                    <a:bodyPr/>
                    <a:lstStyle/>
                    <a:p>
                      <a:r>
                        <a:rPr lang="sk-SK" sz="600">
                          <a:solidFill>
                            <a:srgbClr val="008000"/>
                          </a:solidFill>
                          <a:effectLst/>
                        </a:rPr>
                        <a:t>11:15-11:55</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8000"/>
                          </a:solidFill>
                          <a:effectLst/>
                        </a:rPr>
                        <a:t>Math</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8000"/>
                          </a:solidFill>
                          <a:effectLst/>
                        </a:rPr>
                        <a:t>Math</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8000"/>
                          </a:solidFill>
                          <a:effectLst/>
                        </a:rPr>
                        <a:t>Math</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8000"/>
                          </a:solidFill>
                          <a:effectLst/>
                        </a:rPr>
                        <a:t>Computer Lab</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8000"/>
                          </a:solidFill>
                          <a:effectLst/>
                        </a:rPr>
                        <a:t>Language</a:t>
                      </a:r>
                      <a:br>
                        <a:rPr lang="sk-SK" sz="600">
                          <a:solidFill>
                            <a:srgbClr val="008000"/>
                          </a:solidFill>
                          <a:effectLst/>
                        </a:rPr>
                      </a:br>
                      <a:r>
                        <a:rPr lang="sk-SK" sz="600">
                          <a:solidFill>
                            <a:srgbClr val="008000"/>
                          </a:solidFill>
                          <a:effectLst/>
                        </a:rPr>
                        <a:t>arts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3650219973"/>
                  </a:ext>
                </a:extLst>
              </a:tr>
              <a:tr h="183577">
                <a:tc>
                  <a:txBody>
                    <a:bodyPr/>
                    <a:lstStyle/>
                    <a:p>
                      <a:r>
                        <a:rPr lang="sk-SK" sz="600" b="1">
                          <a:solidFill>
                            <a:srgbClr val="800080"/>
                          </a:solidFill>
                          <a:effectLst/>
                        </a:rPr>
                        <a:t>11:55-12:35</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Lunch and</a:t>
                      </a:r>
                      <a:br>
                        <a:rPr lang="sk-SK" sz="600" b="1">
                          <a:solidFill>
                            <a:srgbClr val="800080"/>
                          </a:solidFill>
                          <a:effectLst/>
                        </a:rPr>
                      </a:br>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Lunch and</a:t>
                      </a:r>
                      <a:br>
                        <a:rPr lang="sk-SK" sz="600" b="1">
                          <a:solidFill>
                            <a:srgbClr val="800080"/>
                          </a:solidFill>
                          <a:effectLst/>
                        </a:rPr>
                      </a:br>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Lunch and</a:t>
                      </a:r>
                      <a:br>
                        <a:rPr lang="sk-SK" sz="600" b="1">
                          <a:solidFill>
                            <a:srgbClr val="800080"/>
                          </a:solidFill>
                          <a:effectLst/>
                        </a:rPr>
                      </a:br>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Lunch and</a:t>
                      </a:r>
                      <a:br>
                        <a:rPr lang="sk-SK" sz="600" b="1">
                          <a:solidFill>
                            <a:srgbClr val="800080"/>
                          </a:solidFill>
                          <a:effectLst/>
                        </a:rPr>
                      </a:br>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Lunch and</a:t>
                      </a:r>
                      <a:br>
                        <a:rPr lang="sk-SK" sz="600" b="1">
                          <a:solidFill>
                            <a:srgbClr val="800080"/>
                          </a:solidFill>
                          <a:effectLst/>
                        </a:rPr>
                      </a:br>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1126811126"/>
                  </a:ext>
                </a:extLst>
              </a:tr>
              <a:tr h="301180">
                <a:tc>
                  <a:txBody>
                    <a:bodyPr/>
                    <a:lstStyle/>
                    <a:p>
                      <a:r>
                        <a:rPr lang="sk-SK" sz="600">
                          <a:solidFill>
                            <a:srgbClr val="000080"/>
                          </a:solidFill>
                          <a:effectLst/>
                        </a:rPr>
                        <a:t>12:35-1:15</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0080"/>
                          </a:solidFill>
                          <a:effectLst/>
                        </a:rPr>
                        <a:t>Science</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0080"/>
                          </a:solidFill>
                          <a:effectLst/>
                        </a:rPr>
                        <a:t>Science </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0080"/>
                          </a:solidFill>
                          <a:effectLst/>
                        </a:rPr>
                        <a:t>STEAM</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0080"/>
                          </a:solidFill>
                          <a:effectLst/>
                        </a:rPr>
                        <a:t>Science</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0080"/>
                          </a:solidFill>
                          <a:effectLst/>
                        </a:rPr>
                        <a:t>Science Lab</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863792594"/>
                  </a:ext>
                </a:extLst>
              </a:tr>
              <a:tr h="157761">
                <a:tc>
                  <a:txBody>
                    <a:bodyPr/>
                    <a:lstStyle/>
                    <a:p>
                      <a:r>
                        <a:rPr lang="sk-SK" sz="600" b="1">
                          <a:solidFill>
                            <a:srgbClr val="800080"/>
                          </a:solidFill>
                          <a:effectLst/>
                        </a:rPr>
                        <a:t>1:15-1:30</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800080"/>
                          </a:solidFill>
                          <a:effectLst/>
                        </a:rPr>
                        <a:t>Recess</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938062977"/>
                  </a:ext>
                </a:extLst>
              </a:tr>
              <a:tr h="504835">
                <a:tc>
                  <a:txBody>
                    <a:bodyPr/>
                    <a:lstStyle/>
                    <a:p>
                      <a:r>
                        <a:rPr lang="sk-SK" sz="600">
                          <a:solidFill>
                            <a:srgbClr val="000080"/>
                          </a:solidFill>
                          <a:effectLst/>
                        </a:rPr>
                        <a:t>1:30-2:15</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0080"/>
                          </a:solidFill>
                          <a:effectLst/>
                        </a:rPr>
                        <a:t>Science</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0080"/>
                          </a:solidFill>
                          <a:effectLst/>
                        </a:rPr>
                        <a:t>Science </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0080"/>
                          </a:solidFill>
                          <a:effectLst/>
                        </a:rPr>
                        <a:t>STEAM</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0080"/>
                          </a:solidFill>
                          <a:effectLst/>
                        </a:rPr>
                        <a:t>Early Out</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solidFill>
                            <a:srgbClr val="000080"/>
                          </a:solidFill>
                          <a:effectLst/>
                        </a:rPr>
                        <a:t>Fun Friday</a:t>
                      </a:r>
                      <a:endParaRPr lang="sk-SK" sz="1400">
                        <a:effectLst/>
                      </a:endParaRPr>
                    </a:p>
                    <a:p>
                      <a:br>
                        <a:rPr lang="sk-SK" sz="1400">
                          <a:effectLst/>
                        </a:rPr>
                      </a:b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2049577412"/>
                  </a:ext>
                </a:extLst>
              </a:tr>
              <a:tr h="413047">
                <a:tc>
                  <a:txBody>
                    <a:bodyPr/>
                    <a:lstStyle/>
                    <a:p>
                      <a:r>
                        <a:rPr lang="sk-SK" sz="600" b="1">
                          <a:solidFill>
                            <a:srgbClr val="000080"/>
                          </a:solidFill>
                          <a:effectLst/>
                        </a:rPr>
                        <a:t>2:15-3:00</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000080"/>
                          </a:solidFill>
                          <a:effectLst/>
                        </a:rPr>
                        <a:t>Physical</a:t>
                      </a:r>
                      <a:br>
                        <a:rPr lang="sk-SK" sz="600" b="1">
                          <a:solidFill>
                            <a:srgbClr val="000080"/>
                          </a:solidFill>
                          <a:effectLst/>
                        </a:rPr>
                      </a:br>
                      <a:r>
                        <a:rPr lang="sk-SK" sz="600" b="1">
                          <a:solidFill>
                            <a:srgbClr val="000080"/>
                          </a:solidFill>
                          <a:effectLst/>
                        </a:rPr>
                        <a:t>Education</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000080"/>
                          </a:solidFill>
                          <a:effectLst/>
                        </a:rPr>
                        <a:t>Art</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000080"/>
                          </a:solidFill>
                          <a:effectLst/>
                        </a:rPr>
                        <a:t>Library</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br>
                        <a:rPr lang="sk-SK" sz="1400">
                          <a:effectLst/>
                        </a:rPr>
                      </a:b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b="1">
                          <a:solidFill>
                            <a:srgbClr val="000080"/>
                          </a:solidFill>
                          <a:effectLst/>
                        </a:rPr>
                        <a:t>Music</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848671669"/>
                  </a:ext>
                </a:extLst>
              </a:tr>
              <a:tr h="91788">
                <a:tc>
                  <a:txBody>
                    <a:bodyPr/>
                    <a:lstStyle/>
                    <a:p>
                      <a:r>
                        <a:rPr lang="sk-SK" sz="600">
                          <a:effectLst/>
                        </a:rPr>
                        <a:t>3:05</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Dismissal </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Dismissal</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Dismissal</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Dismissal</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dirty="0" err="1">
                          <a:effectLst/>
                        </a:rPr>
                        <a:t>Dismissal</a:t>
                      </a:r>
                      <a:endParaRPr lang="sk-SK" sz="1400" dirty="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1453965555"/>
                  </a:ext>
                </a:extLst>
              </a:tr>
            </a:tbl>
          </a:graphicData>
        </a:graphic>
      </p:graphicFrame>
      <p:pic>
        <p:nvPicPr>
          <p:cNvPr id="4" name="Zástupný objekt pre obsah 4">
            <a:extLst>
              <a:ext uri="{FF2B5EF4-FFF2-40B4-BE49-F238E27FC236}">
                <a16:creationId xmlns:a16="http://schemas.microsoft.com/office/drawing/2014/main" id="{5ED833C5-E573-4A21-B0F1-C788C6233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BlokTextu 4">
            <a:extLst>
              <a:ext uri="{FF2B5EF4-FFF2-40B4-BE49-F238E27FC236}">
                <a16:creationId xmlns:a16="http://schemas.microsoft.com/office/drawing/2014/main" id="{C58B43B5-3F4A-4ADD-B1FD-D407BD079D62}"/>
              </a:ext>
            </a:extLst>
          </p:cNvPr>
          <p:cNvSpPr txBox="1"/>
          <p:nvPr/>
        </p:nvSpPr>
        <p:spPr>
          <a:xfrm>
            <a:off x="476251" y="523875"/>
            <a:ext cx="4331723" cy="769441"/>
          </a:xfrm>
          <a:prstGeom prst="rect">
            <a:avLst/>
          </a:prstGeom>
          <a:solidFill>
            <a:srgbClr val="002060"/>
          </a:solidFill>
        </p:spPr>
        <p:txBody>
          <a:bodyPr wrap="square" rtlCol="0">
            <a:spAutoFit/>
          </a:bodyPr>
          <a:lstStyle/>
          <a:p>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School</a:t>
            </a:r>
            <a:r>
              <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 </a:t>
            </a:r>
            <a:r>
              <a:rPr lang="sk-SK" sz="4400" b="1" dirty="0" err="1">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schedule</a:t>
            </a:r>
            <a:r>
              <a:rPr lang="sk-SK" sz="4400" b="1" dirty="0">
                <a:ln>
                  <a:solidFill>
                    <a:schemeClr val="tx1"/>
                  </a:solidFill>
                </a:ln>
                <a:solidFill>
                  <a:srgbClr val="0070C0"/>
                </a:solidFill>
                <a:effectLst>
                  <a:glow rad="127000">
                    <a:schemeClr val="bg1"/>
                  </a:glow>
                  <a:outerShdw blurRad="38100" dist="38100" dir="2700000" algn="tl">
                    <a:schemeClr val="bg1">
                      <a:alpha val="43000"/>
                    </a:schemeClr>
                  </a:outerShdw>
                </a:effectLst>
                <a:latin typeface="Arial Nova Light" panose="020B0304020202020204" pitchFamily="34" charset="0"/>
              </a:rPr>
              <a:t> </a:t>
            </a:r>
          </a:p>
        </p:txBody>
      </p:sp>
      <p:sp>
        <p:nvSpPr>
          <p:cNvPr id="6" name="BlokTextu 5">
            <a:extLst>
              <a:ext uri="{FF2B5EF4-FFF2-40B4-BE49-F238E27FC236}">
                <a16:creationId xmlns:a16="http://schemas.microsoft.com/office/drawing/2014/main" id="{EAEB5BE8-15F4-41E9-8C59-BBBFE2080021}"/>
              </a:ext>
            </a:extLst>
          </p:cNvPr>
          <p:cNvSpPr txBox="1"/>
          <p:nvPr/>
        </p:nvSpPr>
        <p:spPr>
          <a:xfrm>
            <a:off x="140724" y="1571793"/>
            <a:ext cx="11257935" cy="6247864"/>
          </a:xfrm>
          <a:prstGeom prst="rect">
            <a:avLst/>
          </a:prstGeom>
          <a:noFill/>
        </p:spPr>
        <p:txBody>
          <a:bodyPr wrap="square" rtlCol="0">
            <a:spAutoFit/>
          </a:bodyPr>
          <a:lstStyle/>
          <a:p>
            <a:pPr marL="285750" indent="-285750">
              <a:buFont typeface="Courier New" panose="02070309020205020404" pitchFamily="49" charset="0"/>
              <a:buChar char="o"/>
            </a:pPr>
            <a:r>
              <a:rPr lang="en-US" sz="2000" b="1" i="0" dirty="0">
                <a:solidFill>
                  <a:schemeClr val="bg1"/>
                </a:solidFill>
                <a:effectLst/>
                <a:latin typeface="Arial Nova Light" panose="020B0304020202020204" pitchFamily="34" charset="0"/>
              </a:rPr>
              <a:t>The syllabus for general upper secondary school comprises at least 75 courses (duration on average 38 hours) or, in the case of adult general upper secondary studies, at least 44 courses (duration on average 28 hours)</a:t>
            </a: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dirty="0">
              <a:solidFill>
                <a:schemeClr val="bg1"/>
              </a:solidFill>
              <a:latin typeface="Arial Nova Light" panose="020B0304020202020204" pitchFamily="34" charset="0"/>
            </a:endParaRPr>
          </a:p>
          <a:p>
            <a:pPr marL="285750" indent="-285750">
              <a:buFont typeface="Courier New" panose="02070309020205020404" pitchFamily="49" charset="0"/>
              <a:buChar char="o"/>
            </a:pPr>
            <a:r>
              <a:rPr lang="sk-SK" sz="2000" b="1" dirty="0">
                <a:solidFill>
                  <a:schemeClr val="bg1"/>
                </a:solidFill>
                <a:latin typeface="Arial Nova Light" panose="020B0304020202020204" pitchFamily="34" charset="0"/>
              </a:rPr>
              <a:t>L</a:t>
            </a:r>
            <a:r>
              <a:rPr lang="en-US" sz="2000" b="1" i="0" dirty="0" err="1">
                <a:solidFill>
                  <a:schemeClr val="bg1"/>
                </a:solidFill>
                <a:effectLst/>
                <a:latin typeface="Arial Nova Light" panose="020B0304020202020204" pitchFamily="34" charset="0"/>
              </a:rPr>
              <a:t>essons</a:t>
            </a:r>
            <a:r>
              <a:rPr lang="en-US" sz="2000" b="1" i="0" dirty="0">
                <a:solidFill>
                  <a:schemeClr val="bg1"/>
                </a:solidFill>
                <a:effectLst/>
                <a:latin typeface="Arial Nova Light" panose="020B0304020202020204" pitchFamily="34" charset="0"/>
              </a:rPr>
              <a:t> have different durations, depending on the difficulty of the subject and especially the effectiveness of learning </a:t>
            </a:r>
          </a:p>
          <a:p>
            <a:pPr marL="285750" indent="-285750">
              <a:buFont typeface="Courier New" panose="02070309020205020404" pitchFamily="49" charset="0"/>
              <a:buChar char="o"/>
            </a:pP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en-US" sz="2000" b="1" i="0" dirty="0">
                <a:solidFill>
                  <a:schemeClr val="bg1"/>
                </a:solidFill>
                <a:effectLst/>
                <a:latin typeface="Arial Nova Light" panose="020B0304020202020204" pitchFamily="34" charset="0"/>
              </a:rPr>
              <a:t>Every day, the duration of the subject changes, and the school schedule also includes several breaks after which students are fully focused on the</a:t>
            </a:r>
            <a:r>
              <a:rPr lang="sk-SK" sz="2000" b="1" i="0" dirty="0" err="1">
                <a:solidFill>
                  <a:schemeClr val="bg1"/>
                </a:solidFill>
                <a:effectLst/>
                <a:latin typeface="Arial Nova Light" panose="020B0304020202020204" pitchFamily="34" charset="0"/>
              </a:rPr>
              <a:t>ir</a:t>
            </a:r>
            <a:r>
              <a:rPr lang="sk-SK" sz="2000" b="1" i="0" dirty="0">
                <a:solidFill>
                  <a:schemeClr val="bg1"/>
                </a:solidFill>
                <a:effectLst/>
                <a:latin typeface="Arial Nova Light" panose="020B0304020202020204" pitchFamily="34" charset="0"/>
              </a:rPr>
              <a:t> </a:t>
            </a:r>
            <a:r>
              <a:rPr lang="sk-SK" sz="2000" b="1" i="0" dirty="0" err="1">
                <a:solidFill>
                  <a:schemeClr val="bg1"/>
                </a:solidFill>
                <a:effectLst/>
                <a:latin typeface="Arial Nova Light" panose="020B0304020202020204" pitchFamily="34" charset="0"/>
              </a:rPr>
              <a:t>studies</a:t>
            </a: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dirty="0">
              <a:solidFill>
                <a:schemeClr val="bg1"/>
              </a:solidFill>
              <a:latin typeface="Arial Nova Light" panose="020B0304020202020204" pitchFamily="34" charset="0"/>
            </a:endParaRPr>
          </a:p>
          <a:p>
            <a:pPr marL="285750" indent="-285750">
              <a:buFont typeface="Courier New" panose="02070309020205020404" pitchFamily="49" charset="0"/>
              <a:buChar char="o"/>
            </a:pPr>
            <a:r>
              <a:rPr lang="sk-SK" sz="2000" b="1" dirty="0">
                <a:solidFill>
                  <a:schemeClr val="bg1"/>
                </a:solidFill>
                <a:latin typeface="Arial Nova Light" panose="020B0304020202020204" pitchFamily="34" charset="0"/>
              </a:rPr>
              <a:t>D</a:t>
            </a:r>
            <a:r>
              <a:rPr lang="en-US" sz="2000" b="1" i="0" dirty="0" err="1">
                <a:solidFill>
                  <a:schemeClr val="bg1"/>
                </a:solidFill>
                <a:effectLst/>
                <a:latin typeface="Arial Nova Light" panose="020B0304020202020204" pitchFamily="34" charset="0"/>
              </a:rPr>
              <a:t>ifficulty</a:t>
            </a:r>
            <a:r>
              <a:rPr lang="en-US" sz="2000" b="1" i="0" dirty="0">
                <a:solidFill>
                  <a:schemeClr val="bg1"/>
                </a:solidFill>
                <a:effectLst/>
                <a:latin typeface="Arial Nova Light" panose="020B0304020202020204" pitchFamily="34" charset="0"/>
              </a:rPr>
              <a:t> levels are the same in all </a:t>
            </a:r>
            <a:r>
              <a:rPr lang="sk-SK" sz="2000" b="1" i="0" dirty="0" err="1">
                <a:solidFill>
                  <a:schemeClr val="bg1"/>
                </a:solidFill>
                <a:effectLst/>
                <a:latin typeface="Arial Nova Light" panose="020B0304020202020204" pitchFamily="34" charset="0"/>
              </a:rPr>
              <a:t>upper</a:t>
            </a:r>
            <a:r>
              <a:rPr lang="sk-SK" sz="2000" b="1" i="0" dirty="0">
                <a:solidFill>
                  <a:schemeClr val="bg1"/>
                </a:solidFill>
                <a:effectLst/>
                <a:latin typeface="Arial Nova Light" panose="020B0304020202020204" pitchFamily="34" charset="0"/>
              </a:rPr>
              <a:t> </a:t>
            </a:r>
            <a:r>
              <a:rPr lang="sk-SK" sz="2000" b="1" i="0" dirty="0" err="1">
                <a:solidFill>
                  <a:schemeClr val="bg1"/>
                </a:solidFill>
                <a:effectLst/>
                <a:latin typeface="Arial Nova Light" panose="020B0304020202020204" pitchFamily="34" charset="0"/>
              </a:rPr>
              <a:t>secondary</a:t>
            </a:r>
            <a:r>
              <a:rPr lang="sk-SK" sz="2000" b="1" i="0" dirty="0">
                <a:solidFill>
                  <a:schemeClr val="bg1"/>
                </a:solidFill>
                <a:effectLst/>
                <a:latin typeface="Arial Nova Light" panose="020B0304020202020204" pitchFamily="34" charset="0"/>
              </a:rPr>
              <a:t> </a:t>
            </a:r>
            <a:r>
              <a:rPr lang="en-US" sz="2000" b="1" i="0" dirty="0">
                <a:solidFill>
                  <a:schemeClr val="bg1"/>
                </a:solidFill>
                <a:effectLst/>
                <a:latin typeface="Arial Nova Light" panose="020B0304020202020204" pitchFamily="34" charset="0"/>
              </a:rPr>
              <a:t>schools</a:t>
            </a: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r>
              <a:rPr lang="sk-SK" sz="2000" b="1" dirty="0" err="1">
                <a:solidFill>
                  <a:schemeClr val="bg1"/>
                </a:solidFill>
                <a:latin typeface="Arial Nova Light" panose="020B0304020202020204" pitchFamily="34" charset="0"/>
              </a:rPr>
              <a:t>Even</a:t>
            </a:r>
            <a:r>
              <a:rPr lang="sk-SK" sz="2000" b="1" dirty="0">
                <a:solidFill>
                  <a:schemeClr val="bg1"/>
                </a:solidFill>
                <a:latin typeface="Arial Nova Light" panose="020B0304020202020204" pitchFamily="34" charset="0"/>
              </a:rPr>
              <a:t> </a:t>
            </a:r>
            <a:r>
              <a:rPr lang="en-US" sz="2000" b="1" i="0" dirty="0">
                <a:solidFill>
                  <a:schemeClr val="bg1"/>
                </a:solidFill>
                <a:effectLst/>
                <a:latin typeface="Arial Nova Light" panose="020B0304020202020204" pitchFamily="34" charset="0"/>
              </a:rPr>
              <a:t> challenging subjects can be handled with </a:t>
            </a:r>
            <a:r>
              <a:rPr lang="en-US" sz="2000" b="1" i="0" dirty="0" err="1">
                <a:solidFill>
                  <a:schemeClr val="bg1"/>
                </a:solidFill>
                <a:effectLst/>
                <a:latin typeface="Arial Nova Light" panose="020B0304020202020204" pitchFamily="34" charset="0"/>
              </a:rPr>
              <a:t>easeness</a:t>
            </a:r>
            <a:r>
              <a:rPr lang="en-US" sz="2000" b="1" i="0" dirty="0">
                <a:solidFill>
                  <a:schemeClr val="bg1"/>
                </a:solidFill>
                <a:effectLst/>
                <a:latin typeface="Arial Nova Light" panose="020B0304020202020204" pitchFamily="34" charset="0"/>
              </a:rPr>
              <a:t>  if an effective and inspiring way of learning them is found </a:t>
            </a: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dirty="0">
              <a:solidFill>
                <a:schemeClr val="bg1"/>
              </a:solidFill>
              <a:latin typeface="Arial Nova Light" panose="020B0304020202020204" pitchFamily="34" charset="0"/>
            </a:endParaRPr>
          </a:p>
          <a:p>
            <a:pPr marL="285750" indent="-285750">
              <a:buFont typeface="Courier New" panose="02070309020205020404" pitchFamily="49" charset="0"/>
              <a:buChar char="o"/>
            </a:pPr>
            <a:r>
              <a:rPr lang="en-US" b="1" i="0" dirty="0">
                <a:solidFill>
                  <a:schemeClr val="bg1"/>
                </a:solidFill>
                <a:effectLst/>
                <a:latin typeface="Arial Nova Light" panose="020B0304020202020204" pitchFamily="34" charset="0"/>
              </a:rPr>
              <a:t>Week school time in Finland is no more than 20 hours</a:t>
            </a:r>
            <a:r>
              <a:rPr lang="sk-SK" b="1" i="0" dirty="0">
                <a:solidFill>
                  <a:schemeClr val="bg1"/>
                </a:solidFill>
                <a:effectLst/>
                <a:latin typeface="Arial Nova Light" panose="020B0304020202020204" pitchFamily="34" charset="0"/>
              </a:rPr>
              <a:t>, </a:t>
            </a:r>
            <a:r>
              <a:rPr lang="en-US" b="1" i="0" dirty="0">
                <a:solidFill>
                  <a:schemeClr val="bg1"/>
                </a:solidFill>
                <a:effectLst/>
                <a:latin typeface="Arial Nova Light" panose="020B0304020202020204" pitchFamily="34" charset="0"/>
              </a:rPr>
              <a:t>no more than four hours in school a day</a:t>
            </a:r>
            <a:r>
              <a:rPr lang="sk-SK" b="1" i="0" dirty="0">
                <a:solidFill>
                  <a:schemeClr val="bg1"/>
                </a:solidFill>
                <a:effectLst/>
                <a:latin typeface="Arial Nova Light" panose="020B0304020202020204" pitchFamily="34" charset="0"/>
              </a:rPr>
              <a:t> + LB</a:t>
            </a:r>
            <a:endParaRPr lang="en-US"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en-US"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i="0" dirty="0">
              <a:solidFill>
                <a:schemeClr val="bg1"/>
              </a:solidFill>
              <a:effectLst/>
              <a:latin typeface="Arial Nova Light" panose="020B0304020202020204" pitchFamily="34" charset="0"/>
            </a:endParaRPr>
          </a:p>
          <a:p>
            <a:pPr marL="285750" indent="-285750">
              <a:buFont typeface="Courier New" panose="02070309020205020404" pitchFamily="49" charset="0"/>
              <a:buChar char="o"/>
            </a:pPr>
            <a:endParaRPr lang="sk-SK" sz="2000" b="1" dirty="0">
              <a:solidFill>
                <a:schemeClr val="bg1"/>
              </a:solidFill>
              <a:latin typeface="Arial Nova Light" panose="020B0304020202020204" pitchFamily="34" charset="0"/>
            </a:endParaRPr>
          </a:p>
          <a:p>
            <a:pPr marL="285750" indent="-285750">
              <a:buFont typeface="Courier New" panose="02070309020205020404" pitchFamily="49" charset="0"/>
              <a:buChar char="o"/>
            </a:pPr>
            <a:endParaRPr lang="sk-SK" sz="2000" b="1" dirty="0">
              <a:solidFill>
                <a:schemeClr val="bg1"/>
              </a:solidFill>
              <a:latin typeface="Arial Nova Light" panose="020B0304020202020204" pitchFamily="34" charset="0"/>
            </a:endParaRPr>
          </a:p>
        </p:txBody>
      </p:sp>
    </p:spTree>
    <p:extLst>
      <p:ext uri="{BB962C8B-B14F-4D97-AF65-F5344CB8AC3E}">
        <p14:creationId xmlns:p14="http://schemas.microsoft.com/office/powerpoint/2010/main" val="397312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7E8E48-7FC7-4844-B108-48C578E27E55}"/>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58FE3C0A-14D3-4C16-906A-1BDD84A2594C}"/>
              </a:ext>
            </a:extLst>
          </p:cNvPr>
          <p:cNvSpPr>
            <a:spLocks noGrp="1"/>
          </p:cNvSpPr>
          <p:nvPr>
            <p:ph idx="1"/>
          </p:nvPr>
        </p:nvSpPr>
        <p:spPr/>
        <p:txBody>
          <a:bodyPr/>
          <a:lstStyle/>
          <a:p>
            <a:endParaRPr lang="sk-SK"/>
          </a:p>
        </p:txBody>
      </p:sp>
      <p:pic>
        <p:nvPicPr>
          <p:cNvPr id="4" name="Zástupný objekt pre obsah 4">
            <a:extLst>
              <a:ext uri="{FF2B5EF4-FFF2-40B4-BE49-F238E27FC236}">
                <a16:creationId xmlns:a16="http://schemas.microsoft.com/office/drawing/2014/main" id="{F7163E96-1549-499D-9B15-F0A21F226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Tabuľka 5">
            <a:extLst>
              <a:ext uri="{FF2B5EF4-FFF2-40B4-BE49-F238E27FC236}">
                <a16:creationId xmlns:a16="http://schemas.microsoft.com/office/drawing/2014/main" id="{4E916CE7-0D72-40A7-81C0-8F42351B2803}"/>
              </a:ext>
            </a:extLst>
          </p:cNvPr>
          <p:cNvGraphicFramePr>
            <a:graphicFrameLocks noGrp="1"/>
          </p:cNvGraphicFramePr>
          <p:nvPr>
            <p:extLst>
              <p:ext uri="{D42A27DB-BD31-4B8C-83A1-F6EECF244321}">
                <p14:modId xmlns:p14="http://schemas.microsoft.com/office/powerpoint/2010/main" val="677949690"/>
              </p:ext>
            </p:extLst>
          </p:nvPr>
        </p:nvGraphicFramePr>
        <p:xfrm>
          <a:off x="714375" y="0"/>
          <a:ext cx="10401300" cy="7222415"/>
        </p:xfrm>
        <a:graphic>
          <a:graphicData uri="http://schemas.openxmlformats.org/drawingml/2006/table">
            <a:tbl>
              <a:tblPr/>
              <a:tblGrid>
                <a:gridCol w="1505451">
                  <a:extLst>
                    <a:ext uri="{9D8B030D-6E8A-4147-A177-3AD203B41FA5}">
                      <a16:colId xmlns:a16="http://schemas.microsoft.com/office/drawing/2014/main" val="2048293046"/>
                    </a:ext>
                  </a:extLst>
                </a:gridCol>
                <a:gridCol w="1596693">
                  <a:extLst>
                    <a:ext uri="{9D8B030D-6E8A-4147-A177-3AD203B41FA5}">
                      <a16:colId xmlns:a16="http://schemas.microsoft.com/office/drawing/2014/main" val="3626653598"/>
                    </a:ext>
                  </a:extLst>
                </a:gridCol>
                <a:gridCol w="1824789">
                  <a:extLst>
                    <a:ext uri="{9D8B030D-6E8A-4147-A177-3AD203B41FA5}">
                      <a16:colId xmlns:a16="http://schemas.microsoft.com/office/drawing/2014/main" val="3627502551"/>
                    </a:ext>
                  </a:extLst>
                </a:gridCol>
                <a:gridCol w="1824789">
                  <a:extLst>
                    <a:ext uri="{9D8B030D-6E8A-4147-A177-3AD203B41FA5}">
                      <a16:colId xmlns:a16="http://schemas.microsoft.com/office/drawing/2014/main" val="3197230082"/>
                    </a:ext>
                  </a:extLst>
                </a:gridCol>
                <a:gridCol w="1824789">
                  <a:extLst>
                    <a:ext uri="{9D8B030D-6E8A-4147-A177-3AD203B41FA5}">
                      <a16:colId xmlns:a16="http://schemas.microsoft.com/office/drawing/2014/main" val="2408104180"/>
                    </a:ext>
                  </a:extLst>
                </a:gridCol>
                <a:gridCol w="1824789">
                  <a:extLst>
                    <a:ext uri="{9D8B030D-6E8A-4147-A177-3AD203B41FA5}">
                      <a16:colId xmlns:a16="http://schemas.microsoft.com/office/drawing/2014/main" val="2246667944"/>
                    </a:ext>
                  </a:extLst>
                </a:gridCol>
              </a:tblGrid>
              <a:tr h="138134">
                <a:tc>
                  <a:txBody>
                    <a:bodyPr/>
                    <a:lstStyle/>
                    <a:p>
                      <a:r>
                        <a:rPr lang="sk-SK" sz="1050">
                          <a:effectLst/>
                        </a:rPr>
                        <a:t>Time </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effectLst/>
                        </a:rPr>
                        <a:t>Mon</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effectLst/>
                        </a:rPr>
                        <a:t>Tue</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effectLst/>
                        </a:rPr>
                        <a:t>Wed</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effectLst/>
                        </a:rPr>
                        <a:t>Thu</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effectLst/>
                        </a:rPr>
                        <a:t>Fri</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1663421874"/>
                  </a:ext>
                </a:extLst>
              </a:tr>
              <a:tr h="190021">
                <a:tc>
                  <a:txBody>
                    <a:bodyPr/>
                    <a:lstStyle/>
                    <a:p>
                      <a:r>
                        <a:rPr lang="sk-SK" sz="1050">
                          <a:solidFill>
                            <a:srgbClr val="FF00FF"/>
                          </a:solidFill>
                          <a:effectLst/>
                        </a:rPr>
                        <a:t>8:35- 9:05</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Breakfast in the Classroom</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Breakfast in the Classroom</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Breakfast in the Classroom</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Breakfast in the Classroom</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Breakfast in the Classroom</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3821079476"/>
                  </a:ext>
                </a:extLst>
              </a:tr>
              <a:tr h="1012981">
                <a:tc>
                  <a:txBody>
                    <a:bodyPr/>
                    <a:lstStyle/>
                    <a:p>
                      <a:br>
                        <a:rPr lang="sk-SK" sz="2800">
                          <a:effectLst/>
                        </a:rPr>
                      </a:br>
                      <a:endParaRPr lang="sk-SK" sz="2800">
                        <a:effectLst/>
                      </a:endParaRPr>
                    </a:p>
                    <a:p>
                      <a:r>
                        <a:rPr lang="sk-SK" sz="1050">
                          <a:solidFill>
                            <a:srgbClr val="FF00FF"/>
                          </a:solidFill>
                          <a:effectLst/>
                        </a:rPr>
                        <a:t>8:35- 9:05</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en-US" sz="1050">
                          <a:solidFill>
                            <a:srgbClr val="FF00FF"/>
                          </a:solidFill>
                          <a:effectLst/>
                        </a:rPr>
                        <a:t>Flipped Classroom</a:t>
                      </a:r>
                      <a:endParaRPr lang="en-US" sz="2800">
                        <a:effectLst/>
                      </a:endParaRPr>
                    </a:p>
                    <a:p>
                      <a:r>
                        <a:rPr lang="en-US" sz="1050">
                          <a:solidFill>
                            <a:srgbClr val="FF00FF"/>
                          </a:solidFill>
                          <a:effectLst/>
                        </a:rPr>
                        <a:t>Language</a:t>
                      </a:r>
                      <a:br>
                        <a:rPr lang="en-US" sz="1050">
                          <a:solidFill>
                            <a:srgbClr val="FF00FF"/>
                          </a:solidFill>
                          <a:effectLst/>
                        </a:rPr>
                      </a:br>
                      <a:r>
                        <a:rPr lang="en-US" sz="1050">
                          <a:solidFill>
                            <a:srgbClr val="FF00FF"/>
                          </a:solidFill>
                          <a:effectLst/>
                        </a:rPr>
                        <a:t>Arts Lesson</a:t>
                      </a:r>
                      <a:endParaRPr lang="en-US"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en-US" sz="1050">
                          <a:solidFill>
                            <a:srgbClr val="FF00FF"/>
                          </a:solidFill>
                          <a:effectLst/>
                        </a:rPr>
                        <a:t>Flipped Classroom</a:t>
                      </a:r>
                      <a:endParaRPr lang="en-US" sz="2800">
                        <a:effectLst/>
                      </a:endParaRPr>
                    </a:p>
                    <a:p>
                      <a:r>
                        <a:rPr lang="en-US" sz="1050">
                          <a:solidFill>
                            <a:srgbClr val="FF00FF"/>
                          </a:solidFill>
                          <a:effectLst/>
                        </a:rPr>
                        <a:t>Language</a:t>
                      </a:r>
                      <a:br>
                        <a:rPr lang="en-US" sz="1050">
                          <a:solidFill>
                            <a:srgbClr val="FF00FF"/>
                          </a:solidFill>
                          <a:effectLst/>
                        </a:rPr>
                      </a:br>
                      <a:r>
                        <a:rPr lang="en-US" sz="1050">
                          <a:solidFill>
                            <a:srgbClr val="FF00FF"/>
                          </a:solidFill>
                          <a:effectLst/>
                        </a:rPr>
                        <a:t>Arts Lesson</a:t>
                      </a:r>
                      <a:endParaRPr lang="en-US"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en-US" sz="1050" dirty="0">
                          <a:solidFill>
                            <a:srgbClr val="FF00FF"/>
                          </a:solidFill>
                          <a:effectLst/>
                        </a:rPr>
                        <a:t>Flipped Classroom</a:t>
                      </a:r>
                      <a:endParaRPr lang="en-US" sz="2800" dirty="0">
                        <a:effectLst/>
                      </a:endParaRPr>
                    </a:p>
                    <a:p>
                      <a:r>
                        <a:rPr lang="en-US" sz="1050" dirty="0">
                          <a:solidFill>
                            <a:srgbClr val="FF00FF"/>
                          </a:solidFill>
                          <a:effectLst/>
                        </a:rPr>
                        <a:t>Language</a:t>
                      </a:r>
                      <a:br>
                        <a:rPr lang="en-US" sz="1050" dirty="0">
                          <a:solidFill>
                            <a:srgbClr val="FF00FF"/>
                          </a:solidFill>
                          <a:effectLst/>
                        </a:rPr>
                      </a:br>
                      <a:r>
                        <a:rPr lang="en-US" sz="1050" dirty="0">
                          <a:solidFill>
                            <a:srgbClr val="FF00FF"/>
                          </a:solidFill>
                          <a:effectLst/>
                        </a:rPr>
                        <a:t>Arts Lesson</a:t>
                      </a:r>
                      <a:endParaRPr lang="en-US" sz="2800" dirty="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Flipped Classroom</a:t>
                      </a:r>
                      <a:endParaRPr lang="sk-SK" sz="2800">
                        <a:effectLst/>
                      </a:endParaRPr>
                    </a:p>
                    <a:p>
                      <a:r>
                        <a:rPr lang="sk-SK" sz="1050">
                          <a:solidFill>
                            <a:srgbClr val="FF00FF"/>
                          </a:solidFill>
                          <a:effectLst/>
                        </a:rPr>
                        <a:t>Math Lesson</a:t>
                      </a:r>
                      <a:endParaRPr lang="sk-SK" sz="2800">
                        <a:effectLst/>
                      </a:endParaRPr>
                    </a:p>
                    <a:p>
                      <a:br>
                        <a:rPr lang="sk-SK" sz="2800">
                          <a:effectLst/>
                        </a:rPr>
                      </a:b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en-US" sz="1050">
                          <a:solidFill>
                            <a:srgbClr val="FF00FF"/>
                          </a:solidFill>
                          <a:effectLst/>
                        </a:rPr>
                        <a:t>Flipped Classroom</a:t>
                      </a:r>
                      <a:endParaRPr lang="en-US" sz="2800">
                        <a:effectLst/>
                      </a:endParaRPr>
                    </a:p>
                    <a:p>
                      <a:r>
                        <a:rPr lang="en-US" sz="1050">
                          <a:solidFill>
                            <a:srgbClr val="FF00FF"/>
                          </a:solidFill>
                          <a:effectLst/>
                        </a:rPr>
                        <a:t>Language</a:t>
                      </a:r>
                      <a:br>
                        <a:rPr lang="en-US" sz="1050">
                          <a:solidFill>
                            <a:srgbClr val="FF00FF"/>
                          </a:solidFill>
                          <a:effectLst/>
                        </a:rPr>
                      </a:br>
                      <a:r>
                        <a:rPr lang="en-US" sz="1050">
                          <a:solidFill>
                            <a:srgbClr val="FF00FF"/>
                          </a:solidFill>
                          <a:effectLst/>
                        </a:rPr>
                        <a:t>Arts Lesson</a:t>
                      </a:r>
                      <a:endParaRPr lang="en-US"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2335442336"/>
                  </a:ext>
                </a:extLst>
              </a:tr>
              <a:tr h="757199">
                <a:tc>
                  <a:txBody>
                    <a:bodyPr/>
                    <a:lstStyle/>
                    <a:p>
                      <a:r>
                        <a:rPr lang="sk-SK" sz="1050" b="1" dirty="0">
                          <a:solidFill>
                            <a:srgbClr val="FF0000"/>
                          </a:solidFill>
                          <a:effectLst/>
                        </a:rPr>
                        <a:t>9:05- 9:15</a:t>
                      </a:r>
                      <a:endParaRPr lang="sk-SK" sz="2800" dirty="0">
                        <a:effectLst/>
                      </a:endParaRPr>
                    </a:p>
                    <a:p>
                      <a:r>
                        <a:rPr lang="sk-SK" sz="2000" dirty="0" err="1">
                          <a:solidFill>
                            <a:srgbClr val="FF0000"/>
                          </a:solidFill>
                          <a:effectLst/>
                        </a:rPr>
                        <a:t>Brain</a:t>
                      </a:r>
                      <a:r>
                        <a:rPr lang="sk-SK" sz="2000" dirty="0">
                          <a:solidFill>
                            <a:srgbClr val="FF0000"/>
                          </a:solidFill>
                          <a:effectLst/>
                        </a:rPr>
                        <a:t> </a:t>
                      </a:r>
                      <a:r>
                        <a:rPr lang="sk-SK" sz="2000" dirty="0" err="1">
                          <a:solidFill>
                            <a:srgbClr val="FF0000"/>
                          </a:solidFill>
                          <a:effectLst/>
                        </a:rPr>
                        <a:t>Breaks</a:t>
                      </a:r>
                      <a:endParaRPr lang="sk-SK" sz="2000" dirty="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FF0000"/>
                          </a:solidFill>
                          <a:effectLst/>
                        </a:rPr>
                        <a:t>Music</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FF0000"/>
                          </a:solidFill>
                          <a:effectLst/>
                        </a:rPr>
                        <a:t>Handicraft</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FF0000"/>
                          </a:solidFill>
                          <a:effectLst/>
                        </a:rPr>
                        <a:t>Music</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FF0000"/>
                          </a:solidFill>
                          <a:effectLst/>
                        </a:rPr>
                        <a:t>Handicraft</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FF0000"/>
                          </a:solidFill>
                          <a:effectLst/>
                        </a:rPr>
                        <a:t>Music</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3886590626"/>
                  </a:ext>
                </a:extLst>
              </a:tr>
              <a:tr h="371134">
                <a:tc>
                  <a:txBody>
                    <a:bodyPr/>
                    <a:lstStyle/>
                    <a:p>
                      <a:r>
                        <a:rPr lang="sk-SK" sz="1050">
                          <a:solidFill>
                            <a:srgbClr val="FF00FF"/>
                          </a:solidFill>
                          <a:effectLst/>
                        </a:rPr>
                        <a:t>9:15-10:15</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Language</a:t>
                      </a:r>
                      <a:br>
                        <a:rPr lang="sk-SK" sz="1050">
                          <a:solidFill>
                            <a:srgbClr val="FF00FF"/>
                          </a:solidFill>
                          <a:effectLst/>
                        </a:rPr>
                      </a:br>
                      <a:r>
                        <a:rPr lang="sk-SK" sz="1050">
                          <a:solidFill>
                            <a:srgbClr val="FF00FF"/>
                          </a:solidFill>
                          <a:effectLst/>
                        </a:rPr>
                        <a:t>Arts Centers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Language</a:t>
                      </a:r>
                      <a:br>
                        <a:rPr lang="sk-SK" sz="1050">
                          <a:solidFill>
                            <a:srgbClr val="FF00FF"/>
                          </a:solidFill>
                          <a:effectLst/>
                        </a:rPr>
                      </a:br>
                      <a:r>
                        <a:rPr lang="sk-SK" sz="1050">
                          <a:solidFill>
                            <a:srgbClr val="FF00FF"/>
                          </a:solidFill>
                          <a:effectLst/>
                        </a:rPr>
                        <a:t>Arts Centers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Language</a:t>
                      </a:r>
                      <a:br>
                        <a:rPr lang="sk-SK" sz="1050">
                          <a:solidFill>
                            <a:srgbClr val="FF00FF"/>
                          </a:solidFill>
                          <a:effectLst/>
                        </a:rPr>
                      </a:br>
                      <a:r>
                        <a:rPr lang="sk-SK" sz="1050">
                          <a:solidFill>
                            <a:srgbClr val="FF00FF"/>
                          </a:solidFill>
                          <a:effectLst/>
                        </a:rPr>
                        <a:t>Arts Centers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Math</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FF00FF"/>
                          </a:solidFill>
                          <a:effectLst/>
                        </a:rPr>
                        <a:t>Language</a:t>
                      </a:r>
                      <a:br>
                        <a:rPr lang="sk-SK" sz="1050">
                          <a:solidFill>
                            <a:srgbClr val="FF00FF"/>
                          </a:solidFill>
                          <a:effectLst/>
                        </a:rPr>
                      </a:br>
                      <a:r>
                        <a:rPr lang="sk-SK" sz="1050">
                          <a:solidFill>
                            <a:srgbClr val="FF00FF"/>
                          </a:solidFill>
                          <a:effectLst/>
                        </a:rPr>
                        <a:t>Arts Centers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3903699327"/>
                  </a:ext>
                </a:extLst>
              </a:tr>
              <a:tr h="138134">
                <a:tc>
                  <a:txBody>
                    <a:bodyPr/>
                    <a:lstStyle/>
                    <a:p>
                      <a:r>
                        <a:rPr lang="sk-SK" sz="1050" b="1">
                          <a:solidFill>
                            <a:srgbClr val="800080"/>
                          </a:solidFill>
                          <a:effectLst/>
                        </a:rPr>
                        <a:t>10: 15-10:30</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2254280070"/>
                  </a:ext>
                </a:extLst>
              </a:tr>
              <a:tr h="276267">
                <a:tc>
                  <a:txBody>
                    <a:bodyPr/>
                    <a:lstStyle/>
                    <a:p>
                      <a:r>
                        <a:rPr lang="sk-SK" sz="1050">
                          <a:solidFill>
                            <a:srgbClr val="008000"/>
                          </a:solidFill>
                          <a:effectLst/>
                        </a:rPr>
                        <a:t>10:30-11:05</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8000"/>
                          </a:solidFill>
                          <a:effectLst/>
                        </a:rPr>
                        <a:t>Math</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8000"/>
                          </a:solidFill>
                          <a:effectLst/>
                        </a:rPr>
                        <a:t>Math</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8000"/>
                          </a:solidFill>
                          <a:effectLst/>
                        </a:rPr>
                        <a:t>Math</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8000"/>
                          </a:solidFill>
                          <a:effectLst/>
                        </a:rPr>
                        <a:t>Math</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8000"/>
                          </a:solidFill>
                          <a:effectLst/>
                        </a:rPr>
                        <a:t>Language </a:t>
                      </a:r>
                      <a:endParaRPr lang="sk-SK" sz="2800">
                        <a:effectLst/>
                      </a:endParaRPr>
                    </a:p>
                    <a:p>
                      <a:r>
                        <a:rPr lang="sk-SK" sz="1050">
                          <a:solidFill>
                            <a:srgbClr val="008000"/>
                          </a:solidFill>
                          <a:effectLst/>
                        </a:rPr>
                        <a:t>Arts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1433081461"/>
                  </a:ext>
                </a:extLst>
              </a:tr>
              <a:tr h="874847">
                <a:tc>
                  <a:txBody>
                    <a:bodyPr/>
                    <a:lstStyle/>
                    <a:p>
                      <a:r>
                        <a:rPr lang="sk-SK" sz="1050" b="1" dirty="0">
                          <a:solidFill>
                            <a:srgbClr val="FF0000"/>
                          </a:solidFill>
                          <a:effectLst/>
                        </a:rPr>
                        <a:t>11:10-11:15</a:t>
                      </a:r>
                      <a:endParaRPr lang="sk-SK" sz="2800" dirty="0">
                        <a:effectLst/>
                      </a:endParaRPr>
                    </a:p>
                    <a:p>
                      <a:r>
                        <a:rPr lang="sk-SK" sz="2000" dirty="0" err="1">
                          <a:solidFill>
                            <a:srgbClr val="FF0000"/>
                          </a:solidFill>
                          <a:effectLst/>
                        </a:rPr>
                        <a:t>Brain</a:t>
                      </a:r>
                      <a:r>
                        <a:rPr lang="sk-SK" sz="2000" dirty="0">
                          <a:solidFill>
                            <a:srgbClr val="FF0000"/>
                          </a:solidFill>
                          <a:effectLst/>
                        </a:rPr>
                        <a:t> </a:t>
                      </a:r>
                      <a:r>
                        <a:rPr lang="sk-SK" sz="2000" dirty="0" err="1">
                          <a:solidFill>
                            <a:srgbClr val="FF0000"/>
                          </a:solidFill>
                          <a:effectLst/>
                        </a:rPr>
                        <a:t>Breaks</a:t>
                      </a:r>
                      <a:endParaRPr lang="sk-SK" sz="2000" dirty="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FF0000"/>
                          </a:solidFill>
                          <a:effectLst/>
                        </a:rPr>
                        <a:t>Dance</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FF0000"/>
                          </a:solidFill>
                          <a:effectLst/>
                        </a:rPr>
                        <a:t>Dance</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FF0000"/>
                          </a:solidFill>
                          <a:effectLst/>
                        </a:rPr>
                        <a:t>Dance</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FF0000"/>
                          </a:solidFill>
                          <a:effectLst/>
                        </a:rPr>
                        <a:t>Dance</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FF0000"/>
                          </a:solidFill>
                          <a:effectLst/>
                        </a:rPr>
                        <a:t>Dance</a:t>
                      </a:r>
                      <a:endParaRPr lang="sk-SK" sz="2800">
                        <a:effectLst/>
                      </a:endParaRPr>
                    </a:p>
                    <a:p>
                      <a:br>
                        <a:rPr lang="sk-SK" sz="2800">
                          <a:effectLst/>
                        </a:rPr>
                      </a:b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1349258928"/>
                  </a:ext>
                </a:extLst>
              </a:tr>
              <a:tr h="276267">
                <a:tc>
                  <a:txBody>
                    <a:bodyPr/>
                    <a:lstStyle/>
                    <a:p>
                      <a:r>
                        <a:rPr lang="sk-SK" sz="1050">
                          <a:solidFill>
                            <a:srgbClr val="008000"/>
                          </a:solidFill>
                          <a:effectLst/>
                        </a:rPr>
                        <a:t>11:15-11:55</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8000"/>
                          </a:solidFill>
                          <a:effectLst/>
                        </a:rPr>
                        <a:t>Math</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8000"/>
                          </a:solidFill>
                          <a:effectLst/>
                        </a:rPr>
                        <a:t>Math</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8000"/>
                          </a:solidFill>
                          <a:effectLst/>
                        </a:rPr>
                        <a:t>Math</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8000"/>
                          </a:solidFill>
                          <a:effectLst/>
                        </a:rPr>
                        <a:t>Computer Lab</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8000"/>
                          </a:solidFill>
                          <a:effectLst/>
                        </a:rPr>
                        <a:t>Language</a:t>
                      </a:r>
                      <a:br>
                        <a:rPr lang="sk-SK" sz="1050">
                          <a:solidFill>
                            <a:srgbClr val="008000"/>
                          </a:solidFill>
                          <a:effectLst/>
                        </a:rPr>
                      </a:br>
                      <a:r>
                        <a:rPr lang="sk-SK" sz="1050">
                          <a:solidFill>
                            <a:srgbClr val="008000"/>
                          </a:solidFill>
                          <a:effectLst/>
                        </a:rPr>
                        <a:t>arts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2763951263"/>
                  </a:ext>
                </a:extLst>
              </a:tr>
              <a:tr h="276267">
                <a:tc>
                  <a:txBody>
                    <a:bodyPr/>
                    <a:lstStyle/>
                    <a:p>
                      <a:r>
                        <a:rPr lang="sk-SK" sz="1050" b="1">
                          <a:solidFill>
                            <a:srgbClr val="800080"/>
                          </a:solidFill>
                          <a:effectLst/>
                        </a:rPr>
                        <a:t>11:55-12:35</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Lunch and</a:t>
                      </a:r>
                      <a:br>
                        <a:rPr lang="sk-SK" sz="1050" b="1">
                          <a:solidFill>
                            <a:srgbClr val="800080"/>
                          </a:solidFill>
                          <a:effectLst/>
                        </a:rPr>
                      </a:br>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Lunch and</a:t>
                      </a:r>
                      <a:br>
                        <a:rPr lang="sk-SK" sz="1050" b="1">
                          <a:solidFill>
                            <a:srgbClr val="800080"/>
                          </a:solidFill>
                          <a:effectLst/>
                        </a:rPr>
                      </a:br>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Lunch and</a:t>
                      </a:r>
                      <a:br>
                        <a:rPr lang="sk-SK" sz="1050" b="1">
                          <a:solidFill>
                            <a:srgbClr val="800080"/>
                          </a:solidFill>
                          <a:effectLst/>
                        </a:rPr>
                      </a:br>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Lunch and</a:t>
                      </a:r>
                      <a:br>
                        <a:rPr lang="sk-SK" sz="1050" b="1">
                          <a:solidFill>
                            <a:srgbClr val="800080"/>
                          </a:solidFill>
                          <a:effectLst/>
                        </a:rPr>
                      </a:br>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Lunch and</a:t>
                      </a:r>
                      <a:br>
                        <a:rPr lang="sk-SK" sz="1050" b="1">
                          <a:solidFill>
                            <a:srgbClr val="800080"/>
                          </a:solidFill>
                          <a:effectLst/>
                        </a:rPr>
                      </a:br>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599478986"/>
                  </a:ext>
                </a:extLst>
              </a:tr>
              <a:tr h="311752">
                <a:tc>
                  <a:txBody>
                    <a:bodyPr/>
                    <a:lstStyle/>
                    <a:p>
                      <a:r>
                        <a:rPr lang="sk-SK" sz="1050">
                          <a:solidFill>
                            <a:srgbClr val="000080"/>
                          </a:solidFill>
                          <a:effectLst/>
                        </a:rPr>
                        <a:t>12:35-1:15</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0080"/>
                          </a:solidFill>
                          <a:effectLst/>
                        </a:rPr>
                        <a:t>Science</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0080"/>
                          </a:solidFill>
                          <a:effectLst/>
                        </a:rPr>
                        <a:t>Science </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0080"/>
                          </a:solidFill>
                          <a:effectLst/>
                        </a:rPr>
                        <a:t>STEAM</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0080"/>
                          </a:solidFill>
                          <a:effectLst/>
                        </a:rPr>
                        <a:t>Science</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0080"/>
                          </a:solidFill>
                          <a:effectLst/>
                        </a:rPr>
                        <a:t>Science Lab</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70664261"/>
                  </a:ext>
                </a:extLst>
              </a:tr>
              <a:tr h="163299">
                <a:tc>
                  <a:txBody>
                    <a:bodyPr/>
                    <a:lstStyle/>
                    <a:p>
                      <a:r>
                        <a:rPr lang="sk-SK" sz="1050" b="1">
                          <a:solidFill>
                            <a:srgbClr val="800080"/>
                          </a:solidFill>
                          <a:effectLst/>
                        </a:rPr>
                        <a:t>1:15-1:30</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800080"/>
                          </a:solidFill>
                          <a:effectLst/>
                        </a:rPr>
                        <a:t>Recess</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3862968645"/>
                  </a:ext>
                </a:extLst>
              </a:tr>
              <a:tr h="874847">
                <a:tc>
                  <a:txBody>
                    <a:bodyPr/>
                    <a:lstStyle/>
                    <a:p>
                      <a:r>
                        <a:rPr lang="sk-SK" sz="1050">
                          <a:solidFill>
                            <a:srgbClr val="000080"/>
                          </a:solidFill>
                          <a:effectLst/>
                        </a:rPr>
                        <a:t>1:30-2:15</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0080"/>
                          </a:solidFill>
                          <a:effectLst/>
                        </a:rPr>
                        <a:t>Science</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0080"/>
                          </a:solidFill>
                          <a:effectLst/>
                        </a:rPr>
                        <a:t>Science </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0080"/>
                          </a:solidFill>
                          <a:effectLst/>
                        </a:rPr>
                        <a:t>STEAM</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0080"/>
                          </a:solidFill>
                          <a:effectLst/>
                        </a:rPr>
                        <a:t>Early Out</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a:solidFill>
                            <a:srgbClr val="000080"/>
                          </a:solidFill>
                          <a:effectLst/>
                        </a:rPr>
                        <a:t>Fun Friday</a:t>
                      </a:r>
                      <a:endParaRPr lang="sk-SK" sz="2800">
                        <a:effectLst/>
                      </a:endParaRPr>
                    </a:p>
                    <a:p>
                      <a:br>
                        <a:rPr lang="sk-SK" sz="2800">
                          <a:effectLst/>
                        </a:rPr>
                      </a:b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3143471906"/>
                  </a:ext>
                </a:extLst>
              </a:tr>
              <a:tr h="736713">
                <a:tc>
                  <a:txBody>
                    <a:bodyPr/>
                    <a:lstStyle/>
                    <a:p>
                      <a:r>
                        <a:rPr lang="sk-SK" sz="1050" b="1" dirty="0">
                          <a:solidFill>
                            <a:srgbClr val="000080"/>
                          </a:solidFill>
                          <a:effectLst/>
                        </a:rPr>
                        <a:t>2:15-3:00</a:t>
                      </a:r>
                      <a:endParaRPr lang="sk-SK" sz="2800" dirty="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000080"/>
                          </a:solidFill>
                          <a:effectLst/>
                        </a:rPr>
                        <a:t>Physical</a:t>
                      </a:r>
                      <a:br>
                        <a:rPr lang="sk-SK" sz="1050" b="1">
                          <a:solidFill>
                            <a:srgbClr val="000080"/>
                          </a:solidFill>
                          <a:effectLst/>
                        </a:rPr>
                      </a:br>
                      <a:r>
                        <a:rPr lang="sk-SK" sz="1050" b="1">
                          <a:solidFill>
                            <a:srgbClr val="000080"/>
                          </a:solidFill>
                          <a:effectLst/>
                        </a:rPr>
                        <a:t>Education</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000080"/>
                          </a:solidFill>
                          <a:effectLst/>
                        </a:rPr>
                        <a:t>Art</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a:solidFill>
                            <a:srgbClr val="000080"/>
                          </a:solidFill>
                          <a:effectLst/>
                        </a:rPr>
                        <a:t>Library</a:t>
                      </a: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br>
                        <a:rPr lang="sk-SK" sz="2800">
                          <a:effectLst/>
                        </a:rPr>
                      </a:br>
                      <a:endParaRPr lang="sk-SK" sz="28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1050" b="1" dirty="0" err="1">
                          <a:solidFill>
                            <a:srgbClr val="000080"/>
                          </a:solidFill>
                          <a:effectLst/>
                        </a:rPr>
                        <a:t>Music</a:t>
                      </a:r>
                      <a:endParaRPr lang="sk-SK" sz="2800" dirty="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2775286124"/>
                  </a:ext>
                </a:extLst>
              </a:tr>
              <a:tr h="95010">
                <a:tc>
                  <a:txBody>
                    <a:bodyPr/>
                    <a:lstStyle/>
                    <a:p>
                      <a:r>
                        <a:rPr lang="sk-SK" sz="600">
                          <a:effectLst/>
                        </a:rPr>
                        <a:t>3:05</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Dismissal </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Dismissal</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Dismissal</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a:effectLst/>
                        </a:rPr>
                        <a:t>Dismissal</a:t>
                      </a:r>
                      <a:endParaRPr lang="sk-SK" sz="140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tc>
                  <a:txBody>
                    <a:bodyPr/>
                    <a:lstStyle/>
                    <a:p>
                      <a:r>
                        <a:rPr lang="sk-SK" sz="600" dirty="0" err="1">
                          <a:effectLst/>
                        </a:rPr>
                        <a:t>Dismissal</a:t>
                      </a:r>
                      <a:endParaRPr lang="sk-SK" sz="1400" dirty="0">
                        <a:effectLst/>
                      </a:endParaRPr>
                    </a:p>
                  </a:txBody>
                  <a:tcPr marL="51631" marR="5163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6A54"/>
                    </a:solidFill>
                  </a:tcPr>
                </a:tc>
                <a:extLst>
                  <a:ext uri="{0D108BD9-81ED-4DB2-BD59-A6C34878D82A}">
                    <a16:rowId xmlns:a16="http://schemas.microsoft.com/office/drawing/2014/main" val="2815599335"/>
                  </a:ext>
                </a:extLst>
              </a:tr>
            </a:tbl>
          </a:graphicData>
        </a:graphic>
      </p:graphicFrame>
    </p:spTree>
    <p:extLst>
      <p:ext uri="{BB962C8B-B14F-4D97-AF65-F5344CB8AC3E}">
        <p14:creationId xmlns:p14="http://schemas.microsoft.com/office/powerpoint/2010/main" val="426775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CDDF9BC8CD8C74AA6BFB0E899C1297D" ma:contentTypeVersion="11" ma:contentTypeDescription="Umožňuje vytvoriť nový dokument." ma:contentTypeScope="" ma:versionID="02d9c6cd84e5b6e83a02f66ca43ff2c0">
  <xsd:schema xmlns:xsd="http://www.w3.org/2001/XMLSchema" xmlns:xs="http://www.w3.org/2001/XMLSchema" xmlns:p="http://schemas.microsoft.com/office/2006/metadata/properties" xmlns:ns2="4b879b43-d9ce-4f20-a51b-ca63b9b3e738" targetNamespace="http://schemas.microsoft.com/office/2006/metadata/properties" ma:root="true" ma:fieldsID="14210fe267b37a6d79b48830dce34fbe" ns2:_="">
    <xsd:import namespace="4b879b43-d9ce-4f20-a51b-ca63b9b3e738"/>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79b43-d9ce-4f20-a51b-ca63b9b3e738"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4b879b43-d9ce-4f20-a51b-ca63b9b3e738" xsi:nil="true"/>
  </documentManagement>
</p:properties>
</file>

<file path=customXml/itemProps1.xml><?xml version="1.0" encoding="utf-8"?>
<ds:datastoreItem xmlns:ds="http://schemas.openxmlformats.org/officeDocument/2006/customXml" ds:itemID="{93E395DB-8279-4DBF-8BB4-3228BCD116A7}"/>
</file>

<file path=customXml/itemProps2.xml><?xml version="1.0" encoding="utf-8"?>
<ds:datastoreItem xmlns:ds="http://schemas.openxmlformats.org/officeDocument/2006/customXml" ds:itemID="{06803890-71A0-4428-ABA9-E5E587098087}"/>
</file>

<file path=customXml/itemProps3.xml><?xml version="1.0" encoding="utf-8"?>
<ds:datastoreItem xmlns:ds="http://schemas.openxmlformats.org/officeDocument/2006/customXml" ds:itemID="{8C939127-7433-4224-A8EE-07CBA408EA7B}"/>
</file>

<file path=docProps/app.xml><?xml version="1.0" encoding="utf-8"?>
<Properties xmlns="http://schemas.openxmlformats.org/officeDocument/2006/extended-properties" xmlns:vt="http://schemas.openxmlformats.org/officeDocument/2006/docPropsVTypes">
  <TotalTime>80</TotalTime>
  <Words>1140</Words>
  <Application>Microsoft Office PowerPoint</Application>
  <PresentationFormat>Širokouhlá</PresentationFormat>
  <Paragraphs>302</Paragraphs>
  <Slides>14</Slides>
  <Notes>0</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14</vt:i4>
      </vt:variant>
    </vt:vector>
  </HeadingPairs>
  <TitlesOfParts>
    <vt:vector size="22" baseType="lpstr">
      <vt:lpstr>Arial</vt:lpstr>
      <vt:lpstr>Arial Nova Light</vt:lpstr>
      <vt:lpstr>Calibri</vt:lpstr>
      <vt:lpstr>Calibri Light</vt:lpstr>
      <vt:lpstr>Courier New</vt:lpstr>
      <vt:lpstr>Droid Serif</vt:lpstr>
      <vt:lpstr>Verdana</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Hedviga Hlavnova</dc:creator>
  <cp:lastModifiedBy>Hedviga Hlavnova</cp:lastModifiedBy>
  <cp:revision>1</cp:revision>
  <dcterms:created xsi:type="dcterms:W3CDTF">2021-12-15T19:06:32Z</dcterms:created>
  <dcterms:modified xsi:type="dcterms:W3CDTF">2021-12-15T20:26:36Z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0x010100DCDDF9BC8CD8C74AA6BFB0E899C1297D</vt:lpwstr>
  </property>
</Properties>
</file>