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0D84CB-33BD-4DAF-B17F-AAE2F825DDC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6F91919-6E48-4EA2-A923-6B966378D4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65538A7-056E-4B58-A4EE-A723B642417A}"/>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33D40EBE-13F3-40B8-BADB-058473CDD5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89934BE-3770-40C7-B9F2-5A8E41C60B4A}"/>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1455279946"/>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15CEE-EBCB-4CF0-BBAE-2E854F93D22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EDF544E-68A4-4BC6-AA3A-2F8F4E5E957F}"/>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8E327A-9605-4F80-986C-89BCEA4762BD}"/>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A6DC036B-B58C-4CFC-B6EF-C56ADFC0DF4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401173-4D7B-44F0-B35D-648B29A79441}"/>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780688600"/>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C64195E-D7FE-4DA7-AFFA-2D85B810663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DD73CC3-81A7-4377-AE09-1AD3517F150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104F53B-68A9-4CF4-9A1D-DEA000EFB8B1}"/>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BB7CD43C-B2A2-4CC6-9D74-7FF3EFA2D27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1EEA441-669F-42AD-A480-A20A4624358C}"/>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1241809142"/>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BA2F0F-E0D6-4A2A-A739-3818943BF6E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077A799-6DA3-469A-8CD3-47817672865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B0518E7-7F69-4F7C-A91D-9DBF5CDFA1D8}"/>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8B827482-0E1A-4480-AC39-1C93F8E8234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085630-FF05-44B2-9D03-C7F0D96F84FF}"/>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2666993177"/>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2AAAF-3A4B-46C3-83D1-62CDC4034DE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013B9DF-9F8F-4456-A996-E248E4845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E603FEF-3BF8-4B01-9BFE-2AD8965AEEEB}"/>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9A01BE74-7F90-495F-98AB-6AC2F54F2F8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D77CD0-300C-49FA-A5FC-961EAF8DC429}"/>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4131451952"/>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16071A-C8AC-4D52-B298-5541F4C78EC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C3E8F56-8905-4B4B-BCC1-7F0F803AB5E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0049AF0-BE96-400C-9763-BCE1624BF45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02C765B-72A2-44E6-B82B-F27B17BC8B50}"/>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6" name="Symbol zastępczy stopki 5">
            <a:extLst>
              <a:ext uri="{FF2B5EF4-FFF2-40B4-BE49-F238E27FC236}">
                <a16:creationId xmlns:a16="http://schemas.microsoft.com/office/drawing/2014/main" id="{8E1C5EA7-EBB8-4B92-BE99-9A3828BE01F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C6771AB-3E88-4AAD-B55D-2ABC82D96FD6}"/>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3241701845"/>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EDD565-A57F-4153-B900-5418AE201BA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31BD99D-7BBD-4762-B5FF-5A533C58E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EF19B5C0-A105-4F8A-BAFF-69C405005DB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1C84EE5-3C70-4486-B8F9-57EE9A23F3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E03B9D6-386E-443B-9F85-4783E540583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26E99EF-801E-45D2-B700-C639567A901E}"/>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8" name="Symbol zastępczy stopki 7">
            <a:extLst>
              <a:ext uri="{FF2B5EF4-FFF2-40B4-BE49-F238E27FC236}">
                <a16:creationId xmlns:a16="http://schemas.microsoft.com/office/drawing/2014/main" id="{8453F1D3-2392-4705-AF95-105A22174C4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067DC52-2E91-42DF-8591-D725E1A38745}"/>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2252026147"/>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0C75F3-4D2F-464F-A8F5-6374D0F2BF9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E512AD83-0ADA-4295-98FA-480E74FB8F29}"/>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4" name="Symbol zastępczy stopki 3">
            <a:extLst>
              <a:ext uri="{FF2B5EF4-FFF2-40B4-BE49-F238E27FC236}">
                <a16:creationId xmlns:a16="http://schemas.microsoft.com/office/drawing/2014/main" id="{F7155BC7-7B2E-4A94-994B-ADD71BE381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5ABC86F-A644-4198-ACC3-DDB9EF029A24}"/>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1201640698"/>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18B1A93-CC90-43DB-88A9-B0FC5C1D3611}"/>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3" name="Symbol zastępczy stopki 2">
            <a:extLst>
              <a:ext uri="{FF2B5EF4-FFF2-40B4-BE49-F238E27FC236}">
                <a16:creationId xmlns:a16="http://schemas.microsoft.com/office/drawing/2014/main" id="{60E185FA-6AE5-4393-AFDE-A4A3846C42E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1CE970C-5F88-4B47-945E-AB999A151009}"/>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1234001142"/>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E1561C-F04D-4C51-975A-563E403CC5F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08961C3-D2AC-4063-9748-1DDE8E352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C5354EB4-581A-4DDE-B0FE-FA237185DA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6DB4872-02A9-481C-962F-F61950F3EA59}"/>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6" name="Symbol zastępczy stopki 5">
            <a:extLst>
              <a:ext uri="{FF2B5EF4-FFF2-40B4-BE49-F238E27FC236}">
                <a16:creationId xmlns:a16="http://schemas.microsoft.com/office/drawing/2014/main" id="{D28B0AB0-54E3-40D1-9B0A-4B0106F0ADF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62A4439-DF00-4FDC-824C-3ECC89BF0418}"/>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1733329545"/>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10E91C-A120-4DB0-A47A-BD6A4596B5E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1962EDF-E7C5-4176-A258-29C8844AEC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EA86AF6-9D08-4E14-8AEC-7C3F30920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8F9CAD7-18E5-4CDB-A990-6A05D3AF991C}"/>
              </a:ext>
            </a:extLst>
          </p:cNvPr>
          <p:cNvSpPr>
            <a:spLocks noGrp="1"/>
          </p:cNvSpPr>
          <p:nvPr>
            <p:ph type="dt" sz="half" idx="10"/>
          </p:nvPr>
        </p:nvSpPr>
        <p:spPr/>
        <p:txBody>
          <a:bodyPr/>
          <a:lstStyle/>
          <a:p>
            <a:fld id="{ECD46BF3-B4C5-4D17-B4A1-E02507541EB0}" type="datetimeFigureOut">
              <a:rPr lang="pl-PL" smtClean="0"/>
              <a:t>07.06.2021</a:t>
            </a:fld>
            <a:endParaRPr lang="pl-PL"/>
          </a:p>
        </p:txBody>
      </p:sp>
      <p:sp>
        <p:nvSpPr>
          <p:cNvPr id="6" name="Symbol zastępczy stopki 5">
            <a:extLst>
              <a:ext uri="{FF2B5EF4-FFF2-40B4-BE49-F238E27FC236}">
                <a16:creationId xmlns:a16="http://schemas.microsoft.com/office/drawing/2014/main" id="{25BDD6E1-626A-41B3-ACE1-4493B98469E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0142755-B6B6-48BB-BBCD-49C817E51CD1}"/>
              </a:ext>
            </a:extLst>
          </p:cNvPr>
          <p:cNvSpPr>
            <a:spLocks noGrp="1"/>
          </p:cNvSpPr>
          <p:nvPr>
            <p:ph type="sldNum" sz="quarter" idx="12"/>
          </p:nvPr>
        </p:nvSpPr>
        <p:spPr/>
        <p:txBody>
          <a:bodyPr/>
          <a:lstStyle/>
          <a:p>
            <a:fld id="{333BC817-A900-457F-B5DD-C1F2CBCC355C}" type="slidenum">
              <a:rPr lang="pl-PL" smtClean="0"/>
              <a:t>‹#›</a:t>
            </a:fld>
            <a:endParaRPr lang="pl-PL"/>
          </a:p>
        </p:txBody>
      </p:sp>
    </p:spTree>
    <p:extLst>
      <p:ext uri="{BB962C8B-B14F-4D97-AF65-F5344CB8AC3E}">
        <p14:creationId xmlns:p14="http://schemas.microsoft.com/office/powerpoint/2010/main" val="2057924670"/>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4E99E33-7637-414D-9701-154445B8E1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A4539D01-52C6-48D9-B048-DCD8F131A7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00BA7BF-E805-4AC9-AD1D-329B898E0C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46BF3-B4C5-4D17-B4A1-E02507541EB0}" type="datetimeFigureOut">
              <a:rPr lang="pl-PL" smtClean="0"/>
              <a:t>07.06.2021</a:t>
            </a:fld>
            <a:endParaRPr lang="pl-PL"/>
          </a:p>
        </p:txBody>
      </p:sp>
      <p:sp>
        <p:nvSpPr>
          <p:cNvPr id="5" name="Symbol zastępczy stopki 4">
            <a:extLst>
              <a:ext uri="{FF2B5EF4-FFF2-40B4-BE49-F238E27FC236}">
                <a16:creationId xmlns:a16="http://schemas.microsoft.com/office/drawing/2014/main" id="{C833674F-D06A-4843-9870-841233EFF0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A598076-77B8-4750-BE10-9398E691C8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BC817-A900-457F-B5DD-C1F2CBCC355C}" type="slidenum">
              <a:rPr lang="pl-PL" smtClean="0"/>
              <a:t>‹#›</a:t>
            </a:fld>
            <a:endParaRPr lang="pl-PL"/>
          </a:p>
        </p:txBody>
      </p:sp>
    </p:spTree>
    <p:extLst>
      <p:ext uri="{BB962C8B-B14F-4D97-AF65-F5344CB8AC3E}">
        <p14:creationId xmlns:p14="http://schemas.microsoft.com/office/powerpoint/2010/main" val="262789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854DEE1C-7FD6-4FA0-A96A-BDF952F1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Stany Zjednoczone Ameryki | Krypta | Fandom">
            <a:extLst>
              <a:ext uri="{FF2B5EF4-FFF2-40B4-BE49-F238E27FC236}">
                <a16:creationId xmlns:a16="http://schemas.microsoft.com/office/drawing/2014/main" id="{22157A29-C8BC-4A6F-906C-EFC2FC553B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9537"/>
          <a:stretch/>
        </p:blipFill>
        <p:spPr bwMode="auto">
          <a:xfrm>
            <a:off x="-115917" y="1075463"/>
            <a:ext cx="12188952" cy="5254997"/>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a:noFill/>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EFB3F65A-D9FE-407E-B3A3-3CACDC56D774}"/>
              </a:ext>
            </a:extLst>
          </p:cNvPr>
          <p:cNvSpPr txBox="1"/>
          <p:nvPr/>
        </p:nvSpPr>
        <p:spPr>
          <a:xfrm>
            <a:off x="740383" y="561991"/>
            <a:ext cx="9144000" cy="1193138"/>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600" b="1" dirty="0">
                <a:latin typeface="+mj-lt"/>
                <a:ea typeface="+mj-ea"/>
                <a:cs typeface="+mj-cs"/>
              </a:rPr>
              <a:t>United States of America</a:t>
            </a:r>
          </a:p>
        </p:txBody>
      </p:sp>
    </p:spTree>
    <p:extLst>
      <p:ext uri="{BB962C8B-B14F-4D97-AF65-F5344CB8AC3E}">
        <p14:creationId xmlns:p14="http://schemas.microsoft.com/office/powerpoint/2010/main" val="12368015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776D29F-0A2C-4F75-8582-7C7DFCBD1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ole tekstowe 1">
            <a:extLst>
              <a:ext uri="{FF2B5EF4-FFF2-40B4-BE49-F238E27FC236}">
                <a16:creationId xmlns:a16="http://schemas.microsoft.com/office/drawing/2014/main" id="{0D11FC2E-46FA-4787-850A-18F943884A07}"/>
              </a:ext>
            </a:extLst>
          </p:cNvPr>
          <p:cNvSpPr txBox="1"/>
          <p:nvPr/>
        </p:nvSpPr>
        <p:spPr>
          <a:xfrm>
            <a:off x="838200" y="1174819"/>
            <a:ext cx="4375151" cy="285836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7200">
                <a:solidFill>
                  <a:schemeClr val="bg1"/>
                </a:solidFill>
                <a:latin typeface="+mj-lt"/>
                <a:ea typeface="+mj-ea"/>
                <a:cs typeface="+mj-cs"/>
              </a:rPr>
              <a:t>Koniec</a:t>
            </a:r>
          </a:p>
        </p:txBody>
      </p:sp>
      <p:pic>
        <p:nvPicPr>
          <p:cNvPr id="8194" name="Picture 2" descr="Naklejka samochodowa latający jastrząb Auto ciężarówka kaptur boczny orzeł  USA naklejka z flagą drop shipping|usa flag stickers|flag stickercar decal  - AliExpress">
            <a:extLst>
              <a:ext uri="{FF2B5EF4-FFF2-40B4-BE49-F238E27FC236}">
                <a16:creationId xmlns:a16="http://schemas.microsoft.com/office/drawing/2014/main" id="{511C8A32-7715-4772-A42F-5D13F56A22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37" r="2742"/>
          <a:stretch/>
        </p:blipFill>
        <p:spPr bwMode="auto">
          <a:xfrm>
            <a:off x="5682343" y="1"/>
            <a:ext cx="6509657" cy="6857999"/>
          </a:xfrm>
          <a:custGeom>
            <a:avLst/>
            <a:gdLst/>
            <a:ahLst/>
            <a:cxnLst/>
            <a:rect l="l" t="t" r="r" b="b"/>
            <a:pathLst>
              <a:path w="6509657" h="6857999">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0"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3" y="528850"/>
                  <a:pt x="335480" y="536547"/>
                  <a:pt x="337867" y="544146"/>
                </a:cubicBezTo>
                <a:lnTo>
                  <a:pt x="340032" y="549926"/>
                </a:lnTo>
                <a:lnTo>
                  <a:pt x="340448" y="551717"/>
                </a:lnTo>
                <a:lnTo>
                  <a:pt x="346286" y="566616"/>
                </a:lnTo>
                <a:lnTo>
                  <a:pt x="346338" y="566754"/>
                </a:lnTo>
                <a:lnTo>
                  <a:pt x="352655" y="583595"/>
                </a:lnTo>
                <a:lnTo>
                  <a:pt x="359452" y="612658"/>
                </a:lnTo>
                <a:cubicBezTo>
                  <a:pt x="358987" y="604728"/>
                  <a:pt x="357230" y="597005"/>
                  <a:pt x="354829" y="589388"/>
                </a:cubicBezTo>
                <a:lnTo>
                  <a:pt x="352655" y="583595"/>
                </a:lnTo>
                <a:lnTo>
                  <a:pt x="352236" y="581804"/>
                </a:lnTo>
                <a:lnTo>
                  <a:pt x="346286" y="566616"/>
                </a:lnTo>
                <a:lnTo>
                  <a:pt x="340032" y="549926"/>
                </a:lnTo>
                <a:close/>
                <a:moveTo>
                  <a:pt x="384407" y="268794"/>
                </a:moveTo>
                <a:lnTo>
                  <a:pt x="387838" y="328017"/>
                </a:lnTo>
                <a:cubicBezTo>
                  <a:pt x="389527" y="318646"/>
                  <a:pt x="389932" y="309031"/>
                  <a:pt x="389283" y="299164"/>
                </a:cubicBezTo>
                <a:cubicBezTo>
                  <a:pt x="388635" y="289296"/>
                  <a:pt x="386932" y="279176"/>
                  <a:pt x="384407" y="268794"/>
                </a:cubicBezTo>
                <a:close/>
                <a:moveTo>
                  <a:pt x="66991" y="0"/>
                </a:moveTo>
                <a:lnTo>
                  <a:pt x="6509657" y="0"/>
                </a:lnTo>
                <a:lnTo>
                  <a:pt x="6509657" y="6857999"/>
                </a:lnTo>
                <a:lnTo>
                  <a:pt x="149318" y="6857999"/>
                </a:lnTo>
                <a:lnTo>
                  <a:pt x="149318" y="6857457"/>
                </a:lnTo>
                <a:lnTo>
                  <a:pt x="22079" y="6857457"/>
                </a:lnTo>
                <a:lnTo>
                  <a:pt x="26850" y="6796804"/>
                </a:lnTo>
                <a:cubicBezTo>
                  <a:pt x="32161" y="6777207"/>
                  <a:pt x="39591" y="6758011"/>
                  <a:pt x="44354" y="6738388"/>
                </a:cubicBezTo>
                <a:cubicBezTo>
                  <a:pt x="48736" y="6720103"/>
                  <a:pt x="58832" y="6702955"/>
                  <a:pt x="67214" y="6685617"/>
                </a:cubicBezTo>
                <a:cubicBezTo>
                  <a:pt x="83217" y="6652472"/>
                  <a:pt x="73120" y="6617036"/>
                  <a:pt x="77310" y="6583128"/>
                </a:cubicBezTo>
                <a:cubicBezTo>
                  <a:pt x="78645" y="6572269"/>
                  <a:pt x="80168" y="6561411"/>
                  <a:pt x="82837" y="6550742"/>
                </a:cubicBezTo>
                <a:cubicBezTo>
                  <a:pt x="89885" y="6521593"/>
                  <a:pt x="95981" y="6491874"/>
                  <a:pt x="105697" y="6463490"/>
                </a:cubicBezTo>
                <a:cubicBezTo>
                  <a:pt x="116556" y="6431292"/>
                  <a:pt x="131034" y="6400429"/>
                  <a:pt x="146086" y="6363664"/>
                </a:cubicBezTo>
                <a:cubicBezTo>
                  <a:pt x="142275" y="6350899"/>
                  <a:pt x="131986" y="6331277"/>
                  <a:pt x="131034" y="6311084"/>
                </a:cubicBezTo>
                <a:cubicBezTo>
                  <a:pt x="127795" y="6246121"/>
                  <a:pt x="145513" y="6185351"/>
                  <a:pt x="173518" y="6127247"/>
                </a:cubicBezTo>
                <a:cubicBezTo>
                  <a:pt x="181899" y="6109530"/>
                  <a:pt x="187424" y="6090477"/>
                  <a:pt x="195616" y="6072569"/>
                </a:cubicBezTo>
                <a:cubicBezTo>
                  <a:pt x="198472" y="6066284"/>
                  <a:pt x="204569" y="6058092"/>
                  <a:pt x="210285" y="6056948"/>
                </a:cubicBezTo>
                <a:cubicBezTo>
                  <a:pt x="243432" y="6050282"/>
                  <a:pt x="242863" y="6025515"/>
                  <a:pt x="244766" y="5999796"/>
                </a:cubicBezTo>
                <a:cubicBezTo>
                  <a:pt x="247051" y="5969124"/>
                  <a:pt x="252386" y="5938836"/>
                  <a:pt x="256958" y="5908355"/>
                </a:cubicBezTo>
                <a:cubicBezTo>
                  <a:pt x="257530" y="5904353"/>
                  <a:pt x="261531" y="5900735"/>
                  <a:pt x="264200" y="5897114"/>
                </a:cubicBezTo>
                <a:cubicBezTo>
                  <a:pt x="268199" y="5891590"/>
                  <a:pt x="274295" y="5886447"/>
                  <a:pt x="275818" y="5880348"/>
                </a:cubicBezTo>
                <a:cubicBezTo>
                  <a:pt x="283249" y="5849107"/>
                  <a:pt x="289535" y="5817674"/>
                  <a:pt x="296393" y="5786239"/>
                </a:cubicBezTo>
                <a:cubicBezTo>
                  <a:pt x="297918" y="5779191"/>
                  <a:pt x="299823" y="5771953"/>
                  <a:pt x="302870" y="5765474"/>
                </a:cubicBezTo>
                <a:cubicBezTo>
                  <a:pt x="305728" y="5759378"/>
                  <a:pt x="310683" y="5754234"/>
                  <a:pt x="313730" y="5748136"/>
                </a:cubicBezTo>
                <a:cubicBezTo>
                  <a:pt x="321920" y="5731564"/>
                  <a:pt x="329541" y="5714607"/>
                  <a:pt x="338685" y="5695178"/>
                </a:cubicBezTo>
                <a:cubicBezTo>
                  <a:pt x="321541" y="5684320"/>
                  <a:pt x="331257" y="5669647"/>
                  <a:pt x="339447" y="5651360"/>
                </a:cubicBezTo>
                <a:cubicBezTo>
                  <a:pt x="347830" y="5632691"/>
                  <a:pt x="350497" y="5611164"/>
                  <a:pt x="353545"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5" y="4893907"/>
                  <a:pt x="406697" y="4884572"/>
                </a:cubicBezTo>
                <a:cubicBezTo>
                  <a:pt x="399647" y="4857522"/>
                  <a:pt x="388978" y="4831420"/>
                  <a:pt x="384216" y="4803988"/>
                </a:cubicBezTo>
                <a:cubicBezTo>
                  <a:pt x="381551" y="4788747"/>
                  <a:pt x="386312" y="4771793"/>
                  <a:pt x="389741" y="4755980"/>
                </a:cubicBezTo>
                <a:cubicBezTo>
                  <a:pt x="393362"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2" y="4346201"/>
                  <a:pt x="391265" y="4340674"/>
                  <a:pt x="392218" y="4335722"/>
                </a:cubicBezTo>
                <a:cubicBezTo>
                  <a:pt x="401743" y="4281810"/>
                  <a:pt x="387838" y="4231324"/>
                  <a:pt x="369547" y="4181603"/>
                </a:cubicBezTo>
                <a:cubicBezTo>
                  <a:pt x="367643" y="4176461"/>
                  <a:pt x="368214" y="4170174"/>
                  <a:pt x="368595" y="4164458"/>
                </a:cubicBezTo>
                <a:cubicBezTo>
                  <a:pt x="369928" y="4148453"/>
                  <a:pt x="376597" y="4131119"/>
                  <a:pt x="372597" y="4116641"/>
                </a:cubicBezTo>
                <a:cubicBezTo>
                  <a:pt x="361546" y="4078159"/>
                  <a:pt x="348211" y="4040058"/>
                  <a:pt x="331447" y="4003861"/>
                </a:cubicBezTo>
                <a:cubicBezTo>
                  <a:pt x="314494" y="3967091"/>
                  <a:pt x="300203" y="3932993"/>
                  <a:pt x="317349" y="3890891"/>
                </a:cubicBezTo>
                <a:cubicBezTo>
                  <a:pt x="324589" y="3872985"/>
                  <a:pt x="319445" y="3849362"/>
                  <a:pt x="317541" y="3828785"/>
                </a:cubicBezTo>
                <a:cubicBezTo>
                  <a:pt x="316016" y="3813737"/>
                  <a:pt x="307443" y="3799258"/>
                  <a:pt x="307443" y="3784397"/>
                </a:cubicBezTo>
                <a:cubicBezTo>
                  <a:pt x="307443" y="3744770"/>
                  <a:pt x="297345" y="3709529"/>
                  <a:pt x="276771" y="3675238"/>
                </a:cubicBezTo>
                <a:cubicBezTo>
                  <a:pt x="268770" y="3661899"/>
                  <a:pt x="274106" y="3641134"/>
                  <a:pt x="272009" y="3623799"/>
                </a:cubicBezTo>
                <a:cubicBezTo>
                  <a:pt x="269533" y="3605509"/>
                  <a:pt x="267247" y="3586653"/>
                  <a:pt x="261720" y="3569124"/>
                </a:cubicBezTo>
                <a:cubicBezTo>
                  <a:pt x="247243" y="3523785"/>
                  <a:pt x="230859" y="3479015"/>
                  <a:pt x="215618" y="3433866"/>
                </a:cubicBezTo>
                <a:cubicBezTo>
                  <a:pt x="203045" y="3396719"/>
                  <a:pt x="212951" y="3360139"/>
                  <a:pt x="218286" y="3323372"/>
                </a:cubicBezTo>
                <a:cubicBezTo>
                  <a:pt x="221715" y="3300319"/>
                  <a:pt x="229907" y="3278795"/>
                  <a:pt x="217715" y="3252885"/>
                </a:cubicBezTo>
                <a:cubicBezTo>
                  <a:pt x="206093" y="3228119"/>
                  <a:pt x="208761" y="3196686"/>
                  <a:pt x="202475" y="3168870"/>
                </a:cubicBezTo>
                <a:cubicBezTo>
                  <a:pt x="197141" y="3145436"/>
                  <a:pt x="188566" y="3122770"/>
                  <a:pt x="180184" y="3100099"/>
                </a:cubicBezTo>
                <a:cubicBezTo>
                  <a:pt x="168753" y="3069235"/>
                  <a:pt x="156753" y="3038756"/>
                  <a:pt x="162468" y="3005035"/>
                </a:cubicBezTo>
                <a:cubicBezTo>
                  <a:pt x="168945" y="2966742"/>
                  <a:pt x="144560" y="2940455"/>
                  <a:pt x="128366" y="2910353"/>
                </a:cubicBezTo>
                <a:cubicBezTo>
                  <a:pt x="117318" y="2889587"/>
                  <a:pt x="109126" y="2866918"/>
                  <a:pt x="102268" y="2844248"/>
                </a:cubicBezTo>
                <a:cubicBezTo>
                  <a:pt x="93313" y="2813958"/>
                  <a:pt x="87978" y="2782716"/>
                  <a:pt x="79216" y="2752235"/>
                </a:cubicBezTo>
                <a:cubicBezTo>
                  <a:pt x="66072" y="2706131"/>
                  <a:pt x="55785"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1" y="2360933"/>
                </a:cubicBezTo>
                <a:cubicBezTo>
                  <a:pt x="28541" y="2356744"/>
                  <a:pt x="36543" y="2344741"/>
                  <a:pt x="37877" y="2335405"/>
                </a:cubicBezTo>
                <a:cubicBezTo>
                  <a:pt x="41877" y="2307402"/>
                  <a:pt x="35971" y="2281683"/>
                  <a:pt x="23017" y="2254633"/>
                </a:cubicBezTo>
                <a:cubicBezTo>
                  <a:pt x="10824" y="2229296"/>
                  <a:pt x="12158" y="2197670"/>
                  <a:pt x="7395" y="2168903"/>
                </a:cubicBezTo>
                <a:cubicBezTo>
                  <a:pt x="5680"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4" y="1938009"/>
                  <a:pt x="18445" y="1921817"/>
                </a:cubicBezTo>
                <a:cubicBezTo>
                  <a:pt x="19779" y="1915912"/>
                  <a:pt x="24922" y="1910004"/>
                  <a:pt x="24161" y="1904673"/>
                </a:cubicBezTo>
                <a:cubicBezTo>
                  <a:pt x="15968" y="1851709"/>
                  <a:pt x="52545" y="1813610"/>
                  <a:pt x="68738" y="1768838"/>
                </a:cubicBezTo>
                <a:cubicBezTo>
                  <a:pt x="85886" y="1721785"/>
                  <a:pt x="112174" y="1676253"/>
                  <a:pt x="104363" y="1623675"/>
                </a:cubicBezTo>
                <a:cubicBezTo>
                  <a:pt x="99601" y="1591859"/>
                  <a:pt x="88551" y="1561189"/>
                  <a:pt x="81882" y="1529563"/>
                </a:cubicBezTo>
                <a:cubicBezTo>
                  <a:pt x="79597" y="1518324"/>
                  <a:pt x="79978" y="1505751"/>
                  <a:pt x="82264" y="1494509"/>
                </a:cubicBezTo>
                <a:cubicBezTo>
                  <a:pt x="92743" y="1440216"/>
                  <a:pt x="94266" y="1386684"/>
                  <a:pt x="77120" y="1333341"/>
                </a:cubicBezTo>
                <a:cubicBezTo>
                  <a:pt x="74262" y="1324198"/>
                  <a:pt x="71597" y="1314483"/>
                  <a:pt x="71597" y="1304955"/>
                </a:cubicBezTo>
                <a:cubicBezTo>
                  <a:pt x="71597" y="1252757"/>
                  <a:pt x="75597" y="1201512"/>
                  <a:pt x="94266" y="1151600"/>
                </a:cubicBezTo>
                <a:cubicBezTo>
                  <a:pt x="100553" y="1134834"/>
                  <a:pt x="96553" y="1114449"/>
                  <a:pt x="98077" y="1095972"/>
                </a:cubicBezTo>
                <a:cubicBezTo>
                  <a:pt x="99409" y="1078826"/>
                  <a:pt x="99981" y="1061298"/>
                  <a:pt x="104363" y="1044725"/>
                </a:cubicBezTo>
                <a:cubicBezTo>
                  <a:pt x="110839" y="1020529"/>
                  <a:pt x="111601" y="998052"/>
                  <a:pt x="105887" y="973095"/>
                </a:cubicBezTo>
                <a:cubicBezTo>
                  <a:pt x="100553" y="949281"/>
                  <a:pt x="103219" y="923562"/>
                  <a:pt x="103029" y="898797"/>
                </a:cubicBezTo>
                <a:cubicBezTo>
                  <a:pt x="102839" y="871173"/>
                  <a:pt x="102649" y="843552"/>
                  <a:pt x="103601" y="815929"/>
                </a:cubicBezTo>
                <a:cubicBezTo>
                  <a:pt x="103981" y="804877"/>
                  <a:pt x="111601" y="792306"/>
                  <a:pt x="108553" y="783158"/>
                </a:cubicBezTo>
                <a:cubicBezTo>
                  <a:pt x="98267" y="753633"/>
                  <a:pt x="110649" y="724104"/>
                  <a:pt x="105126" y="694576"/>
                </a:cubicBezTo>
                <a:cubicBezTo>
                  <a:pt x="102268" y="680096"/>
                  <a:pt x="110078" y="663713"/>
                  <a:pt x="110839" y="648092"/>
                </a:cubicBezTo>
                <a:cubicBezTo>
                  <a:pt x="112174" y="622564"/>
                  <a:pt x="111601" y="597037"/>
                  <a:pt x="111983" y="571508"/>
                </a:cubicBezTo>
                <a:cubicBezTo>
                  <a:pt x="112174" y="563125"/>
                  <a:pt x="112936" y="554933"/>
                  <a:pt x="113318" y="546552"/>
                </a:cubicBezTo>
                <a:cubicBezTo>
                  <a:pt x="113697" y="539121"/>
                  <a:pt x="115412" y="531310"/>
                  <a:pt x="114080" y="524262"/>
                </a:cubicBezTo>
                <a:cubicBezTo>
                  <a:pt x="109315" y="498733"/>
                  <a:pt x="101505" y="473587"/>
                  <a:pt x="98457" y="447870"/>
                </a:cubicBezTo>
                <a:cubicBezTo>
                  <a:pt x="95792" y="425581"/>
                  <a:pt x="99409" y="402529"/>
                  <a:pt x="97505" y="380050"/>
                </a:cubicBezTo>
                <a:cubicBezTo>
                  <a:pt x="94266" y="340425"/>
                  <a:pt x="88551" y="300800"/>
                  <a:pt x="84930" y="261173"/>
                </a:cubicBezTo>
                <a:cubicBezTo>
                  <a:pt x="84168" y="252600"/>
                  <a:pt x="88933" y="243648"/>
                  <a:pt x="89313" y="234883"/>
                </a:cubicBezTo>
                <a:cubicBezTo>
                  <a:pt x="90266" y="207450"/>
                  <a:pt x="90457" y="180017"/>
                  <a:pt x="91026" y="152584"/>
                </a:cubicBezTo>
                <a:cubicBezTo>
                  <a:pt x="91218" y="136963"/>
                  <a:pt x="90647" y="121150"/>
                  <a:pt x="92361" y="105718"/>
                </a:cubicBezTo>
                <a:cubicBezTo>
                  <a:pt x="94648" y="85336"/>
                  <a:pt x="98077" y="66857"/>
                  <a:pt x="83217" y="47806"/>
                </a:cubicBezTo>
                <a:cubicBezTo>
                  <a:pt x="77453" y="40471"/>
                  <a:pt x="73691" y="32636"/>
                  <a:pt x="71206" y="24480"/>
                </a:cubicBezTo>
                <a:close/>
              </a:path>
            </a:pathLst>
          </a:custGeom>
          <a:noFill/>
          <a:effectLst>
            <a:outerShdw blurRad="381000" dist="152400" dir="10800000" algn="r" rotWithShape="0">
              <a:prstClr val="black">
                <a:alpha val="10000"/>
              </a:prstClr>
            </a:outerShdw>
          </a:effectLst>
          <a:extLst>
            <a:ext uri="{909E8E84-426E-40DD-AFC4-6F175D3DCCD1}">
              <a14:hiddenFill xmlns:a14="http://schemas.microsoft.com/office/drawing/2010/main">
                <a:solidFill>
                  <a:srgbClr val="FFFFFF"/>
                </a:solidFill>
              </a14:hiddenFill>
            </a:ext>
          </a:extLst>
        </p:spPr>
      </p:pic>
      <p:sp>
        <p:nvSpPr>
          <p:cNvPr id="73" name="Freeform: Shape 72">
            <a:extLst>
              <a:ext uri="{FF2B5EF4-FFF2-40B4-BE49-F238E27FC236}">
                <a16:creationId xmlns:a16="http://schemas.microsoft.com/office/drawing/2014/main" id="{C4D41903-2C9D-4F9E-AA1F-6161F8A6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9E4574B5-C90E-412D-BAB0-B9F483290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781410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pole tekstowe 1">
            <a:extLst>
              <a:ext uri="{FF2B5EF4-FFF2-40B4-BE49-F238E27FC236}">
                <a16:creationId xmlns:a16="http://schemas.microsoft.com/office/drawing/2014/main" id="{C2208A6D-CE40-4FBC-9B59-4793B22B7D1D}"/>
              </a:ext>
            </a:extLst>
          </p:cNvPr>
          <p:cNvSpPr txBox="1"/>
          <p:nvPr/>
        </p:nvSpPr>
        <p:spPr>
          <a:xfrm>
            <a:off x="279977" y="151992"/>
            <a:ext cx="4110482" cy="232392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err="1"/>
              <a:t>Stany</a:t>
            </a:r>
            <a:r>
              <a:rPr lang="en-US" sz="2000" dirty="0"/>
              <a:t> </a:t>
            </a:r>
            <a:r>
              <a:rPr lang="en-US" sz="2000" dirty="0" err="1"/>
              <a:t>Zjednoczone</a:t>
            </a:r>
            <a:r>
              <a:rPr lang="en-US" sz="2000" dirty="0"/>
              <a:t> </a:t>
            </a:r>
            <a:r>
              <a:rPr lang="en-US" sz="2000" dirty="0" err="1"/>
              <a:t>Ameryki</a:t>
            </a:r>
            <a:r>
              <a:rPr lang="en-US" sz="2000" dirty="0"/>
              <a:t> to </a:t>
            </a:r>
            <a:r>
              <a:rPr lang="en-US" sz="2000" dirty="0" err="1"/>
              <a:t>państwo</a:t>
            </a:r>
            <a:r>
              <a:rPr lang="en-US" sz="2000" dirty="0"/>
              <a:t> </a:t>
            </a:r>
            <a:r>
              <a:rPr lang="en-US" sz="2000" dirty="0" err="1"/>
              <a:t>związkowe</a:t>
            </a:r>
            <a:r>
              <a:rPr lang="en-US" sz="2000" dirty="0"/>
              <a:t> </a:t>
            </a:r>
            <a:r>
              <a:rPr lang="en-US" sz="2000" dirty="0" err="1"/>
              <a:t>złożone</a:t>
            </a:r>
            <a:r>
              <a:rPr lang="en-US" sz="2000" dirty="0"/>
              <a:t> z 50 </a:t>
            </a:r>
            <a:r>
              <a:rPr lang="en-US" sz="2000" dirty="0" err="1"/>
              <a:t>stanów</a:t>
            </a:r>
            <a:r>
              <a:rPr lang="en-US" sz="2000" dirty="0"/>
              <a:t>, w </a:t>
            </a:r>
            <a:r>
              <a:rPr lang="en-US" sz="2000" dirty="0" err="1"/>
              <a:t>tym</a:t>
            </a:r>
            <a:r>
              <a:rPr lang="en-US" sz="2000" dirty="0"/>
              <a:t> 48 </a:t>
            </a:r>
            <a:r>
              <a:rPr lang="en-US" sz="2000" dirty="0" err="1"/>
              <a:t>tzw</a:t>
            </a:r>
            <a:r>
              <a:rPr lang="en-US" sz="2000" dirty="0"/>
              <a:t>. </a:t>
            </a:r>
            <a:r>
              <a:rPr lang="en-US" sz="2000" dirty="0" err="1"/>
              <a:t>stanów</a:t>
            </a:r>
            <a:r>
              <a:rPr lang="en-US" sz="2000" dirty="0"/>
              <a:t> </a:t>
            </a:r>
            <a:r>
              <a:rPr lang="en-US" sz="2000" dirty="0" err="1"/>
              <a:t>kontynentalnych</a:t>
            </a:r>
            <a:r>
              <a:rPr lang="en-US" sz="2000" dirty="0"/>
              <a:t> </a:t>
            </a:r>
            <a:r>
              <a:rPr lang="en-US" sz="2000" dirty="0" err="1"/>
              <a:t>oraz</a:t>
            </a:r>
            <a:r>
              <a:rPr lang="en-US" sz="2000" dirty="0"/>
              <a:t> </a:t>
            </a:r>
            <a:r>
              <a:rPr lang="en-US" sz="2000" dirty="0" err="1"/>
              <a:t>stanu</a:t>
            </a:r>
            <a:r>
              <a:rPr lang="en-US" sz="2000" dirty="0"/>
              <a:t> Alaska – </a:t>
            </a:r>
            <a:r>
              <a:rPr lang="en-US" sz="2000" dirty="0" err="1"/>
              <a:t>oddzielonego</a:t>
            </a:r>
            <a:r>
              <a:rPr lang="en-US" sz="2000" dirty="0"/>
              <a:t> od </a:t>
            </a:r>
            <a:r>
              <a:rPr lang="en-US" sz="2000" dirty="0" err="1"/>
              <a:t>pozostałych</a:t>
            </a:r>
            <a:r>
              <a:rPr lang="en-US" sz="2000" dirty="0"/>
              <a:t> </a:t>
            </a:r>
            <a:r>
              <a:rPr lang="en-US" sz="2000" dirty="0" err="1"/>
              <a:t>stanów</a:t>
            </a:r>
            <a:r>
              <a:rPr lang="en-US" sz="2000" dirty="0"/>
              <a:t> </a:t>
            </a:r>
            <a:r>
              <a:rPr lang="en-US" sz="2000" dirty="0" err="1"/>
              <a:t>kontynentalnych</a:t>
            </a:r>
            <a:r>
              <a:rPr lang="en-US" sz="2000" dirty="0"/>
              <a:t> </a:t>
            </a:r>
            <a:r>
              <a:rPr lang="en-US" sz="2000" dirty="0" err="1"/>
              <a:t>obszarem</a:t>
            </a:r>
            <a:r>
              <a:rPr lang="en-US" sz="2000" dirty="0"/>
              <a:t> </a:t>
            </a:r>
            <a:r>
              <a:rPr lang="en-US" sz="2000" dirty="0" err="1"/>
              <a:t>Kanady</a:t>
            </a:r>
            <a:r>
              <a:rPr lang="en-US" sz="2000" dirty="0"/>
              <a:t> – </a:t>
            </a:r>
            <a:r>
              <a:rPr lang="en-US" sz="2000" dirty="0" err="1"/>
              <a:t>i</a:t>
            </a:r>
            <a:r>
              <a:rPr lang="en-US" sz="2000" dirty="0"/>
              <a:t> </a:t>
            </a:r>
            <a:r>
              <a:rPr lang="en-US" sz="2000" dirty="0" err="1"/>
              <a:t>stanu</a:t>
            </a:r>
            <a:r>
              <a:rPr lang="en-US" sz="2000" dirty="0"/>
              <a:t> </a:t>
            </a:r>
            <a:r>
              <a:rPr lang="en-US" sz="2000" dirty="0" err="1"/>
              <a:t>Hawaje</a:t>
            </a:r>
            <a:r>
              <a:rPr lang="en-US" sz="2000" dirty="0"/>
              <a:t>, </a:t>
            </a:r>
            <a:r>
              <a:rPr lang="en-US" sz="2000" dirty="0" err="1"/>
              <a:t>położonego</a:t>
            </a:r>
            <a:r>
              <a:rPr lang="en-US" sz="2000" dirty="0"/>
              <a:t> </a:t>
            </a:r>
            <a:r>
              <a:rPr lang="en-US" sz="2000" dirty="0" err="1"/>
              <a:t>na</a:t>
            </a:r>
            <a:r>
              <a:rPr lang="en-US" sz="2000" dirty="0"/>
              <a:t> </a:t>
            </a:r>
            <a:r>
              <a:rPr lang="en-US" sz="2000" dirty="0" err="1"/>
              <a:t>archipelagu</a:t>
            </a:r>
            <a:r>
              <a:rPr lang="en-US" sz="2000" dirty="0"/>
              <a:t> o </a:t>
            </a:r>
            <a:r>
              <a:rPr lang="en-US" sz="2000" dirty="0" err="1"/>
              <a:t>tej</a:t>
            </a:r>
            <a:r>
              <a:rPr lang="en-US" sz="2000" dirty="0"/>
              <a:t> </a:t>
            </a:r>
            <a:r>
              <a:rPr lang="en-US" sz="2000" dirty="0" err="1"/>
              <a:t>samej</a:t>
            </a:r>
            <a:r>
              <a:rPr lang="en-US" sz="2000" dirty="0"/>
              <a:t> </a:t>
            </a:r>
            <a:r>
              <a:rPr lang="en-US" sz="2000" dirty="0" err="1"/>
              <a:t>nazwie</a:t>
            </a:r>
            <a:r>
              <a:rPr lang="en-US" sz="2000" dirty="0"/>
              <a:t>.</a:t>
            </a:r>
          </a:p>
        </p:txBody>
      </p:sp>
      <p:pic>
        <p:nvPicPr>
          <p:cNvPr id="2050" name="Picture 2" descr="Stany w USA - ile stanów jest i co warto o nich wiedzieć? - EstaVisa.pl">
            <a:extLst>
              <a:ext uri="{FF2B5EF4-FFF2-40B4-BE49-F238E27FC236}">
                <a16:creationId xmlns:a16="http://schemas.microsoft.com/office/drawing/2014/main" id="{B7182371-B528-4326-A1F7-A1CEFAD91C2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15728" y="-3324"/>
            <a:ext cx="7676272" cy="4191648"/>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a:extLst>
              <a:ext uri="{FF2B5EF4-FFF2-40B4-BE49-F238E27FC236}">
                <a16:creationId xmlns:a16="http://schemas.microsoft.com/office/drawing/2014/main" id="{3F3C857F-6663-4F60-ACF7-6E4897EB3886}"/>
              </a:ext>
            </a:extLst>
          </p:cNvPr>
          <p:cNvSpPr/>
          <p:nvPr/>
        </p:nvSpPr>
        <p:spPr>
          <a:xfrm>
            <a:off x="279977" y="2475912"/>
            <a:ext cx="4110482" cy="2031325"/>
          </a:xfrm>
          <a:prstGeom prst="rect">
            <a:avLst/>
          </a:prstGeom>
        </p:spPr>
        <p:txBody>
          <a:bodyPr wrap="square">
            <a:spAutoFit/>
          </a:bodyPr>
          <a:lstStyle/>
          <a:p>
            <a:r>
              <a:rPr lang="en-US" dirty="0"/>
              <a:t>The United States of America is a federal state of 50 states, including 48 so-called continental states and the state of Alaska - separated from the other continental states by the area of Canada - and the state of Hawaii, located in the archipelago of the same name. </a:t>
            </a:r>
            <a:endParaRPr lang="pl-PL" dirty="0"/>
          </a:p>
        </p:txBody>
      </p:sp>
    </p:spTree>
    <p:extLst>
      <p:ext uri="{BB962C8B-B14F-4D97-AF65-F5344CB8AC3E}">
        <p14:creationId xmlns:p14="http://schemas.microsoft.com/office/powerpoint/2010/main" val="2136273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DAA6C16-BF9B-4A3E-BC70-EE6015D4F9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Stany w USA - ile stanów jest i co warto o nich wiedzieć? - EstaVisa.pl">
            <a:extLst>
              <a:ext uri="{FF2B5EF4-FFF2-40B4-BE49-F238E27FC236}">
                <a16:creationId xmlns:a16="http://schemas.microsoft.com/office/drawing/2014/main" id="{1AAC5C5E-E536-4333-AC28-35AB3909F1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4" r="12371" b="-1"/>
          <a:stretch/>
        </p:blipFill>
        <p:spPr bwMode="auto">
          <a:xfrm>
            <a:off x="6" y="-1"/>
            <a:ext cx="6000749" cy="3911828"/>
          </a:xfrm>
          <a:custGeom>
            <a:avLst/>
            <a:gdLst/>
            <a:ahLst/>
            <a:cxnLst/>
            <a:rect l="l" t="t" r="r" b="b"/>
            <a:pathLst>
              <a:path w="6000749" h="3911828">
                <a:moveTo>
                  <a:pt x="0" y="0"/>
                </a:moveTo>
                <a:lnTo>
                  <a:pt x="6000749" y="0"/>
                </a:lnTo>
                <a:lnTo>
                  <a:pt x="6000749" y="3767827"/>
                </a:lnTo>
                <a:lnTo>
                  <a:pt x="5572124" y="3740378"/>
                </a:lnTo>
                <a:lnTo>
                  <a:pt x="0" y="3911828"/>
                </a:lnTo>
                <a:close/>
              </a:path>
            </a:pathLst>
          </a:custGeom>
          <a:noFill/>
          <a:extLst>
            <a:ext uri="{909E8E84-426E-40DD-AFC4-6F175D3DCCD1}">
              <a14:hiddenFill xmlns:a14="http://schemas.microsoft.com/office/drawing/2010/main">
                <a:solidFill>
                  <a:srgbClr val="FFFFFF"/>
                </a:solidFill>
              </a14:hiddenFill>
            </a:ext>
          </a:extLst>
        </p:spPr>
      </p:pic>
      <p:pic>
        <p:nvPicPr>
          <p:cNvPr id="3074" name="Picture 2" descr="Waszyngton – stolica Stanów Zjednoczonych, którą warto zobaczyć – Stolica  Podróży">
            <a:extLst>
              <a:ext uri="{FF2B5EF4-FFF2-40B4-BE49-F238E27FC236}">
                <a16:creationId xmlns:a16="http://schemas.microsoft.com/office/drawing/2014/main" id="{0752C039-0C4F-4EF5-8A7E-D2FF622E51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813" r="2" b="2"/>
          <a:stretch/>
        </p:blipFill>
        <p:spPr bwMode="auto">
          <a:xfrm>
            <a:off x="6191245" y="-1"/>
            <a:ext cx="6000750" cy="3988028"/>
          </a:xfrm>
          <a:custGeom>
            <a:avLst/>
            <a:gdLst/>
            <a:ahLst/>
            <a:cxnLst/>
            <a:rect l="l" t="t" r="r" b="b"/>
            <a:pathLst>
              <a:path w="6000750" h="3988028">
                <a:moveTo>
                  <a:pt x="0" y="0"/>
                </a:moveTo>
                <a:lnTo>
                  <a:pt x="6000750" y="0"/>
                </a:lnTo>
                <a:lnTo>
                  <a:pt x="6000750" y="797153"/>
                </a:lnTo>
                <a:lnTo>
                  <a:pt x="6000750" y="2634343"/>
                </a:lnTo>
                <a:lnTo>
                  <a:pt x="6000750" y="3911828"/>
                </a:lnTo>
                <a:lnTo>
                  <a:pt x="3248025" y="3988028"/>
                </a:lnTo>
                <a:lnTo>
                  <a:pt x="0" y="3780026"/>
                </a:ln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A4AE1828-51FD-4AD7-BCF6-9AF5C696CE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74" name="Freeform: Shape 73">
              <a:extLst>
                <a:ext uri="{FF2B5EF4-FFF2-40B4-BE49-F238E27FC236}">
                  <a16:creationId xmlns:a16="http://schemas.microsoft.com/office/drawing/2014/main" id="{8542C7CD-02BE-4ADE-8D2F-DFB759D71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840A04EE-8E37-4C28-B09B-A9593A4AA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4">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Prostokąt 1">
            <a:extLst>
              <a:ext uri="{FF2B5EF4-FFF2-40B4-BE49-F238E27FC236}">
                <a16:creationId xmlns:a16="http://schemas.microsoft.com/office/drawing/2014/main" id="{F2E27F99-5098-4F7C-AB3F-8777277416AE}"/>
              </a:ext>
            </a:extLst>
          </p:cNvPr>
          <p:cNvSpPr/>
          <p:nvPr/>
        </p:nvSpPr>
        <p:spPr>
          <a:xfrm>
            <a:off x="5664201" y="4766267"/>
            <a:ext cx="5692774" cy="107741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900">
                <a:solidFill>
                  <a:schemeClr val="bg1">
                    <a:alpha val="80000"/>
                  </a:schemeClr>
                </a:solidFill>
              </a:rPr>
              <a:t>Stolicą Stanów Zjednoczonych Ameryki jest jeden ze stanów Waszyngton zwany też Dystryktem Kolumbii. Znajduje się w północno-zachodnim ''kącie'' USA. </a:t>
            </a:r>
          </a:p>
        </p:txBody>
      </p:sp>
      <p:sp>
        <p:nvSpPr>
          <p:cNvPr id="3" name="Prostokąt 2">
            <a:extLst>
              <a:ext uri="{FF2B5EF4-FFF2-40B4-BE49-F238E27FC236}">
                <a16:creationId xmlns:a16="http://schemas.microsoft.com/office/drawing/2014/main" id="{EF849499-AB0D-4F57-A766-9E97E65980E8}"/>
              </a:ext>
            </a:extLst>
          </p:cNvPr>
          <p:cNvSpPr/>
          <p:nvPr/>
        </p:nvSpPr>
        <p:spPr>
          <a:xfrm>
            <a:off x="427381" y="4971916"/>
            <a:ext cx="4251248" cy="1200328"/>
          </a:xfrm>
          <a:prstGeom prst="rect">
            <a:avLst/>
          </a:prstGeom>
        </p:spPr>
        <p:txBody>
          <a:bodyPr wrap="square">
            <a:spAutoFit/>
          </a:bodyPr>
          <a:lstStyle/>
          <a:p>
            <a:pPr>
              <a:spcAft>
                <a:spcPts val="600"/>
              </a:spcAft>
            </a:pPr>
            <a:r>
              <a:rPr lang="en-US" dirty="0">
                <a:solidFill>
                  <a:schemeClr val="bg1"/>
                </a:solidFill>
              </a:rPr>
              <a:t>The capital of the United States of America is one of the states of Washington, also known as the District of Columbia. It is located in the northwest corner of the USA. </a:t>
            </a:r>
            <a:endParaRPr lang="pl-PL" dirty="0">
              <a:solidFill>
                <a:schemeClr val="bg1"/>
              </a:solidFill>
            </a:endParaRPr>
          </a:p>
        </p:txBody>
      </p:sp>
      <p:sp>
        <p:nvSpPr>
          <p:cNvPr id="4" name="Dowolny kształt: kształt 3">
            <a:extLst>
              <a:ext uri="{FF2B5EF4-FFF2-40B4-BE49-F238E27FC236}">
                <a16:creationId xmlns:a16="http://schemas.microsoft.com/office/drawing/2014/main" id="{70FC5CF5-627B-480D-AF5A-788210B74C6D}"/>
              </a:ext>
            </a:extLst>
          </p:cNvPr>
          <p:cNvSpPr/>
          <p:nvPr/>
        </p:nvSpPr>
        <p:spPr>
          <a:xfrm>
            <a:off x="198782" y="143243"/>
            <a:ext cx="1139687" cy="632035"/>
          </a:xfrm>
          <a:custGeom>
            <a:avLst/>
            <a:gdLst>
              <a:gd name="connsiteX0" fmla="*/ 56271 w 903347"/>
              <a:gd name="connsiteY0" fmla="*/ 351692 h 365142"/>
              <a:gd name="connsiteX1" fmla="*/ 534573 w 903347"/>
              <a:gd name="connsiteY1" fmla="*/ 351692 h 365142"/>
              <a:gd name="connsiteX2" fmla="*/ 576776 w 903347"/>
              <a:gd name="connsiteY2" fmla="*/ 337625 h 365142"/>
              <a:gd name="connsiteX3" fmla="*/ 745588 w 903347"/>
              <a:gd name="connsiteY3" fmla="*/ 267286 h 365142"/>
              <a:gd name="connsiteX4" fmla="*/ 773723 w 903347"/>
              <a:gd name="connsiteY4" fmla="*/ 225083 h 365142"/>
              <a:gd name="connsiteX5" fmla="*/ 886265 w 903347"/>
              <a:gd name="connsiteY5" fmla="*/ 154745 h 365142"/>
              <a:gd name="connsiteX6" fmla="*/ 900333 w 903347"/>
              <a:gd name="connsiteY6" fmla="*/ 112542 h 365142"/>
              <a:gd name="connsiteX7" fmla="*/ 829994 w 903347"/>
              <a:gd name="connsiteY7" fmla="*/ 98474 h 365142"/>
              <a:gd name="connsiteX8" fmla="*/ 745588 w 903347"/>
              <a:gd name="connsiteY8" fmla="*/ 70339 h 365142"/>
              <a:gd name="connsiteX9" fmla="*/ 661182 w 903347"/>
              <a:gd name="connsiteY9" fmla="*/ 42203 h 365142"/>
              <a:gd name="connsiteX10" fmla="*/ 618979 w 903347"/>
              <a:gd name="connsiteY10" fmla="*/ 28135 h 365142"/>
              <a:gd name="connsiteX11" fmla="*/ 520505 w 903347"/>
              <a:gd name="connsiteY11" fmla="*/ 0 h 365142"/>
              <a:gd name="connsiteX12" fmla="*/ 337625 w 903347"/>
              <a:gd name="connsiteY12" fmla="*/ 14068 h 365142"/>
              <a:gd name="connsiteX13" fmla="*/ 253219 w 903347"/>
              <a:gd name="connsiteY13" fmla="*/ 42203 h 365142"/>
              <a:gd name="connsiteX14" fmla="*/ 126609 w 903347"/>
              <a:gd name="connsiteY14" fmla="*/ 70339 h 365142"/>
              <a:gd name="connsiteX15" fmla="*/ 84406 w 903347"/>
              <a:gd name="connsiteY15" fmla="*/ 84406 h 365142"/>
              <a:gd name="connsiteX16" fmla="*/ 70339 w 903347"/>
              <a:gd name="connsiteY16" fmla="*/ 126609 h 365142"/>
              <a:gd name="connsiteX17" fmla="*/ 42203 w 903347"/>
              <a:gd name="connsiteY17" fmla="*/ 154745 h 365142"/>
              <a:gd name="connsiteX18" fmla="*/ 14068 w 903347"/>
              <a:gd name="connsiteY18" fmla="*/ 239151 h 365142"/>
              <a:gd name="connsiteX19" fmla="*/ 0 w 903347"/>
              <a:gd name="connsiteY19" fmla="*/ 281354 h 365142"/>
              <a:gd name="connsiteX20" fmla="*/ 56271 w 903347"/>
              <a:gd name="connsiteY20" fmla="*/ 351692 h 365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3347" h="365142">
                <a:moveTo>
                  <a:pt x="56271" y="351692"/>
                </a:moveTo>
                <a:cubicBezTo>
                  <a:pt x="145367" y="363415"/>
                  <a:pt x="278912" y="374934"/>
                  <a:pt x="534573" y="351692"/>
                </a:cubicBezTo>
                <a:cubicBezTo>
                  <a:pt x="549341" y="350350"/>
                  <a:pt x="562518" y="341699"/>
                  <a:pt x="576776" y="337625"/>
                </a:cubicBezTo>
                <a:cubicBezTo>
                  <a:pt x="689891" y="305307"/>
                  <a:pt x="580707" y="349726"/>
                  <a:pt x="745588" y="267286"/>
                </a:cubicBezTo>
                <a:cubicBezTo>
                  <a:pt x="754966" y="253218"/>
                  <a:pt x="760521" y="235645"/>
                  <a:pt x="773723" y="225083"/>
                </a:cubicBezTo>
                <a:cubicBezTo>
                  <a:pt x="808267" y="197448"/>
                  <a:pt x="886265" y="154745"/>
                  <a:pt x="886265" y="154745"/>
                </a:cubicBezTo>
                <a:cubicBezTo>
                  <a:pt x="890954" y="140677"/>
                  <a:pt x="910818" y="123027"/>
                  <a:pt x="900333" y="112542"/>
                </a:cubicBezTo>
                <a:cubicBezTo>
                  <a:pt x="883426" y="95635"/>
                  <a:pt x="853062" y="104765"/>
                  <a:pt x="829994" y="98474"/>
                </a:cubicBezTo>
                <a:cubicBezTo>
                  <a:pt x="801382" y="90671"/>
                  <a:pt x="773723" y="79717"/>
                  <a:pt x="745588" y="70339"/>
                </a:cubicBezTo>
                <a:lnTo>
                  <a:pt x="661182" y="42203"/>
                </a:lnTo>
                <a:cubicBezTo>
                  <a:pt x="647114" y="37514"/>
                  <a:pt x="633365" y="31731"/>
                  <a:pt x="618979" y="28135"/>
                </a:cubicBezTo>
                <a:cubicBezTo>
                  <a:pt x="548322" y="10472"/>
                  <a:pt x="581050" y="20182"/>
                  <a:pt x="520505" y="0"/>
                </a:cubicBezTo>
                <a:cubicBezTo>
                  <a:pt x="459545" y="4689"/>
                  <a:pt x="398017" y="4532"/>
                  <a:pt x="337625" y="14068"/>
                </a:cubicBezTo>
                <a:cubicBezTo>
                  <a:pt x="308331" y="18693"/>
                  <a:pt x="282300" y="36387"/>
                  <a:pt x="253219" y="42203"/>
                </a:cubicBezTo>
                <a:cubicBezTo>
                  <a:pt x="204864" y="51874"/>
                  <a:pt x="172971" y="57093"/>
                  <a:pt x="126609" y="70339"/>
                </a:cubicBezTo>
                <a:cubicBezTo>
                  <a:pt x="112351" y="74413"/>
                  <a:pt x="98474" y="79717"/>
                  <a:pt x="84406" y="84406"/>
                </a:cubicBezTo>
                <a:cubicBezTo>
                  <a:pt x="79717" y="98474"/>
                  <a:pt x="77968" y="113894"/>
                  <a:pt x="70339" y="126609"/>
                </a:cubicBezTo>
                <a:cubicBezTo>
                  <a:pt x="63515" y="137982"/>
                  <a:pt x="48135" y="142882"/>
                  <a:pt x="42203" y="154745"/>
                </a:cubicBezTo>
                <a:cubicBezTo>
                  <a:pt x="28940" y="181271"/>
                  <a:pt x="23446" y="211016"/>
                  <a:pt x="14068" y="239151"/>
                </a:cubicBezTo>
                <a:lnTo>
                  <a:pt x="0" y="281354"/>
                </a:lnTo>
                <a:cubicBezTo>
                  <a:pt x="15907" y="360888"/>
                  <a:pt x="-32825" y="339969"/>
                  <a:pt x="56271" y="351692"/>
                </a:cubicBezTo>
                <a:close/>
              </a:path>
            </a:pathLst>
          </a:custGeom>
          <a:noFill/>
        </p:spPr>
        <p:style>
          <a:lnRef idx="2">
            <a:schemeClr val="dk1"/>
          </a:lnRef>
          <a:fillRef idx="1">
            <a:schemeClr val="lt1"/>
          </a:fillRef>
          <a:effectRef idx="0">
            <a:schemeClr val="dk1"/>
          </a:effectRef>
          <a:fontRef idx="minor">
            <a:schemeClr val="dk1"/>
          </a:fontRef>
        </p:style>
        <p:txBody>
          <a:bodyPr rtlCol="0" anchor="ctr"/>
          <a:lstStyle/>
          <a:p>
            <a:pPr algn="ctr"/>
            <a:endParaRPr lang="pl-PL" dirty="0"/>
          </a:p>
        </p:txBody>
      </p:sp>
    </p:spTree>
    <p:extLst>
      <p:ext uri="{BB962C8B-B14F-4D97-AF65-F5344CB8AC3E}">
        <p14:creationId xmlns:p14="http://schemas.microsoft.com/office/powerpoint/2010/main" val="3206078186"/>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Łącznik prosty 4">
            <a:extLst>
              <a:ext uri="{FF2B5EF4-FFF2-40B4-BE49-F238E27FC236}">
                <a16:creationId xmlns:a16="http://schemas.microsoft.com/office/drawing/2014/main" id="{AA2CE2DF-ACC3-4B92-A50D-F133B939E67C}"/>
              </a:ext>
            </a:extLst>
          </p:cNvPr>
          <p:cNvCxnSpPr>
            <a:cxnSpLocks/>
          </p:cNvCxnSpPr>
          <p:nvPr/>
        </p:nvCxnSpPr>
        <p:spPr>
          <a:xfrm>
            <a:off x="5950227"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6" name="Prostokąt 5">
            <a:extLst>
              <a:ext uri="{FF2B5EF4-FFF2-40B4-BE49-F238E27FC236}">
                <a16:creationId xmlns:a16="http://schemas.microsoft.com/office/drawing/2014/main" id="{8EAAF4C4-E75E-4864-80D7-ADB08F53FD47}"/>
              </a:ext>
            </a:extLst>
          </p:cNvPr>
          <p:cNvSpPr/>
          <p:nvPr/>
        </p:nvSpPr>
        <p:spPr>
          <a:xfrm>
            <a:off x="1513826" y="226271"/>
            <a:ext cx="1930593" cy="523220"/>
          </a:xfrm>
          <a:prstGeom prst="rect">
            <a:avLst/>
          </a:prstGeom>
        </p:spPr>
        <p:txBody>
          <a:bodyPr wrap="none">
            <a:spAutoFit/>
          </a:bodyPr>
          <a:lstStyle/>
          <a:p>
            <a:r>
              <a:rPr lang="pl-PL" sz="2800" b="1" dirty="0"/>
              <a:t>ciekawostki</a:t>
            </a:r>
          </a:p>
        </p:txBody>
      </p:sp>
      <p:sp>
        <p:nvSpPr>
          <p:cNvPr id="7" name="Prostokąt 6">
            <a:extLst>
              <a:ext uri="{FF2B5EF4-FFF2-40B4-BE49-F238E27FC236}">
                <a16:creationId xmlns:a16="http://schemas.microsoft.com/office/drawing/2014/main" id="{76EEBC69-1668-47FA-B243-3398309D6D80}"/>
              </a:ext>
            </a:extLst>
          </p:cNvPr>
          <p:cNvSpPr/>
          <p:nvPr/>
        </p:nvSpPr>
        <p:spPr>
          <a:xfrm>
            <a:off x="8747852" y="226271"/>
            <a:ext cx="1704313" cy="523220"/>
          </a:xfrm>
          <a:prstGeom prst="rect">
            <a:avLst/>
          </a:prstGeom>
        </p:spPr>
        <p:txBody>
          <a:bodyPr wrap="none">
            <a:spAutoFit/>
          </a:bodyPr>
          <a:lstStyle/>
          <a:p>
            <a:r>
              <a:rPr lang="pl-PL" sz="2800" b="1" dirty="0" err="1"/>
              <a:t>curiosities</a:t>
            </a:r>
            <a:endParaRPr lang="pl-PL" sz="2800" b="1" dirty="0"/>
          </a:p>
        </p:txBody>
      </p:sp>
      <p:sp>
        <p:nvSpPr>
          <p:cNvPr id="8" name="Prostokąt 7">
            <a:extLst>
              <a:ext uri="{FF2B5EF4-FFF2-40B4-BE49-F238E27FC236}">
                <a16:creationId xmlns:a16="http://schemas.microsoft.com/office/drawing/2014/main" id="{41E1F0E2-7720-4841-B1E2-8CAC3C8A58E1}"/>
              </a:ext>
            </a:extLst>
          </p:cNvPr>
          <p:cNvSpPr/>
          <p:nvPr/>
        </p:nvSpPr>
        <p:spPr>
          <a:xfrm>
            <a:off x="145774" y="868020"/>
            <a:ext cx="5804405" cy="5632311"/>
          </a:xfrm>
          <a:prstGeom prst="rect">
            <a:avLst/>
          </a:prstGeom>
        </p:spPr>
        <p:txBody>
          <a:bodyPr wrap="square">
            <a:spAutoFit/>
          </a:bodyPr>
          <a:lstStyle/>
          <a:p>
            <a:r>
              <a:rPr lang="pl-PL" sz="2000" dirty="0"/>
              <a:t>1.Kraj ten jest 30 razy większy od Polski.</a:t>
            </a:r>
          </a:p>
          <a:p>
            <a:r>
              <a:rPr lang="pl-PL" sz="2000" dirty="0"/>
              <a:t>2.Kraj ten zamieszkuje około 10 000 000 Polaków.</a:t>
            </a:r>
          </a:p>
          <a:p>
            <a:r>
              <a:rPr lang="pl-PL" sz="2000" dirty="0"/>
              <a:t>3.Ponad 66 % Amerykanów cierpi na otyłość. </a:t>
            </a:r>
          </a:p>
          <a:p>
            <a:r>
              <a:rPr lang="pl-PL" sz="2000" dirty="0"/>
              <a:t>4. Przeciętny obywatel USA wypija ponad 600 litrów napojów gazowanych rocznie.</a:t>
            </a:r>
          </a:p>
          <a:p>
            <a:r>
              <a:rPr lang="pl-PL" sz="2000" dirty="0"/>
              <a:t>5.Najwyższym szczytem jest </a:t>
            </a:r>
            <a:r>
              <a:rPr lang="pl-PL" sz="2000" dirty="0" err="1"/>
              <a:t>McKinley</a:t>
            </a:r>
            <a:r>
              <a:rPr lang="pl-PL" sz="2000" dirty="0"/>
              <a:t>, 6 194 m n.p.m. porównaj</a:t>
            </a:r>
          </a:p>
          <a:p>
            <a:r>
              <a:rPr lang="pl-PL" sz="2000" dirty="0"/>
              <a:t>6.W kraju tym jest najbardziej rozbudowana na świecie sieć autostrad, o długości ponad 77 tysięcy kilometrów. </a:t>
            </a:r>
          </a:p>
          <a:p>
            <a:r>
              <a:rPr lang="pl-PL" sz="2000" dirty="0"/>
              <a:t>7.Stany Zjednoczone nie mają oficjalnego języka na poziomie federalnym.</a:t>
            </a:r>
          </a:p>
          <a:p>
            <a:r>
              <a:rPr lang="pl-PL" sz="2000" dirty="0"/>
              <a:t>8. Jest to pierwszy kraj, w którym wprowadzono szkoły publiczne.</a:t>
            </a:r>
          </a:p>
          <a:p>
            <a:r>
              <a:rPr lang="pl-PL" sz="2000" dirty="0"/>
              <a:t>9.W Nowym Jorku mówi się w ponad 800 językach, co czyni to miasto najbardziej zróżnicowanym językowo na świecie.</a:t>
            </a:r>
          </a:p>
          <a:p>
            <a:r>
              <a:rPr lang="pl-PL" sz="2000" dirty="0"/>
              <a:t>10.Stany Zjednoczone mają 7 700 głowic jądrowych.</a:t>
            </a:r>
          </a:p>
        </p:txBody>
      </p:sp>
      <p:sp>
        <p:nvSpPr>
          <p:cNvPr id="9" name="Prostokąt 8">
            <a:extLst>
              <a:ext uri="{FF2B5EF4-FFF2-40B4-BE49-F238E27FC236}">
                <a16:creationId xmlns:a16="http://schemas.microsoft.com/office/drawing/2014/main" id="{28ED6703-4B8B-4EA0-AE9F-129A1233AFFE}"/>
              </a:ext>
            </a:extLst>
          </p:cNvPr>
          <p:cNvSpPr/>
          <p:nvPr/>
        </p:nvSpPr>
        <p:spPr>
          <a:xfrm>
            <a:off x="6096000" y="796617"/>
            <a:ext cx="6096000" cy="5016758"/>
          </a:xfrm>
          <a:prstGeom prst="rect">
            <a:avLst/>
          </a:prstGeom>
        </p:spPr>
        <p:txBody>
          <a:bodyPr>
            <a:spAutoFit/>
          </a:bodyPr>
          <a:lstStyle/>
          <a:p>
            <a:r>
              <a:rPr lang="en-US" sz="2000" dirty="0"/>
              <a:t>1.The country is 30 times larger than Poland. </a:t>
            </a:r>
            <a:endParaRPr lang="pl-PL" sz="2000" dirty="0"/>
          </a:p>
          <a:p>
            <a:r>
              <a:rPr lang="en-US" sz="2000" dirty="0"/>
              <a:t>2. The country is inhabited by about 10,000,000 Poles. 3.More than 66% of Americans are obese. </a:t>
            </a:r>
            <a:endParaRPr lang="pl-PL" sz="2000" dirty="0"/>
          </a:p>
          <a:p>
            <a:r>
              <a:rPr lang="en-US" sz="2000" dirty="0"/>
              <a:t>4. The average US citizen drinks over 600 liters of soda annually. </a:t>
            </a:r>
            <a:endParaRPr lang="pl-PL" sz="2000" dirty="0"/>
          </a:p>
          <a:p>
            <a:r>
              <a:rPr lang="en-US" sz="2000" dirty="0"/>
              <a:t>5.The highest peak is McKinley, 6,194 m above sea level. compare </a:t>
            </a:r>
            <a:endParaRPr lang="pl-PL" sz="2000" dirty="0"/>
          </a:p>
          <a:p>
            <a:r>
              <a:rPr lang="en-US" sz="2000" dirty="0"/>
              <a:t>6. This country has the most extensive network of highways in the world, with a length of over 77 thousand kilometers. </a:t>
            </a:r>
            <a:endParaRPr lang="pl-PL" sz="2000" dirty="0"/>
          </a:p>
          <a:p>
            <a:r>
              <a:rPr lang="en-US" sz="2000" dirty="0"/>
              <a:t>7. The United States does not have an official language at the federal level. </a:t>
            </a:r>
            <a:endParaRPr lang="pl-PL" sz="2000" dirty="0"/>
          </a:p>
          <a:p>
            <a:r>
              <a:rPr lang="en-US" sz="2000" dirty="0"/>
              <a:t>8. It is the first country to introduce public schools. </a:t>
            </a:r>
            <a:endParaRPr lang="pl-PL" sz="2000" dirty="0"/>
          </a:p>
          <a:p>
            <a:r>
              <a:rPr lang="en-US" sz="2000" dirty="0"/>
              <a:t>9. New York City has over 800 languages spoken, making it the most linguistically diverse city in the world. </a:t>
            </a:r>
            <a:endParaRPr lang="pl-PL" sz="2000" dirty="0"/>
          </a:p>
          <a:p>
            <a:r>
              <a:rPr lang="en-US" sz="2000" dirty="0"/>
              <a:t>10. The United States has 7,700 nuclear warheads. </a:t>
            </a:r>
            <a:endParaRPr lang="pl-PL" sz="2000" dirty="0"/>
          </a:p>
        </p:txBody>
      </p:sp>
    </p:spTree>
    <p:extLst>
      <p:ext uri="{BB962C8B-B14F-4D97-AF65-F5344CB8AC3E}">
        <p14:creationId xmlns:p14="http://schemas.microsoft.com/office/powerpoint/2010/main" val="1237300889"/>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iezwykłe jezioro Mono - Najbardziej niesamowity zbiornik na świecie - WP  Turystyka">
            <a:extLst>
              <a:ext uri="{FF2B5EF4-FFF2-40B4-BE49-F238E27FC236}">
                <a16:creationId xmlns:a16="http://schemas.microsoft.com/office/drawing/2014/main" id="{846EF17D-F6A1-410C-8A51-043A379E5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1064" y="1406674"/>
            <a:ext cx="6114342" cy="3868711"/>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a:extLst>
              <a:ext uri="{FF2B5EF4-FFF2-40B4-BE49-F238E27FC236}">
                <a16:creationId xmlns:a16="http://schemas.microsoft.com/office/drawing/2014/main" id="{0EBEF5C2-61EB-4A63-B624-91EAC648A187}"/>
              </a:ext>
            </a:extLst>
          </p:cNvPr>
          <p:cNvSpPr/>
          <p:nvPr/>
        </p:nvSpPr>
        <p:spPr>
          <a:xfrm>
            <a:off x="4195253" y="305504"/>
            <a:ext cx="2302425" cy="646331"/>
          </a:xfrm>
          <a:prstGeom prst="rect">
            <a:avLst/>
          </a:prstGeom>
        </p:spPr>
        <p:txBody>
          <a:bodyPr wrap="none">
            <a:spAutoFit/>
          </a:bodyPr>
          <a:lstStyle/>
          <a:p>
            <a:r>
              <a:rPr lang="pl-PL" sz="3600" b="1" dirty="0"/>
              <a:t>Mono Lake</a:t>
            </a:r>
          </a:p>
        </p:txBody>
      </p:sp>
      <p:sp>
        <p:nvSpPr>
          <p:cNvPr id="4" name="Prostokąt 3">
            <a:extLst>
              <a:ext uri="{FF2B5EF4-FFF2-40B4-BE49-F238E27FC236}">
                <a16:creationId xmlns:a16="http://schemas.microsoft.com/office/drawing/2014/main" id="{A0968FD9-99CE-4870-8CC4-7E7503D9C23B}"/>
              </a:ext>
            </a:extLst>
          </p:cNvPr>
          <p:cNvSpPr/>
          <p:nvPr/>
        </p:nvSpPr>
        <p:spPr>
          <a:xfrm>
            <a:off x="176595" y="1406674"/>
            <a:ext cx="6096000" cy="1569660"/>
          </a:xfrm>
          <a:prstGeom prst="rect">
            <a:avLst/>
          </a:prstGeom>
        </p:spPr>
        <p:txBody>
          <a:bodyPr>
            <a:spAutoFit/>
          </a:bodyPr>
          <a:lstStyle/>
          <a:p>
            <a:r>
              <a:rPr lang="pl-PL" sz="3200" dirty="0"/>
              <a:t>Moment, w którym staniesz przed tym jeziorem będzie jakbyś wylądował na innej planecie</a:t>
            </a:r>
          </a:p>
        </p:txBody>
      </p:sp>
      <p:sp>
        <p:nvSpPr>
          <p:cNvPr id="5" name="Prostokąt 4">
            <a:extLst>
              <a:ext uri="{FF2B5EF4-FFF2-40B4-BE49-F238E27FC236}">
                <a16:creationId xmlns:a16="http://schemas.microsoft.com/office/drawing/2014/main" id="{E52F74E4-60BC-4FB2-86D3-F038B77A7A17}"/>
              </a:ext>
            </a:extLst>
          </p:cNvPr>
          <p:cNvSpPr/>
          <p:nvPr/>
        </p:nvSpPr>
        <p:spPr>
          <a:xfrm>
            <a:off x="176595" y="4287521"/>
            <a:ext cx="6096000" cy="1569660"/>
          </a:xfrm>
          <a:prstGeom prst="rect">
            <a:avLst/>
          </a:prstGeom>
        </p:spPr>
        <p:txBody>
          <a:bodyPr>
            <a:spAutoFit/>
          </a:bodyPr>
          <a:lstStyle/>
          <a:p>
            <a:r>
              <a:rPr lang="en-US" sz="3200" dirty="0"/>
              <a:t>The moment you stand in front of this lake will be like landing on another planet</a:t>
            </a:r>
            <a:endParaRPr lang="pl-PL" sz="3200" dirty="0"/>
          </a:p>
        </p:txBody>
      </p:sp>
    </p:spTree>
    <p:extLst>
      <p:ext uri="{BB962C8B-B14F-4D97-AF65-F5344CB8AC3E}">
        <p14:creationId xmlns:p14="http://schemas.microsoft.com/office/powerpoint/2010/main" val="1044838352"/>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E4D373E1-B061-4D14-A580-F3661A553DFC}"/>
              </a:ext>
            </a:extLst>
          </p:cNvPr>
          <p:cNvSpPr/>
          <p:nvPr/>
        </p:nvSpPr>
        <p:spPr>
          <a:xfrm>
            <a:off x="4062847" y="334106"/>
            <a:ext cx="4066306" cy="646331"/>
          </a:xfrm>
          <a:prstGeom prst="rect">
            <a:avLst/>
          </a:prstGeom>
        </p:spPr>
        <p:txBody>
          <a:bodyPr wrap="none">
            <a:spAutoFit/>
          </a:bodyPr>
          <a:lstStyle/>
          <a:p>
            <a:r>
              <a:rPr lang="pl-PL" sz="3600" b="1" dirty="0"/>
              <a:t>Wodospad </a:t>
            </a:r>
            <a:r>
              <a:rPr lang="pl-PL" sz="3600" b="1" dirty="0" err="1"/>
              <a:t>Horsetail</a:t>
            </a:r>
            <a:endParaRPr lang="pl-PL" sz="3600" b="1" dirty="0"/>
          </a:p>
        </p:txBody>
      </p:sp>
      <p:sp>
        <p:nvSpPr>
          <p:cNvPr id="5" name="Prostokąt 4">
            <a:extLst>
              <a:ext uri="{FF2B5EF4-FFF2-40B4-BE49-F238E27FC236}">
                <a16:creationId xmlns:a16="http://schemas.microsoft.com/office/drawing/2014/main" id="{437305F6-49C7-45BA-B512-BD971E59C488}"/>
              </a:ext>
            </a:extLst>
          </p:cNvPr>
          <p:cNvSpPr/>
          <p:nvPr/>
        </p:nvSpPr>
        <p:spPr>
          <a:xfrm>
            <a:off x="127270" y="334106"/>
            <a:ext cx="3220841" cy="2862322"/>
          </a:xfrm>
          <a:prstGeom prst="rect">
            <a:avLst/>
          </a:prstGeom>
        </p:spPr>
        <p:txBody>
          <a:bodyPr wrap="square">
            <a:spAutoFit/>
          </a:bodyPr>
          <a:lstStyle/>
          <a:p>
            <a:r>
              <a:rPr lang="pl-PL" sz="3600" dirty="0"/>
              <a:t>Pomarańczowa poświata to tylko światło zachodzącego słońca.</a:t>
            </a:r>
          </a:p>
        </p:txBody>
      </p:sp>
      <p:sp>
        <p:nvSpPr>
          <p:cNvPr id="6" name="Prostokąt 5">
            <a:extLst>
              <a:ext uri="{FF2B5EF4-FFF2-40B4-BE49-F238E27FC236}">
                <a16:creationId xmlns:a16="http://schemas.microsoft.com/office/drawing/2014/main" id="{4FEA31BD-4CE0-4073-BBC2-F7F3F9B87B28}"/>
              </a:ext>
            </a:extLst>
          </p:cNvPr>
          <p:cNvSpPr/>
          <p:nvPr/>
        </p:nvSpPr>
        <p:spPr>
          <a:xfrm>
            <a:off x="0" y="3947720"/>
            <a:ext cx="3220841" cy="2308324"/>
          </a:xfrm>
          <a:prstGeom prst="rect">
            <a:avLst/>
          </a:prstGeom>
        </p:spPr>
        <p:txBody>
          <a:bodyPr wrap="square">
            <a:spAutoFit/>
          </a:bodyPr>
          <a:lstStyle/>
          <a:p>
            <a:r>
              <a:rPr lang="en-US" sz="3600" dirty="0"/>
              <a:t>The orange glow is just the light of the setting sun.</a:t>
            </a:r>
            <a:endParaRPr lang="pl-PL" sz="3600" dirty="0"/>
          </a:p>
        </p:txBody>
      </p:sp>
      <p:pic>
        <p:nvPicPr>
          <p:cNvPr id="5122" name="Picture 2" descr="Ognisty wodospad Horsetail w Parku Narodowym Yosemite - Podróże">
            <a:extLst>
              <a:ext uri="{FF2B5EF4-FFF2-40B4-BE49-F238E27FC236}">
                <a16:creationId xmlns:a16="http://schemas.microsoft.com/office/drawing/2014/main" id="{CEFCFCE3-E464-453B-91AF-ED067E72EF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877" y="1301775"/>
            <a:ext cx="7055123" cy="398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020019"/>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rostokąt 3">
            <a:extLst>
              <a:ext uri="{FF2B5EF4-FFF2-40B4-BE49-F238E27FC236}">
                <a16:creationId xmlns:a16="http://schemas.microsoft.com/office/drawing/2014/main" id="{EC2AC4E7-2016-41CC-BBDD-B69BBBA68149}"/>
              </a:ext>
            </a:extLst>
          </p:cNvPr>
          <p:cNvSpPr/>
          <p:nvPr/>
        </p:nvSpPr>
        <p:spPr>
          <a:xfrm>
            <a:off x="1262063" y="175161"/>
            <a:ext cx="4391024" cy="132343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dirty="0">
                <a:solidFill>
                  <a:schemeClr val="bg1"/>
                </a:solidFill>
                <a:latin typeface="+mj-lt"/>
                <a:ea typeface="+mj-ea"/>
                <a:cs typeface="+mj-cs"/>
              </a:rPr>
              <a:t>Giant Prismatic Spring: Yellowstone</a:t>
            </a:r>
          </a:p>
        </p:txBody>
      </p:sp>
      <p:pic>
        <p:nvPicPr>
          <p:cNvPr id="6146" name="Picture 2" descr="Grand Prismatic Spring, czyli największe gorące źródła Yellowstone | Blog  The Best Way - wyjazdy Work and Travel USA">
            <a:extLst>
              <a:ext uri="{FF2B5EF4-FFF2-40B4-BE49-F238E27FC236}">
                <a16:creationId xmlns:a16="http://schemas.microsoft.com/office/drawing/2014/main" id="{A9C68DD0-62D6-4B3C-A7CE-E0269B708D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064" r="30605" b="-1"/>
          <a:stretch/>
        </p:blipFill>
        <p:spPr bwMode="auto">
          <a:xfrm>
            <a:off x="827088" y="1498600"/>
            <a:ext cx="5260975" cy="467677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0EAC7AFE-68C0-41EB-A1C7-108E60D7C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8" y="4795537"/>
            <a:ext cx="5260975" cy="1410656"/>
            <a:chOff x="827088" y="4795537"/>
            <a:chExt cx="5260975" cy="1410656"/>
          </a:xfrm>
        </p:grpSpPr>
        <p:sp>
          <p:nvSpPr>
            <p:cNvPr id="74" name="Freeform: Shape 73">
              <a:extLst>
                <a:ext uri="{FF2B5EF4-FFF2-40B4-BE49-F238E27FC236}">
                  <a16:creationId xmlns:a16="http://schemas.microsoft.com/office/drawing/2014/main" id="{127393A7-D6DA-410B-8699-AA56B57BF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8EC44C88-69E3-42EE-86E8-9B45F712B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Prostokąt 1">
            <a:extLst>
              <a:ext uri="{FF2B5EF4-FFF2-40B4-BE49-F238E27FC236}">
                <a16:creationId xmlns:a16="http://schemas.microsoft.com/office/drawing/2014/main" id="{4B01EF99-0759-4BFE-950C-4AD4094E3E31}"/>
              </a:ext>
            </a:extLst>
          </p:cNvPr>
          <p:cNvSpPr/>
          <p:nvPr/>
        </p:nvSpPr>
        <p:spPr>
          <a:xfrm>
            <a:off x="6651163" y="175161"/>
            <a:ext cx="4391024" cy="268200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dirty="0">
                <a:solidFill>
                  <a:schemeClr val="bg1">
                    <a:alpha val="80000"/>
                  </a:schemeClr>
                </a:solidFill>
              </a:rPr>
              <a:t>To </a:t>
            </a:r>
            <a:r>
              <a:rPr lang="en-US" sz="2400" dirty="0" err="1">
                <a:solidFill>
                  <a:schemeClr val="bg1">
                    <a:alpha val="80000"/>
                  </a:schemeClr>
                </a:solidFill>
              </a:rPr>
              <a:t>cudo</a:t>
            </a:r>
            <a:r>
              <a:rPr lang="en-US" sz="2400" dirty="0">
                <a:solidFill>
                  <a:schemeClr val="bg1">
                    <a:alpha val="80000"/>
                  </a:schemeClr>
                </a:solidFill>
              </a:rPr>
              <a:t> to </a:t>
            </a:r>
            <a:r>
              <a:rPr lang="en-US" sz="2400" dirty="0" err="1">
                <a:solidFill>
                  <a:schemeClr val="bg1">
                    <a:alpha val="80000"/>
                  </a:schemeClr>
                </a:solidFill>
              </a:rPr>
              <a:t>największy</a:t>
            </a:r>
            <a:r>
              <a:rPr lang="en-US" sz="2400" dirty="0">
                <a:solidFill>
                  <a:schemeClr val="bg1">
                    <a:alpha val="80000"/>
                  </a:schemeClr>
                </a:solidFill>
              </a:rPr>
              <a:t> </a:t>
            </a:r>
            <a:r>
              <a:rPr lang="en-US" sz="2400" dirty="0" err="1">
                <a:solidFill>
                  <a:schemeClr val="bg1">
                    <a:alpha val="80000"/>
                  </a:schemeClr>
                </a:solidFill>
              </a:rPr>
              <a:t>gejzer</a:t>
            </a:r>
            <a:r>
              <a:rPr lang="en-US" sz="2400" dirty="0">
                <a:solidFill>
                  <a:schemeClr val="bg1">
                    <a:alpha val="80000"/>
                  </a:schemeClr>
                </a:solidFill>
              </a:rPr>
              <a:t> w </a:t>
            </a:r>
            <a:r>
              <a:rPr lang="en-US" sz="2400" dirty="0" err="1">
                <a:solidFill>
                  <a:schemeClr val="bg1">
                    <a:alpha val="80000"/>
                  </a:schemeClr>
                </a:solidFill>
              </a:rPr>
              <a:t>całych</a:t>
            </a:r>
            <a:r>
              <a:rPr lang="en-US" sz="2400" dirty="0">
                <a:solidFill>
                  <a:schemeClr val="bg1">
                    <a:alpha val="80000"/>
                  </a:schemeClr>
                </a:solidFill>
              </a:rPr>
              <a:t> </a:t>
            </a:r>
            <a:r>
              <a:rPr lang="en-US" sz="2400" dirty="0" err="1">
                <a:solidFill>
                  <a:schemeClr val="bg1">
                    <a:alpha val="80000"/>
                  </a:schemeClr>
                </a:solidFill>
              </a:rPr>
              <a:t>Stanach</a:t>
            </a:r>
            <a:r>
              <a:rPr lang="en-US" sz="2400" dirty="0">
                <a:solidFill>
                  <a:schemeClr val="bg1">
                    <a:alpha val="80000"/>
                  </a:schemeClr>
                </a:solidFill>
              </a:rPr>
              <a:t> </a:t>
            </a:r>
            <a:r>
              <a:rPr lang="en-US" sz="2400" dirty="0" err="1">
                <a:solidFill>
                  <a:schemeClr val="bg1">
                    <a:alpha val="80000"/>
                  </a:schemeClr>
                </a:solidFill>
              </a:rPr>
              <a:t>Zjednoczonych</a:t>
            </a:r>
            <a:r>
              <a:rPr lang="en-US" sz="2400" dirty="0">
                <a:solidFill>
                  <a:schemeClr val="bg1">
                    <a:alpha val="80000"/>
                  </a:schemeClr>
                </a:solidFill>
              </a:rPr>
              <a:t> </a:t>
            </a:r>
            <a:r>
              <a:rPr lang="en-US" sz="2400" dirty="0" err="1">
                <a:solidFill>
                  <a:schemeClr val="bg1">
                    <a:alpha val="80000"/>
                  </a:schemeClr>
                </a:solidFill>
              </a:rPr>
              <a:t>i</a:t>
            </a:r>
            <a:r>
              <a:rPr lang="en-US" sz="2400" dirty="0">
                <a:solidFill>
                  <a:schemeClr val="bg1">
                    <a:alpha val="80000"/>
                  </a:schemeClr>
                </a:solidFill>
              </a:rPr>
              <a:t> </a:t>
            </a:r>
            <a:r>
              <a:rPr lang="en-US" sz="2400" dirty="0" err="1">
                <a:solidFill>
                  <a:schemeClr val="bg1">
                    <a:alpha val="80000"/>
                  </a:schemeClr>
                </a:solidFill>
              </a:rPr>
              <a:t>trzeci</a:t>
            </a:r>
            <a:r>
              <a:rPr lang="en-US" sz="2400" dirty="0">
                <a:solidFill>
                  <a:schemeClr val="bg1">
                    <a:alpha val="80000"/>
                  </a:schemeClr>
                </a:solidFill>
              </a:rPr>
              <a:t> pod </a:t>
            </a:r>
            <a:r>
              <a:rPr lang="en-US" sz="2400" dirty="0" err="1">
                <a:solidFill>
                  <a:schemeClr val="bg1">
                    <a:alpha val="80000"/>
                  </a:schemeClr>
                </a:solidFill>
              </a:rPr>
              <a:t>względem</a:t>
            </a:r>
            <a:r>
              <a:rPr lang="en-US" sz="2400" dirty="0">
                <a:solidFill>
                  <a:schemeClr val="bg1">
                    <a:alpha val="80000"/>
                  </a:schemeClr>
                </a:solidFill>
              </a:rPr>
              <a:t> </a:t>
            </a:r>
            <a:r>
              <a:rPr lang="en-US" sz="2400" dirty="0" err="1">
                <a:solidFill>
                  <a:schemeClr val="bg1">
                    <a:alpha val="80000"/>
                  </a:schemeClr>
                </a:solidFill>
              </a:rPr>
              <a:t>wielkości</a:t>
            </a:r>
            <a:r>
              <a:rPr lang="en-US" sz="2400" dirty="0">
                <a:solidFill>
                  <a:schemeClr val="bg1">
                    <a:alpha val="80000"/>
                  </a:schemeClr>
                </a:solidFill>
              </a:rPr>
              <a:t> </a:t>
            </a:r>
            <a:r>
              <a:rPr lang="en-US" sz="2400" dirty="0" err="1">
                <a:solidFill>
                  <a:schemeClr val="bg1">
                    <a:alpha val="80000"/>
                  </a:schemeClr>
                </a:solidFill>
              </a:rPr>
              <a:t>na</a:t>
            </a:r>
            <a:r>
              <a:rPr lang="en-US" sz="2400" dirty="0">
                <a:solidFill>
                  <a:schemeClr val="bg1">
                    <a:alpha val="80000"/>
                  </a:schemeClr>
                </a:solidFill>
              </a:rPr>
              <a:t> </a:t>
            </a:r>
            <a:r>
              <a:rPr lang="en-US" sz="2400" dirty="0" err="1">
                <a:solidFill>
                  <a:schemeClr val="bg1">
                    <a:alpha val="80000"/>
                  </a:schemeClr>
                </a:solidFill>
              </a:rPr>
              <a:t>całym</a:t>
            </a:r>
            <a:r>
              <a:rPr lang="en-US" sz="2400" dirty="0">
                <a:solidFill>
                  <a:schemeClr val="bg1">
                    <a:alpha val="80000"/>
                  </a:schemeClr>
                </a:solidFill>
              </a:rPr>
              <a:t> </a:t>
            </a:r>
            <a:r>
              <a:rPr lang="en-US" sz="2400" dirty="0" err="1">
                <a:solidFill>
                  <a:schemeClr val="bg1">
                    <a:alpha val="80000"/>
                  </a:schemeClr>
                </a:solidFill>
              </a:rPr>
              <a:t>świecie</a:t>
            </a:r>
            <a:r>
              <a:rPr lang="en-US" sz="2400" dirty="0">
                <a:solidFill>
                  <a:schemeClr val="bg1">
                    <a:alpha val="80000"/>
                  </a:schemeClr>
                </a:solidFill>
              </a:rPr>
              <a:t>. </a:t>
            </a:r>
            <a:r>
              <a:rPr lang="en-US" sz="2400" dirty="0" err="1">
                <a:solidFill>
                  <a:schemeClr val="bg1">
                    <a:alpha val="80000"/>
                  </a:schemeClr>
                </a:solidFill>
              </a:rPr>
              <a:t>Nieziemski</a:t>
            </a:r>
            <a:r>
              <a:rPr lang="en-US" sz="2400" dirty="0">
                <a:solidFill>
                  <a:schemeClr val="bg1">
                    <a:alpha val="80000"/>
                  </a:schemeClr>
                </a:solidFill>
              </a:rPr>
              <a:t> </a:t>
            </a:r>
            <a:r>
              <a:rPr lang="en-US" sz="2400" dirty="0" err="1">
                <a:solidFill>
                  <a:schemeClr val="bg1">
                    <a:alpha val="80000"/>
                  </a:schemeClr>
                </a:solidFill>
              </a:rPr>
              <a:t>kolor</a:t>
            </a:r>
            <a:r>
              <a:rPr lang="en-US" sz="2400" dirty="0">
                <a:solidFill>
                  <a:schemeClr val="bg1">
                    <a:alpha val="80000"/>
                  </a:schemeClr>
                </a:solidFill>
              </a:rPr>
              <a:t> </a:t>
            </a:r>
            <a:r>
              <a:rPr lang="en-US" sz="2400" dirty="0" err="1">
                <a:solidFill>
                  <a:schemeClr val="bg1">
                    <a:alpha val="80000"/>
                  </a:schemeClr>
                </a:solidFill>
              </a:rPr>
              <a:t>źródło</a:t>
            </a:r>
            <a:r>
              <a:rPr lang="en-US" sz="2400" dirty="0">
                <a:solidFill>
                  <a:schemeClr val="bg1">
                    <a:alpha val="80000"/>
                  </a:schemeClr>
                </a:solidFill>
              </a:rPr>
              <a:t> </a:t>
            </a:r>
            <a:r>
              <a:rPr lang="en-US" sz="2400" dirty="0" err="1">
                <a:solidFill>
                  <a:schemeClr val="bg1">
                    <a:alpha val="80000"/>
                  </a:schemeClr>
                </a:solidFill>
              </a:rPr>
              <a:t>zawdzięcza</a:t>
            </a:r>
            <a:r>
              <a:rPr lang="en-US" sz="2400" dirty="0">
                <a:solidFill>
                  <a:schemeClr val="bg1">
                    <a:alpha val="80000"/>
                  </a:schemeClr>
                </a:solidFill>
              </a:rPr>
              <a:t> </a:t>
            </a:r>
            <a:r>
              <a:rPr lang="en-US" sz="2400" dirty="0" err="1">
                <a:solidFill>
                  <a:schemeClr val="bg1">
                    <a:alpha val="80000"/>
                  </a:schemeClr>
                </a:solidFill>
              </a:rPr>
              <a:t>pigmentowi</a:t>
            </a:r>
            <a:r>
              <a:rPr lang="en-US" sz="2400" dirty="0">
                <a:solidFill>
                  <a:schemeClr val="bg1">
                    <a:alpha val="80000"/>
                  </a:schemeClr>
                </a:solidFill>
              </a:rPr>
              <a:t> </a:t>
            </a:r>
            <a:r>
              <a:rPr lang="en-US" sz="2400" dirty="0" err="1">
                <a:solidFill>
                  <a:schemeClr val="bg1">
                    <a:alpha val="80000"/>
                  </a:schemeClr>
                </a:solidFill>
              </a:rPr>
              <a:t>wydzielanemu</a:t>
            </a:r>
            <a:r>
              <a:rPr lang="en-US" sz="2400" dirty="0">
                <a:solidFill>
                  <a:schemeClr val="bg1">
                    <a:alpha val="80000"/>
                  </a:schemeClr>
                </a:solidFill>
              </a:rPr>
              <a:t> </a:t>
            </a:r>
            <a:r>
              <a:rPr lang="en-US" sz="2400" dirty="0" err="1">
                <a:solidFill>
                  <a:schemeClr val="bg1">
                    <a:alpha val="80000"/>
                  </a:schemeClr>
                </a:solidFill>
              </a:rPr>
              <a:t>przez</a:t>
            </a:r>
            <a:r>
              <a:rPr lang="en-US" sz="2400" dirty="0">
                <a:solidFill>
                  <a:schemeClr val="bg1">
                    <a:alpha val="80000"/>
                  </a:schemeClr>
                </a:solidFill>
              </a:rPr>
              <a:t> </a:t>
            </a:r>
            <a:r>
              <a:rPr lang="en-US" sz="2400" dirty="0" err="1">
                <a:solidFill>
                  <a:schemeClr val="bg1">
                    <a:alpha val="80000"/>
                  </a:schemeClr>
                </a:solidFill>
              </a:rPr>
              <a:t>bakterię</a:t>
            </a:r>
            <a:r>
              <a:rPr lang="en-US" sz="2400" dirty="0">
                <a:solidFill>
                  <a:schemeClr val="bg1">
                    <a:alpha val="80000"/>
                  </a:schemeClr>
                </a:solidFill>
              </a:rPr>
              <a:t> </a:t>
            </a:r>
            <a:r>
              <a:rPr lang="en-US" sz="2400" dirty="0" err="1">
                <a:solidFill>
                  <a:schemeClr val="bg1">
                    <a:alpha val="80000"/>
                  </a:schemeClr>
                </a:solidFill>
              </a:rPr>
              <a:t>mieszkającą</a:t>
            </a:r>
            <a:r>
              <a:rPr lang="en-US" sz="2400" dirty="0">
                <a:solidFill>
                  <a:schemeClr val="bg1">
                    <a:alpha val="80000"/>
                  </a:schemeClr>
                </a:solidFill>
              </a:rPr>
              <a:t> w </a:t>
            </a:r>
            <a:r>
              <a:rPr lang="en-US" sz="2400" dirty="0" err="1">
                <a:solidFill>
                  <a:schemeClr val="bg1">
                    <a:alpha val="80000"/>
                  </a:schemeClr>
                </a:solidFill>
              </a:rPr>
              <a:t>jego</a:t>
            </a:r>
            <a:r>
              <a:rPr lang="en-US" sz="2400" dirty="0">
                <a:solidFill>
                  <a:schemeClr val="bg1">
                    <a:alpha val="80000"/>
                  </a:schemeClr>
                </a:solidFill>
              </a:rPr>
              <a:t> </a:t>
            </a:r>
            <a:r>
              <a:rPr lang="en-US" sz="2400" dirty="0" err="1">
                <a:solidFill>
                  <a:schemeClr val="bg1">
                    <a:alpha val="80000"/>
                  </a:schemeClr>
                </a:solidFill>
              </a:rPr>
              <a:t>wodzie</a:t>
            </a:r>
            <a:endParaRPr lang="en-US" sz="2400" dirty="0">
              <a:solidFill>
                <a:schemeClr val="bg1">
                  <a:alpha val="80000"/>
                </a:schemeClr>
              </a:solidFill>
            </a:endParaRPr>
          </a:p>
        </p:txBody>
      </p:sp>
      <p:sp>
        <p:nvSpPr>
          <p:cNvPr id="3" name="Prostokąt 2">
            <a:extLst>
              <a:ext uri="{FF2B5EF4-FFF2-40B4-BE49-F238E27FC236}">
                <a16:creationId xmlns:a16="http://schemas.microsoft.com/office/drawing/2014/main" id="{DC979BDD-04A6-4966-968F-C4049986334F}"/>
              </a:ext>
            </a:extLst>
          </p:cNvPr>
          <p:cNvSpPr/>
          <p:nvPr/>
        </p:nvSpPr>
        <p:spPr>
          <a:xfrm>
            <a:off x="6651163" y="3295712"/>
            <a:ext cx="3868615" cy="1938992"/>
          </a:xfrm>
          <a:prstGeom prst="rect">
            <a:avLst/>
          </a:prstGeom>
        </p:spPr>
        <p:txBody>
          <a:bodyPr wrap="square">
            <a:spAutoFit/>
          </a:bodyPr>
          <a:lstStyle/>
          <a:p>
            <a:pPr>
              <a:spcAft>
                <a:spcPts val="600"/>
              </a:spcAft>
            </a:pPr>
            <a:r>
              <a:rPr lang="en-US" sz="2000" dirty="0">
                <a:solidFill>
                  <a:schemeClr val="bg1"/>
                </a:solidFill>
              </a:rPr>
              <a:t>This wonder is the largest geyser in the United States and the third largest geyser in the world. The source owes its unearthly color to the pigment secreted by the bacteria living in its water. </a:t>
            </a:r>
            <a:endParaRPr lang="pl-PL" sz="2000" dirty="0">
              <a:solidFill>
                <a:schemeClr val="bg1"/>
              </a:solidFill>
            </a:endParaRPr>
          </a:p>
        </p:txBody>
      </p:sp>
    </p:spTree>
    <p:extLst>
      <p:ext uri="{BB962C8B-B14F-4D97-AF65-F5344CB8AC3E}">
        <p14:creationId xmlns:p14="http://schemas.microsoft.com/office/powerpoint/2010/main" val="1028543126"/>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rostokąt 1">
            <a:extLst>
              <a:ext uri="{FF2B5EF4-FFF2-40B4-BE49-F238E27FC236}">
                <a16:creationId xmlns:a16="http://schemas.microsoft.com/office/drawing/2014/main" id="{8703599A-5A35-4124-A1E2-6E98D0C92824}"/>
              </a:ext>
            </a:extLst>
          </p:cNvPr>
          <p:cNvSpPr/>
          <p:nvPr/>
        </p:nvSpPr>
        <p:spPr>
          <a:xfrm>
            <a:off x="1262063" y="175161"/>
            <a:ext cx="4391024" cy="132343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dirty="0" err="1">
                <a:solidFill>
                  <a:schemeClr val="bg1"/>
                </a:solidFill>
                <a:latin typeface="+mj-lt"/>
                <a:ea typeface="+mj-ea"/>
                <a:cs typeface="+mj-cs"/>
              </a:rPr>
              <a:t>Zorza</a:t>
            </a:r>
            <a:r>
              <a:rPr lang="en-US" sz="4000" b="1" dirty="0">
                <a:solidFill>
                  <a:schemeClr val="bg1"/>
                </a:solidFill>
                <a:latin typeface="+mj-lt"/>
                <a:ea typeface="+mj-ea"/>
                <a:cs typeface="+mj-cs"/>
              </a:rPr>
              <a:t> </a:t>
            </a:r>
            <a:r>
              <a:rPr lang="en-US" sz="4000" b="1" dirty="0" err="1">
                <a:solidFill>
                  <a:schemeClr val="bg1"/>
                </a:solidFill>
                <a:latin typeface="+mj-lt"/>
                <a:ea typeface="+mj-ea"/>
                <a:cs typeface="+mj-cs"/>
              </a:rPr>
              <a:t>polarna</a:t>
            </a:r>
            <a:r>
              <a:rPr lang="en-US" sz="4000" b="1" dirty="0">
                <a:solidFill>
                  <a:schemeClr val="bg1"/>
                </a:solidFill>
                <a:latin typeface="+mj-lt"/>
                <a:ea typeface="+mj-ea"/>
                <a:cs typeface="+mj-cs"/>
              </a:rPr>
              <a:t>, Alaska</a:t>
            </a:r>
          </a:p>
        </p:txBody>
      </p:sp>
      <p:pic>
        <p:nvPicPr>
          <p:cNvPr id="7170" name="Picture 2" descr="Zorza Polarna widziana na Alasce ^^ na Fotografie - Zszywka.pl">
            <a:extLst>
              <a:ext uri="{FF2B5EF4-FFF2-40B4-BE49-F238E27FC236}">
                <a16:creationId xmlns:a16="http://schemas.microsoft.com/office/drawing/2014/main" id="{7F0ED73B-2C81-488A-A017-6C9C96B7C68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36" r="12904"/>
          <a:stretch/>
        </p:blipFill>
        <p:spPr bwMode="auto">
          <a:xfrm>
            <a:off x="733028" y="1498600"/>
            <a:ext cx="5260975" cy="467677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0EAC7AFE-68C0-41EB-A1C7-108E60D7C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8" y="4795537"/>
            <a:ext cx="5260975" cy="1410656"/>
            <a:chOff x="827088" y="4795537"/>
            <a:chExt cx="5260975" cy="1410656"/>
          </a:xfrm>
        </p:grpSpPr>
        <p:sp>
          <p:nvSpPr>
            <p:cNvPr id="74" name="Freeform: Shape 73">
              <a:extLst>
                <a:ext uri="{FF2B5EF4-FFF2-40B4-BE49-F238E27FC236}">
                  <a16:creationId xmlns:a16="http://schemas.microsoft.com/office/drawing/2014/main" id="{127393A7-D6DA-410B-8699-AA56B57BF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8EC44C88-69E3-42EE-86E8-9B45F712B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Prostokąt 2">
            <a:extLst>
              <a:ext uri="{FF2B5EF4-FFF2-40B4-BE49-F238E27FC236}">
                <a16:creationId xmlns:a16="http://schemas.microsoft.com/office/drawing/2014/main" id="{E88A99A8-405D-4DA9-8E28-426D011015E5}"/>
              </a:ext>
            </a:extLst>
          </p:cNvPr>
          <p:cNvSpPr/>
          <p:nvPr/>
        </p:nvSpPr>
        <p:spPr>
          <a:xfrm>
            <a:off x="6727031" y="836880"/>
            <a:ext cx="4391024" cy="2682000"/>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200" dirty="0" err="1">
                <a:solidFill>
                  <a:schemeClr val="bg1">
                    <a:alpha val="80000"/>
                  </a:schemeClr>
                </a:solidFill>
              </a:rPr>
              <a:t>Zorza</a:t>
            </a:r>
            <a:r>
              <a:rPr lang="en-US" sz="2200" dirty="0">
                <a:solidFill>
                  <a:schemeClr val="bg1">
                    <a:alpha val="80000"/>
                  </a:schemeClr>
                </a:solidFill>
              </a:rPr>
              <a:t> </a:t>
            </a:r>
            <a:r>
              <a:rPr lang="en-US" sz="2200" dirty="0" err="1">
                <a:solidFill>
                  <a:schemeClr val="bg1">
                    <a:alpha val="80000"/>
                  </a:schemeClr>
                </a:solidFill>
              </a:rPr>
              <a:t>polarna</a:t>
            </a:r>
            <a:r>
              <a:rPr lang="en-US" sz="2200" dirty="0">
                <a:solidFill>
                  <a:schemeClr val="bg1">
                    <a:alpha val="80000"/>
                  </a:schemeClr>
                </a:solidFill>
              </a:rPr>
              <a:t> to </a:t>
            </a:r>
            <a:r>
              <a:rPr lang="en-US" sz="2200" dirty="0" err="1">
                <a:solidFill>
                  <a:schemeClr val="bg1">
                    <a:alpha val="80000"/>
                  </a:schemeClr>
                </a:solidFill>
              </a:rPr>
              <a:t>jedno</a:t>
            </a:r>
            <a:r>
              <a:rPr lang="en-US" sz="2200" dirty="0">
                <a:solidFill>
                  <a:schemeClr val="bg1">
                    <a:alpha val="80000"/>
                  </a:schemeClr>
                </a:solidFill>
              </a:rPr>
              <a:t> z </a:t>
            </a:r>
            <a:r>
              <a:rPr lang="en-US" sz="2200" dirty="0" err="1">
                <a:solidFill>
                  <a:schemeClr val="bg1">
                    <a:alpha val="80000"/>
                  </a:schemeClr>
                </a:solidFill>
              </a:rPr>
              <a:t>najbardziej</a:t>
            </a:r>
            <a:r>
              <a:rPr lang="en-US" sz="2200" dirty="0">
                <a:solidFill>
                  <a:schemeClr val="bg1">
                    <a:alpha val="80000"/>
                  </a:schemeClr>
                </a:solidFill>
              </a:rPr>
              <a:t> </a:t>
            </a:r>
            <a:r>
              <a:rPr lang="en-US" sz="2200" dirty="0" err="1">
                <a:solidFill>
                  <a:schemeClr val="bg1">
                    <a:alpha val="80000"/>
                  </a:schemeClr>
                </a:solidFill>
              </a:rPr>
              <a:t>malowniczych</a:t>
            </a:r>
            <a:r>
              <a:rPr lang="en-US" sz="2200" dirty="0">
                <a:solidFill>
                  <a:schemeClr val="bg1">
                    <a:alpha val="80000"/>
                  </a:schemeClr>
                </a:solidFill>
              </a:rPr>
              <a:t> </a:t>
            </a:r>
            <a:r>
              <a:rPr lang="en-US" sz="2200" dirty="0" err="1">
                <a:solidFill>
                  <a:schemeClr val="bg1">
                    <a:alpha val="80000"/>
                  </a:schemeClr>
                </a:solidFill>
              </a:rPr>
              <a:t>zjawisk</a:t>
            </a:r>
            <a:r>
              <a:rPr lang="en-US" sz="2200" dirty="0">
                <a:solidFill>
                  <a:schemeClr val="bg1">
                    <a:alpha val="80000"/>
                  </a:schemeClr>
                </a:solidFill>
              </a:rPr>
              <a:t>, </a:t>
            </a:r>
            <a:r>
              <a:rPr lang="en-US" sz="2200" dirty="0" err="1">
                <a:solidFill>
                  <a:schemeClr val="bg1">
                    <a:alpha val="80000"/>
                  </a:schemeClr>
                </a:solidFill>
              </a:rPr>
              <a:t>jakie</a:t>
            </a:r>
            <a:r>
              <a:rPr lang="en-US" sz="2200" dirty="0">
                <a:solidFill>
                  <a:schemeClr val="bg1">
                    <a:alpha val="80000"/>
                  </a:schemeClr>
                </a:solidFill>
              </a:rPr>
              <a:t> </a:t>
            </a:r>
            <a:r>
              <a:rPr lang="en-US" sz="2200" dirty="0" err="1">
                <a:solidFill>
                  <a:schemeClr val="bg1">
                    <a:alpha val="80000"/>
                  </a:schemeClr>
                </a:solidFill>
              </a:rPr>
              <a:t>serwuje</a:t>
            </a:r>
            <a:r>
              <a:rPr lang="en-US" sz="2200" dirty="0">
                <a:solidFill>
                  <a:schemeClr val="bg1">
                    <a:alpha val="80000"/>
                  </a:schemeClr>
                </a:solidFill>
              </a:rPr>
              <a:t> </a:t>
            </a:r>
            <a:r>
              <a:rPr lang="en-US" sz="2200" dirty="0" err="1">
                <a:solidFill>
                  <a:schemeClr val="bg1">
                    <a:alpha val="80000"/>
                  </a:schemeClr>
                </a:solidFill>
              </a:rPr>
              <a:t>nam</a:t>
            </a:r>
            <a:r>
              <a:rPr lang="en-US" sz="2200" dirty="0">
                <a:solidFill>
                  <a:schemeClr val="bg1">
                    <a:alpha val="80000"/>
                  </a:schemeClr>
                </a:solidFill>
              </a:rPr>
              <a:t> natura. Alaska to </a:t>
            </a:r>
            <a:r>
              <a:rPr lang="en-US" sz="2200" dirty="0" err="1">
                <a:solidFill>
                  <a:schemeClr val="bg1">
                    <a:alpha val="80000"/>
                  </a:schemeClr>
                </a:solidFill>
              </a:rPr>
              <a:t>jedno</a:t>
            </a:r>
            <a:r>
              <a:rPr lang="en-US" sz="2200" dirty="0">
                <a:solidFill>
                  <a:schemeClr val="bg1">
                    <a:alpha val="80000"/>
                  </a:schemeClr>
                </a:solidFill>
              </a:rPr>
              <a:t> z </a:t>
            </a:r>
            <a:r>
              <a:rPr lang="en-US" sz="2200" dirty="0" err="1">
                <a:solidFill>
                  <a:schemeClr val="bg1">
                    <a:alpha val="80000"/>
                  </a:schemeClr>
                </a:solidFill>
              </a:rPr>
              <a:t>miejsc</a:t>
            </a:r>
            <a:r>
              <a:rPr lang="en-US" sz="2200" dirty="0">
                <a:solidFill>
                  <a:schemeClr val="bg1">
                    <a:alpha val="80000"/>
                  </a:schemeClr>
                </a:solidFill>
              </a:rPr>
              <a:t> </a:t>
            </a:r>
            <a:r>
              <a:rPr lang="en-US" sz="2200" dirty="0" err="1">
                <a:solidFill>
                  <a:schemeClr val="bg1">
                    <a:alpha val="80000"/>
                  </a:schemeClr>
                </a:solidFill>
              </a:rPr>
              <a:t>na</a:t>
            </a:r>
            <a:r>
              <a:rPr lang="en-US" sz="2200" dirty="0">
                <a:solidFill>
                  <a:schemeClr val="bg1">
                    <a:alpha val="80000"/>
                  </a:schemeClr>
                </a:solidFill>
              </a:rPr>
              <a:t> </a:t>
            </a:r>
            <a:r>
              <a:rPr lang="en-US" sz="2200" dirty="0" err="1">
                <a:solidFill>
                  <a:schemeClr val="bg1">
                    <a:alpha val="80000"/>
                  </a:schemeClr>
                </a:solidFill>
              </a:rPr>
              <a:t>ziemi</a:t>
            </a:r>
            <a:r>
              <a:rPr lang="en-US" sz="2200" dirty="0">
                <a:solidFill>
                  <a:schemeClr val="bg1">
                    <a:alpha val="80000"/>
                  </a:schemeClr>
                </a:solidFill>
              </a:rPr>
              <a:t>, </a:t>
            </a:r>
            <a:r>
              <a:rPr lang="en-US" sz="2200" dirty="0" err="1">
                <a:solidFill>
                  <a:schemeClr val="bg1">
                    <a:alpha val="80000"/>
                  </a:schemeClr>
                </a:solidFill>
              </a:rPr>
              <a:t>gdzie</a:t>
            </a:r>
            <a:r>
              <a:rPr lang="en-US" sz="2200" dirty="0">
                <a:solidFill>
                  <a:schemeClr val="bg1">
                    <a:alpha val="80000"/>
                  </a:schemeClr>
                </a:solidFill>
              </a:rPr>
              <a:t> </a:t>
            </a:r>
            <a:r>
              <a:rPr lang="en-US" sz="2200" dirty="0" err="1">
                <a:solidFill>
                  <a:schemeClr val="bg1">
                    <a:alpha val="80000"/>
                  </a:schemeClr>
                </a:solidFill>
              </a:rPr>
              <a:t>można</a:t>
            </a:r>
            <a:r>
              <a:rPr lang="en-US" sz="2200" dirty="0">
                <a:solidFill>
                  <a:schemeClr val="bg1">
                    <a:alpha val="80000"/>
                  </a:schemeClr>
                </a:solidFill>
              </a:rPr>
              <a:t> </a:t>
            </a:r>
            <a:r>
              <a:rPr lang="en-US" sz="2200" dirty="0" err="1">
                <a:solidFill>
                  <a:schemeClr val="bg1">
                    <a:alpha val="80000"/>
                  </a:schemeClr>
                </a:solidFill>
              </a:rPr>
              <a:t>ją</a:t>
            </a:r>
            <a:r>
              <a:rPr lang="en-US" sz="2200" dirty="0">
                <a:solidFill>
                  <a:schemeClr val="bg1">
                    <a:alpha val="80000"/>
                  </a:schemeClr>
                </a:solidFill>
              </a:rPr>
              <a:t> </a:t>
            </a:r>
            <a:r>
              <a:rPr lang="en-US" sz="2200" dirty="0" err="1">
                <a:solidFill>
                  <a:schemeClr val="bg1">
                    <a:alpha val="80000"/>
                  </a:schemeClr>
                </a:solidFill>
              </a:rPr>
              <a:t>obserwować</a:t>
            </a:r>
            <a:r>
              <a:rPr lang="en-US" sz="2200" dirty="0">
                <a:solidFill>
                  <a:schemeClr val="bg1">
                    <a:alpha val="80000"/>
                  </a:schemeClr>
                </a:solidFill>
              </a:rPr>
              <a:t> w </a:t>
            </a:r>
            <a:r>
              <a:rPr lang="en-US" sz="2200" dirty="0" err="1">
                <a:solidFill>
                  <a:schemeClr val="bg1">
                    <a:alpha val="80000"/>
                  </a:schemeClr>
                </a:solidFill>
              </a:rPr>
              <a:t>pełnej</a:t>
            </a:r>
            <a:r>
              <a:rPr lang="en-US" sz="2200" dirty="0">
                <a:solidFill>
                  <a:schemeClr val="bg1">
                    <a:alpha val="80000"/>
                  </a:schemeClr>
                </a:solidFill>
              </a:rPr>
              <a:t> </a:t>
            </a:r>
            <a:r>
              <a:rPr lang="en-US" sz="2200" dirty="0" err="1">
                <a:solidFill>
                  <a:schemeClr val="bg1">
                    <a:alpha val="80000"/>
                  </a:schemeClr>
                </a:solidFill>
              </a:rPr>
              <a:t>krasie</a:t>
            </a:r>
            <a:r>
              <a:rPr lang="en-US" sz="2200" dirty="0">
                <a:solidFill>
                  <a:schemeClr val="bg1">
                    <a:alpha val="80000"/>
                  </a:schemeClr>
                </a:solidFill>
              </a:rPr>
              <a:t>. </a:t>
            </a:r>
            <a:r>
              <a:rPr lang="en-US" sz="2200" dirty="0" err="1">
                <a:solidFill>
                  <a:schemeClr val="bg1">
                    <a:alpha val="80000"/>
                  </a:schemeClr>
                </a:solidFill>
              </a:rPr>
              <a:t>Największe</a:t>
            </a:r>
            <a:r>
              <a:rPr lang="en-US" sz="2200" dirty="0">
                <a:solidFill>
                  <a:schemeClr val="bg1">
                    <a:alpha val="80000"/>
                  </a:schemeClr>
                </a:solidFill>
              </a:rPr>
              <a:t> </a:t>
            </a:r>
            <a:r>
              <a:rPr lang="en-US" sz="2200" dirty="0" err="1">
                <a:solidFill>
                  <a:schemeClr val="bg1">
                    <a:alpha val="80000"/>
                  </a:schemeClr>
                </a:solidFill>
              </a:rPr>
              <a:t>szanse</a:t>
            </a:r>
            <a:r>
              <a:rPr lang="en-US" sz="2200" dirty="0">
                <a:solidFill>
                  <a:schemeClr val="bg1">
                    <a:alpha val="80000"/>
                  </a:schemeClr>
                </a:solidFill>
              </a:rPr>
              <a:t> </a:t>
            </a:r>
            <a:r>
              <a:rPr lang="en-US" sz="2200" dirty="0" err="1">
                <a:solidFill>
                  <a:schemeClr val="bg1">
                    <a:alpha val="80000"/>
                  </a:schemeClr>
                </a:solidFill>
              </a:rPr>
              <a:t>na</a:t>
            </a:r>
            <a:r>
              <a:rPr lang="en-US" sz="2200" dirty="0">
                <a:solidFill>
                  <a:schemeClr val="bg1">
                    <a:alpha val="80000"/>
                  </a:schemeClr>
                </a:solidFill>
              </a:rPr>
              <a:t> </a:t>
            </a:r>
            <a:r>
              <a:rPr lang="en-US" sz="2200" dirty="0" err="1">
                <a:solidFill>
                  <a:schemeClr val="bg1">
                    <a:alpha val="80000"/>
                  </a:schemeClr>
                </a:solidFill>
              </a:rPr>
              <a:t>jej</a:t>
            </a:r>
            <a:r>
              <a:rPr lang="en-US" sz="2200" dirty="0">
                <a:solidFill>
                  <a:schemeClr val="bg1">
                    <a:alpha val="80000"/>
                  </a:schemeClr>
                </a:solidFill>
              </a:rPr>
              <a:t> </a:t>
            </a:r>
            <a:r>
              <a:rPr lang="en-US" sz="2200" dirty="0" err="1">
                <a:solidFill>
                  <a:schemeClr val="bg1">
                    <a:alpha val="80000"/>
                  </a:schemeClr>
                </a:solidFill>
              </a:rPr>
              <a:t>upolowanie</a:t>
            </a:r>
            <a:r>
              <a:rPr lang="en-US" sz="2200" dirty="0">
                <a:solidFill>
                  <a:schemeClr val="bg1">
                    <a:alpha val="80000"/>
                  </a:schemeClr>
                </a:solidFill>
              </a:rPr>
              <a:t> </a:t>
            </a:r>
            <a:r>
              <a:rPr lang="en-US" sz="2200" dirty="0" err="1">
                <a:solidFill>
                  <a:schemeClr val="bg1">
                    <a:alpha val="80000"/>
                  </a:schemeClr>
                </a:solidFill>
              </a:rPr>
              <a:t>są</a:t>
            </a:r>
            <a:r>
              <a:rPr lang="en-US" sz="2200" dirty="0">
                <a:solidFill>
                  <a:schemeClr val="bg1">
                    <a:alpha val="80000"/>
                  </a:schemeClr>
                </a:solidFill>
              </a:rPr>
              <a:t> </a:t>
            </a:r>
            <a:r>
              <a:rPr lang="en-US" sz="2200" dirty="0" err="1">
                <a:solidFill>
                  <a:schemeClr val="bg1">
                    <a:alpha val="80000"/>
                  </a:schemeClr>
                </a:solidFill>
              </a:rPr>
              <a:t>między</a:t>
            </a:r>
            <a:r>
              <a:rPr lang="en-US" sz="2200" dirty="0">
                <a:solidFill>
                  <a:schemeClr val="bg1">
                    <a:alpha val="80000"/>
                  </a:schemeClr>
                </a:solidFill>
              </a:rPr>
              <a:t> </a:t>
            </a:r>
            <a:r>
              <a:rPr lang="en-US" sz="2200" dirty="0" err="1">
                <a:solidFill>
                  <a:schemeClr val="bg1">
                    <a:alpha val="80000"/>
                  </a:schemeClr>
                </a:solidFill>
              </a:rPr>
              <a:t>wrześniem</a:t>
            </a:r>
            <a:r>
              <a:rPr lang="en-US" sz="2200" dirty="0">
                <a:solidFill>
                  <a:schemeClr val="bg1">
                    <a:alpha val="80000"/>
                  </a:schemeClr>
                </a:solidFill>
              </a:rPr>
              <a:t>, a </a:t>
            </a:r>
            <a:r>
              <a:rPr lang="en-US" sz="2200" dirty="0" err="1">
                <a:solidFill>
                  <a:schemeClr val="bg1">
                    <a:alpha val="80000"/>
                  </a:schemeClr>
                </a:solidFill>
              </a:rPr>
              <a:t>kwietniem</a:t>
            </a:r>
            <a:r>
              <a:rPr lang="en-US" sz="2200" dirty="0">
                <a:solidFill>
                  <a:schemeClr val="bg1">
                    <a:alpha val="80000"/>
                  </a:schemeClr>
                </a:solidFill>
              </a:rPr>
              <a:t>, a </a:t>
            </a:r>
            <a:r>
              <a:rPr lang="en-US" sz="2200" dirty="0" err="1">
                <a:solidFill>
                  <a:schemeClr val="bg1">
                    <a:alpha val="80000"/>
                  </a:schemeClr>
                </a:solidFill>
              </a:rPr>
              <a:t>najlepsze</a:t>
            </a:r>
            <a:r>
              <a:rPr lang="en-US" sz="2200" dirty="0">
                <a:solidFill>
                  <a:schemeClr val="bg1">
                    <a:alpha val="80000"/>
                  </a:schemeClr>
                </a:solidFill>
              </a:rPr>
              <a:t> </a:t>
            </a:r>
            <a:r>
              <a:rPr lang="en-US" sz="2200" dirty="0" err="1">
                <a:solidFill>
                  <a:schemeClr val="bg1">
                    <a:alpha val="80000"/>
                  </a:schemeClr>
                </a:solidFill>
              </a:rPr>
              <a:t>stanowiska</a:t>
            </a:r>
            <a:r>
              <a:rPr lang="en-US" sz="2200" dirty="0">
                <a:solidFill>
                  <a:schemeClr val="bg1">
                    <a:alpha val="80000"/>
                  </a:schemeClr>
                </a:solidFill>
              </a:rPr>
              <a:t> do </a:t>
            </a:r>
            <a:r>
              <a:rPr lang="en-US" sz="2200" dirty="0" err="1">
                <a:solidFill>
                  <a:schemeClr val="bg1">
                    <a:alpha val="80000"/>
                  </a:schemeClr>
                </a:solidFill>
              </a:rPr>
              <a:t>obserwacji</a:t>
            </a:r>
            <a:r>
              <a:rPr lang="en-US" sz="2200" dirty="0">
                <a:solidFill>
                  <a:schemeClr val="bg1">
                    <a:alpha val="80000"/>
                  </a:schemeClr>
                </a:solidFill>
              </a:rPr>
              <a:t> to Fairbanks </a:t>
            </a:r>
            <a:r>
              <a:rPr lang="en-US" sz="2200" dirty="0" err="1">
                <a:solidFill>
                  <a:schemeClr val="bg1">
                    <a:alpha val="80000"/>
                  </a:schemeClr>
                </a:solidFill>
              </a:rPr>
              <a:t>i</a:t>
            </a:r>
            <a:r>
              <a:rPr lang="en-US" sz="2200" dirty="0">
                <a:solidFill>
                  <a:schemeClr val="bg1">
                    <a:alpha val="80000"/>
                  </a:schemeClr>
                </a:solidFill>
              </a:rPr>
              <a:t> Anchorage</a:t>
            </a:r>
          </a:p>
        </p:txBody>
      </p:sp>
      <p:sp>
        <p:nvSpPr>
          <p:cNvPr id="4" name="Prostokąt 3">
            <a:extLst>
              <a:ext uri="{FF2B5EF4-FFF2-40B4-BE49-F238E27FC236}">
                <a16:creationId xmlns:a16="http://schemas.microsoft.com/office/drawing/2014/main" id="{FB6977B3-CBAF-4EBD-A358-A9F868D074EC}"/>
              </a:ext>
            </a:extLst>
          </p:cNvPr>
          <p:cNvSpPr/>
          <p:nvPr/>
        </p:nvSpPr>
        <p:spPr>
          <a:xfrm>
            <a:off x="6727031" y="3615777"/>
            <a:ext cx="4823792" cy="2800767"/>
          </a:xfrm>
          <a:prstGeom prst="rect">
            <a:avLst/>
          </a:prstGeom>
        </p:spPr>
        <p:txBody>
          <a:bodyPr wrap="square">
            <a:spAutoFit/>
          </a:bodyPr>
          <a:lstStyle/>
          <a:p>
            <a:pPr>
              <a:spcAft>
                <a:spcPts val="600"/>
              </a:spcAft>
            </a:pPr>
            <a:r>
              <a:rPr lang="en-US" sz="2200" dirty="0">
                <a:solidFill>
                  <a:schemeClr val="bg1"/>
                </a:solidFill>
              </a:rPr>
              <a:t>The northern lights are one of the most picturesque phenomena that nature offers us. Alaska is one of the places on earth where it can be observed in all its glory. The best chances of hunting it are between September and April, and the best observation sites are Fairbanks and Anchorage </a:t>
            </a:r>
            <a:endParaRPr lang="pl-PL" sz="2200" dirty="0">
              <a:solidFill>
                <a:schemeClr val="bg1"/>
              </a:solidFill>
            </a:endParaRPr>
          </a:p>
        </p:txBody>
      </p:sp>
    </p:spTree>
    <p:extLst>
      <p:ext uri="{BB962C8B-B14F-4D97-AF65-F5344CB8AC3E}">
        <p14:creationId xmlns:p14="http://schemas.microsoft.com/office/powerpoint/2010/main" val="4227548196"/>
      </p:ext>
    </p:extLst>
  </p:cSld>
  <p:clrMapOvr>
    <a:masterClrMapping/>
  </p:clrMapOvr>
  <mc:AlternateContent xmlns:mc="http://schemas.openxmlformats.org/markup-compatibility/2006">
    <mc:Choice xmlns:p14="http://schemas.microsoft.com/office/powerpoint/2010/main" Requires="p14">
      <p:transition spd="slow" p14:dur="3000">
        <p14:vortex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rostokąt 1">
            <a:extLst>
              <a:ext uri="{FF2B5EF4-FFF2-40B4-BE49-F238E27FC236}">
                <a16:creationId xmlns:a16="http://schemas.microsoft.com/office/drawing/2014/main" id="{E0C09808-7DFE-4228-B703-5C88BC2370E3}"/>
              </a:ext>
            </a:extLst>
          </p:cNvPr>
          <p:cNvSpPr/>
          <p:nvPr/>
        </p:nvSpPr>
        <p:spPr>
          <a:xfrm>
            <a:off x="457200" y="457200"/>
            <a:ext cx="5627688" cy="5943600"/>
          </a:xfrm>
          <a:prstGeom prst="rect">
            <a:avLst/>
          </a:prstGeom>
        </p:spPr>
        <p:txBody>
          <a:bodyPr wrap="square" anchor="t">
            <a:normAutofit/>
          </a:bodyPr>
          <a:lstStyle/>
          <a:p>
            <a:pPr>
              <a:spcAft>
                <a:spcPts val="600"/>
              </a:spcAft>
            </a:pPr>
            <a:r>
              <a:rPr lang="pl-PL" sz="2800" b="1" dirty="0"/>
              <a:t>USA</a:t>
            </a:r>
            <a:r>
              <a:rPr lang="pl-PL" sz="2800" dirty="0"/>
              <a:t> jest trzecim co do wielkości krajem na świecie. Jego naturalnymi granicami są Ocean Atlantycki i Pacyfik na wschodzie od kontynentu. </a:t>
            </a:r>
            <a:r>
              <a:rPr lang="pl-PL" sz="2800" b="1" dirty="0"/>
              <a:t>USA</a:t>
            </a:r>
            <a:r>
              <a:rPr lang="pl-PL" sz="2800" dirty="0"/>
              <a:t> graniczy z Kanadą na północy kraju i z Meksykiem na południu.</a:t>
            </a:r>
            <a:endParaRPr lang="pl-PL" sz="2800"/>
          </a:p>
        </p:txBody>
      </p:sp>
      <p:sp>
        <p:nvSpPr>
          <p:cNvPr id="3" name="Prostokąt 2">
            <a:extLst>
              <a:ext uri="{FF2B5EF4-FFF2-40B4-BE49-F238E27FC236}">
                <a16:creationId xmlns:a16="http://schemas.microsoft.com/office/drawing/2014/main" id="{D9D057EF-2C4A-4BDD-8654-A1EBD3BB8090}"/>
              </a:ext>
            </a:extLst>
          </p:cNvPr>
          <p:cNvSpPr/>
          <p:nvPr/>
        </p:nvSpPr>
        <p:spPr>
          <a:xfrm>
            <a:off x="6162675" y="457200"/>
            <a:ext cx="5572125" cy="5943600"/>
          </a:xfrm>
          <a:prstGeom prst="rect">
            <a:avLst/>
          </a:prstGeom>
        </p:spPr>
        <p:txBody>
          <a:bodyPr wrap="square" anchor="t">
            <a:normAutofit/>
          </a:bodyPr>
          <a:lstStyle/>
          <a:p>
            <a:pPr>
              <a:spcAft>
                <a:spcPts val="600"/>
              </a:spcAft>
            </a:pPr>
            <a:r>
              <a:rPr lang="en-US" sz="2800" dirty="0"/>
              <a:t>The USA is the third largest country in the world. Its natural boundaries are the Atlantic and Pacific Oceans to the east of the continent. The USA borders Canada to the north and Mexico to the south. </a:t>
            </a:r>
            <a:endParaRPr lang="pl-PL" sz="2800"/>
          </a:p>
        </p:txBody>
      </p:sp>
    </p:spTree>
    <p:extLst>
      <p:ext uri="{BB962C8B-B14F-4D97-AF65-F5344CB8AC3E}">
        <p14:creationId xmlns:p14="http://schemas.microsoft.com/office/powerpoint/2010/main" val="2543188790"/>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754</Words>
  <Application>Microsoft Office PowerPoint</Application>
  <PresentationFormat>Panoramiczny</PresentationFormat>
  <Paragraphs>41</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Calibri Light</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dc:creator>
  <cp:lastModifiedBy>m</cp:lastModifiedBy>
  <cp:revision>7</cp:revision>
  <dcterms:created xsi:type="dcterms:W3CDTF">2021-06-07T18:36:03Z</dcterms:created>
  <dcterms:modified xsi:type="dcterms:W3CDTF">2021-06-07T19:34:53Z</dcterms:modified>
</cp:coreProperties>
</file>