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4" r:id="rId3"/>
    <p:sldId id="275" r:id="rId4"/>
    <p:sldId id="267" r:id="rId5"/>
    <p:sldId id="257" r:id="rId6"/>
    <p:sldId id="258" r:id="rId7"/>
    <p:sldId id="259" r:id="rId8"/>
    <p:sldId id="260" r:id="rId9"/>
    <p:sldId id="262" r:id="rId10"/>
    <p:sldId id="263" r:id="rId11"/>
    <p:sldId id="264" r:id="rId12"/>
    <p:sldId id="265" r:id="rId13"/>
    <p:sldId id="266" r:id="rId14"/>
    <p:sldId id="268" r:id="rId15"/>
    <p:sldId id="277" r:id="rId16"/>
    <p:sldId id="276" r:id="rId17"/>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33" autoAdjust="0"/>
  </p:normalViewPr>
  <p:slideViewPr>
    <p:cSldViewPr>
      <p:cViewPr varScale="1">
        <p:scale>
          <a:sx n="66" d="100"/>
          <a:sy n="66" d="100"/>
        </p:scale>
        <p:origin x="1858"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2" d="100"/>
          <a:sy n="62" d="100"/>
        </p:scale>
        <p:origin x="3154"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67E3B5-3363-4E8F-9C15-9E1D9F51F6E5}" type="datetimeFigureOut">
              <a:rPr lang="lt-LT" smtClean="0"/>
              <a:t>2022-06-27</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DE9248-2E72-478D-8628-0E42F360E77F}" type="slidenum">
              <a:rPr lang="lt-LT" smtClean="0"/>
              <a:t>‹#›</a:t>
            </a:fld>
            <a:endParaRPr lang="lt-LT"/>
          </a:p>
        </p:txBody>
      </p:sp>
    </p:spTree>
    <p:extLst>
      <p:ext uri="{BB962C8B-B14F-4D97-AF65-F5344CB8AC3E}">
        <p14:creationId xmlns:p14="http://schemas.microsoft.com/office/powerpoint/2010/main" val="253326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800" y="4343399"/>
            <a:ext cx="5486400" cy="4341813"/>
          </a:xfrm>
        </p:spPr>
        <p:txBody>
          <a:bodyPr/>
          <a:lstStyle/>
          <a:p>
            <a:pPr algn="l"/>
            <a:r>
              <a:rPr lang="en-US" b="0" i="0" dirty="0">
                <a:solidFill>
                  <a:srgbClr val="000000"/>
                </a:solidFill>
                <a:effectLst/>
                <a:latin typeface="Times New Roman" panose="02020603050405020304" pitchFamily="18" charset="0"/>
              </a:rPr>
              <a:t>How is connected folklore and science?</a:t>
            </a:r>
          </a:p>
          <a:p>
            <a:pPr algn="l"/>
            <a:r>
              <a:rPr lang="en-US" b="0" i="0" dirty="0">
                <a:solidFill>
                  <a:srgbClr val="000000"/>
                </a:solidFill>
                <a:effectLst/>
                <a:latin typeface="Times New Roman" panose="02020603050405020304" pitchFamily="18" charset="0"/>
              </a:rPr>
              <a:t>It is in folklore that the basics of science lie. Most works of folklore raise the central question of knowledge: what? Where? When? Why? The answers to them reveal the desires and aspirations of people of ancient times to understand the world around them: the Universe, nature, people, plants, animals, etc.</a:t>
            </a:r>
          </a:p>
          <a:p>
            <a:pPr algn="l"/>
            <a:r>
              <a:rPr lang="en-US" b="0" i="0" dirty="0">
                <a:solidFill>
                  <a:srgbClr val="000000"/>
                </a:solidFill>
                <a:effectLst/>
                <a:latin typeface="Times New Roman" panose="02020603050405020304" pitchFamily="18" charset="0"/>
              </a:rPr>
              <a:t>Astronomy is the science of the Universe's structure, movement, and development. Ancient Lithuanians explained in the tales how the Earth appeared, who forged the sun, and why formed the Circles of Return were lit in the sky or formed a chandelier.</a:t>
            </a:r>
          </a:p>
          <a:p>
            <a:pPr algn="l"/>
            <a:r>
              <a:rPr lang="en-US" b="0" i="0" dirty="0">
                <a:solidFill>
                  <a:srgbClr val="000000"/>
                </a:solidFill>
                <a:effectLst/>
                <a:latin typeface="Times New Roman" panose="02020603050405020304" pitchFamily="18" charset="0"/>
              </a:rPr>
              <a:t>The first to apply astronomy knowledge systematically was merchants and sailors who needed to locate themselves. Knowledge of astronomy was also required by farmers, who determined the beginning of sowing, predicted floods or the time of harvest according to the location of certain constellations.</a:t>
            </a:r>
          </a:p>
          <a:p>
            <a:endParaRPr lang="lt-LT" dirty="0"/>
          </a:p>
        </p:txBody>
      </p:sp>
      <p:sp>
        <p:nvSpPr>
          <p:cNvPr id="4" name="Skaidrės numerio vietos rezervavimo ženklas 3"/>
          <p:cNvSpPr>
            <a:spLocks noGrp="1"/>
          </p:cNvSpPr>
          <p:nvPr>
            <p:ph type="sldNum" sz="quarter" idx="10"/>
          </p:nvPr>
        </p:nvSpPr>
        <p:spPr/>
        <p:txBody>
          <a:bodyPr/>
          <a:lstStyle/>
          <a:p>
            <a:fld id="{BDDE9248-2E72-478D-8628-0E42F360E77F}" type="slidenum">
              <a:rPr lang="lt-LT" smtClean="0"/>
              <a:t>1</a:t>
            </a:fld>
            <a:endParaRPr lang="lt-LT"/>
          </a:p>
        </p:txBody>
      </p:sp>
    </p:spTree>
    <p:extLst>
      <p:ext uri="{BB962C8B-B14F-4D97-AF65-F5344CB8AC3E}">
        <p14:creationId xmlns:p14="http://schemas.microsoft.com/office/powerpoint/2010/main" val="3117326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The sun was not alone in Lithuanian folk art and folklore. The moon and stars accompanied it. The moon's importance in folk art is excellent but not more significant than that of the sun, so the moon symbol is often depicted under or near the sun, usually smaller in size than the symbol of the sun. By following the moon's phases and knowing their effects on nature and man, people have adapted their work and lifestyle to them. The lunar calendar is widespread and is often planted by gardeners and farmers.</a:t>
            </a:r>
            <a:endParaRPr lang="lt-LT" dirty="0"/>
          </a:p>
        </p:txBody>
      </p:sp>
      <p:sp>
        <p:nvSpPr>
          <p:cNvPr id="4" name="Skaidrės numerio vietos rezervavimo ženklas 3"/>
          <p:cNvSpPr>
            <a:spLocks noGrp="1"/>
          </p:cNvSpPr>
          <p:nvPr>
            <p:ph type="sldNum" sz="quarter" idx="10"/>
          </p:nvPr>
        </p:nvSpPr>
        <p:spPr/>
        <p:txBody>
          <a:bodyPr/>
          <a:lstStyle/>
          <a:p>
            <a:fld id="{BDDE9248-2E72-478D-8628-0E42F360E77F}" type="slidenum">
              <a:rPr lang="lt-LT" smtClean="0"/>
              <a:t>10</a:t>
            </a:fld>
            <a:endParaRPr lang="lt-LT"/>
          </a:p>
        </p:txBody>
      </p:sp>
    </p:spTree>
    <p:extLst>
      <p:ext uri="{BB962C8B-B14F-4D97-AF65-F5344CB8AC3E}">
        <p14:creationId xmlns:p14="http://schemas.microsoft.com/office/powerpoint/2010/main" val="1523638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Observing the stars has long been important for humans because we can use the stars to orientate in space and determine the time of sowing or harvesting and changes in the weather. Venus, called the Western or Dawn Star, is highly respected and loved. Its symbol is a pentagonal star typical in knitted patterns.</a:t>
            </a:r>
            <a:endParaRPr lang="lt-LT" dirty="0"/>
          </a:p>
        </p:txBody>
      </p:sp>
      <p:sp>
        <p:nvSpPr>
          <p:cNvPr id="4" name="Skaidrės numerio vietos rezervavimo ženklas 3"/>
          <p:cNvSpPr>
            <a:spLocks noGrp="1"/>
          </p:cNvSpPr>
          <p:nvPr>
            <p:ph type="sldNum" sz="quarter" idx="10"/>
          </p:nvPr>
        </p:nvSpPr>
        <p:spPr/>
        <p:txBody>
          <a:bodyPr/>
          <a:lstStyle/>
          <a:p>
            <a:fld id="{BDDE9248-2E72-478D-8628-0E42F360E77F}" type="slidenum">
              <a:rPr lang="lt-LT" smtClean="0"/>
              <a:t>11</a:t>
            </a:fld>
            <a:endParaRPr lang="lt-LT"/>
          </a:p>
        </p:txBody>
      </p:sp>
    </p:spTree>
    <p:extLst>
      <p:ext uri="{BB962C8B-B14F-4D97-AF65-F5344CB8AC3E}">
        <p14:creationId xmlns:p14="http://schemas.microsoft.com/office/powerpoint/2010/main" val="317779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Celestial phenomena such as thunder and lightning are called by one name - </a:t>
            </a:r>
            <a:r>
              <a:rPr lang="en-US" b="0" i="0" dirty="0" err="1">
                <a:solidFill>
                  <a:srgbClr val="000000"/>
                </a:solidFill>
                <a:effectLst/>
                <a:latin typeface="Times New Roman" panose="02020603050405020304" pitchFamily="18" charset="0"/>
              </a:rPr>
              <a:t>Perkūnas</a:t>
            </a:r>
            <a:r>
              <a:rPr lang="en-US" b="0" i="0" dirty="0">
                <a:solidFill>
                  <a:srgbClr val="000000"/>
                </a:solidFill>
                <a:effectLst/>
                <a:latin typeface="Times New Roman" panose="02020603050405020304" pitchFamily="18" charset="0"/>
              </a:rPr>
              <a:t>. It is a deity imagined in the old beard, which fights for justice and performs the functions of a life-bearer. Geometric shapes symbolize </a:t>
            </a:r>
            <a:r>
              <a:rPr lang="en-US" b="0" i="0" dirty="0" err="1">
                <a:solidFill>
                  <a:srgbClr val="000000"/>
                </a:solidFill>
                <a:effectLst/>
                <a:latin typeface="Times New Roman" panose="02020603050405020304" pitchFamily="18" charset="0"/>
              </a:rPr>
              <a:t>Perkūnas</a:t>
            </a:r>
            <a:r>
              <a:rPr lang="en-US" b="0" i="0" dirty="0">
                <a:solidFill>
                  <a:srgbClr val="000000"/>
                </a:solidFill>
                <a:effectLst/>
                <a:latin typeface="Times New Roman" panose="02020603050405020304" pitchFamily="18" charset="0"/>
              </a:rPr>
              <a:t>, often expressed as a cross or "axe."</a:t>
            </a:r>
            <a:endParaRPr lang="lt-LT" dirty="0"/>
          </a:p>
        </p:txBody>
      </p:sp>
      <p:sp>
        <p:nvSpPr>
          <p:cNvPr id="4" name="Skaidrės numerio vietos rezervavimo ženklas 3"/>
          <p:cNvSpPr>
            <a:spLocks noGrp="1"/>
          </p:cNvSpPr>
          <p:nvPr>
            <p:ph type="sldNum" sz="quarter" idx="10"/>
          </p:nvPr>
        </p:nvSpPr>
        <p:spPr/>
        <p:txBody>
          <a:bodyPr/>
          <a:lstStyle/>
          <a:p>
            <a:fld id="{BDDE9248-2E72-478D-8628-0E42F360E77F}" type="slidenum">
              <a:rPr lang="lt-LT" smtClean="0"/>
              <a:t>12</a:t>
            </a:fld>
            <a:endParaRPr lang="lt-LT"/>
          </a:p>
        </p:txBody>
      </p:sp>
    </p:spTree>
    <p:extLst>
      <p:ext uri="{BB962C8B-B14F-4D97-AF65-F5344CB8AC3E}">
        <p14:creationId xmlns:p14="http://schemas.microsoft.com/office/powerpoint/2010/main" val="201301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The wind is imagined as an armless, legless being who knows everything and sees everything, so he was thought to be the almighty creator of the Universe. The wind is usually represented by a plus sign, which symbolizes the four directions. The main symbol of the wind - the windmill also had four wings. Rain is associated with agriculture because the fate of the harvest depends on it. The symbolism of rain intertwines with watermarks, so rain is often depicted in a zigzag or triangle. An area filled with vertical or diagonal lines can also be considered a sign of rain.</a:t>
            </a:r>
            <a:endParaRPr lang="lt-LT" dirty="0"/>
          </a:p>
        </p:txBody>
      </p:sp>
      <p:sp>
        <p:nvSpPr>
          <p:cNvPr id="4" name="Skaidrės numerio vietos rezervavimo ženklas 3"/>
          <p:cNvSpPr>
            <a:spLocks noGrp="1"/>
          </p:cNvSpPr>
          <p:nvPr>
            <p:ph type="sldNum" sz="quarter" idx="10"/>
          </p:nvPr>
        </p:nvSpPr>
        <p:spPr/>
        <p:txBody>
          <a:bodyPr/>
          <a:lstStyle/>
          <a:p>
            <a:fld id="{BDDE9248-2E72-478D-8628-0E42F360E77F}" type="slidenum">
              <a:rPr lang="lt-LT" smtClean="0"/>
              <a:t>13</a:t>
            </a:fld>
            <a:endParaRPr lang="lt-LT"/>
          </a:p>
        </p:txBody>
      </p:sp>
    </p:spTree>
    <p:extLst>
      <p:ext uri="{BB962C8B-B14F-4D97-AF65-F5344CB8AC3E}">
        <p14:creationId xmlns:p14="http://schemas.microsoft.com/office/powerpoint/2010/main" val="162103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Motifs of plants and animals in folk art.</a:t>
            </a:r>
            <a:endParaRPr lang="lt-LT" dirty="0"/>
          </a:p>
        </p:txBody>
      </p:sp>
      <p:sp>
        <p:nvSpPr>
          <p:cNvPr id="4" name="Skaidrės numerio vietos rezervavimo ženklas 3"/>
          <p:cNvSpPr>
            <a:spLocks noGrp="1"/>
          </p:cNvSpPr>
          <p:nvPr>
            <p:ph type="sldNum" sz="quarter" idx="10"/>
          </p:nvPr>
        </p:nvSpPr>
        <p:spPr/>
        <p:txBody>
          <a:bodyPr/>
          <a:lstStyle/>
          <a:p>
            <a:fld id="{BDDE9248-2E72-478D-8628-0E42F360E77F}" type="slidenum">
              <a:rPr lang="lt-LT" smtClean="0"/>
              <a:t>14</a:t>
            </a:fld>
            <a:endParaRPr lang="lt-LT"/>
          </a:p>
        </p:txBody>
      </p:sp>
    </p:spTree>
    <p:extLst>
      <p:ext uri="{BB962C8B-B14F-4D97-AF65-F5344CB8AC3E}">
        <p14:creationId xmlns:p14="http://schemas.microsoft.com/office/powerpoint/2010/main" val="56416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BDDE9248-2E72-478D-8628-0E42F360E77F}" type="slidenum">
              <a:rPr lang="lt-LT" smtClean="0"/>
              <a:t>15</a:t>
            </a:fld>
            <a:endParaRPr lang="lt-LT"/>
          </a:p>
        </p:txBody>
      </p:sp>
    </p:spTree>
    <p:extLst>
      <p:ext uri="{BB962C8B-B14F-4D97-AF65-F5344CB8AC3E}">
        <p14:creationId xmlns:p14="http://schemas.microsoft.com/office/powerpoint/2010/main" val="2628000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a:t>Create a sketch of the drawing on the blouse using the symbolism of celestial bodies.</a:t>
            </a:r>
          </a:p>
        </p:txBody>
      </p:sp>
      <p:sp>
        <p:nvSpPr>
          <p:cNvPr id="4" name="Skaidrės numerio vietos rezervavimo ženklas 3"/>
          <p:cNvSpPr>
            <a:spLocks noGrp="1"/>
          </p:cNvSpPr>
          <p:nvPr>
            <p:ph type="sldNum" sz="quarter" idx="5"/>
          </p:nvPr>
        </p:nvSpPr>
        <p:spPr/>
        <p:txBody>
          <a:bodyPr/>
          <a:lstStyle/>
          <a:p>
            <a:fld id="{BDDE9248-2E72-478D-8628-0E42F360E77F}" type="slidenum">
              <a:rPr lang="lt-LT" smtClean="0"/>
              <a:t>16</a:t>
            </a:fld>
            <a:endParaRPr lang="lt-LT"/>
          </a:p>
        </p:txBody>
      </p:sp>
    </p:spTree>
    <p:extLst>
      <p:ext uri="{BB962C8B-B14F-4D97-AF65-F5344CB8AC3E}">
        <p14:creationId xmlns:p14="http://schemas.microsoft.com/office/powerpoint/2010/main" val="9173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Our ancestors explained the origin of the Universe in their way. According to them, there was first continuous darkness and sludge - the land mixed with water. After this chaos, the wandering spirit with divine power is the </a:t>
            </a:r>
            <a:r>
              <a:rPr lang="en-US" b="0" i="0" dirty="0" err="1">
                <a:solidFill>
                  <a:srgbClr val="000000"/>
                </a:solidFill>
                <a:effectLst/>
                <a:latin typeface="Times New Roman" panose="02020603050405020304" pitchFamily="18" charset="0"/>
              </a:rPr>
              <a:t>Praamžis</a:t>
            </a:r>
            <a:r>
              <a:rPr lang="en-US" b="0" i="0" dirty="0">
                <a:solidFill>
                  <a:srgbClr val="000000"/>
                </a:solidFill>
                <a:effectLst/>
                <a:latin typeface="Times New Roman" panose="02020603050405020304" pitchFamily="18" charset="0"/>
              </a:rPr>
              <a:t>. He has begun to divide the Universe into elements - water, land, air and fire. First, the water separated from the sludge and formed a lagoon. </a:t>
            </a:r>
            <a:r>
              <a:rPr lang="en-US" b="0" i="0" dirty="0" err="1">
                <a:solidFill>
                  <a:srgbClr val="000000"/>
                </a:solidFill>
                <a:effectLst/>
                <a:latin typeface="Times New Roman" panose="02020603050405020304" pitchFamily="18" charset="0"/>
              </a:rPr>
              <a:t>Praamžis</a:t>
            </a:r>
            <a:r>
              <a:rPr lang="en-US" b="0" i="0" dirty="0">
                <a:solidFill>
                  <a:srgbClr val="000000"/>
                </a:solidFill>
                <a:effectLst/>
                <a:latin typeface="Times New Roman" panose="02020603050405020304" pitchFamily="18" charset="0"/>
              </a:rPr>
              <a:t> removed the seeds of the land from the lagoon's depths, and the land that had grown from them was taken. Many nations, including Lithuanians, have the concept of the World Tree. The world was depicted as a mighty broad-leaved tree with the top supporting the sky and the roots reaching the depths of the Earth. At the top of the tree are the lights of the sky and eagles, at the branches are other birds, under the tree are animals and people, and near the ground are snakes and other reptiles.</a:t>
            </a:r>
            <a:r>
              <a:rPr lang="lt-LT" altLang="lt-LT" sz="1200" dirty="0"/>
              <a:t>.</a:t>
            </a:r>
            <a:r>
              <a:rPr lang="en-US" altLang="lt-LT" sz="1200" dirty="0"/>
              <a:t> </a:t>
            </a:r>
            <a:endParaRPr lang="en-US" dirty="0"/>
          </a:p>
        </p:txBody>
      </p:sp>
      <p:sp>
        <p:nvSpPr>
          <p:cNvPr id="4" name="Skaidrės numerio vietos rezervavimo ženklas 3"/>
          <p:cNvSpPr>
            <a:spLocks noGrp="1"/>
          </p:cNvSpPr>
          <p:nvPr>
            <p:ph type="sldNum" sz="quarter" idx="5"/>
          </p:nvPr>
        </p:nvSpPr>
        <p:spPr/>
        <p:txBody>
          <a:bodyPr/>
          <a:lstStyle/>
          <a:p>
            <a:fld id="{BDDE9248-2E72-478D-8628-0E42F360E77F}" type="slidenum">
              <a:rPr lang="lt-LT" smtClean="0"/>
              <a:t>2</a:t>
            </a:fld>
            <a:endParaRPr lang="lt-LT"/>
          </a:p>
        </p:txBody>
      </p:sp>
    </p:spTree>
    <p:extLst>
      <p:ext uri="{BB962C8B-B14F-4D97-AF65-F5344CB8AC3E}">
        <p14:creationId xmlns:p14="http://schemas.microsoft.com/office/powerpoint/2010/main" val="333821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The concept of the world's wood is also reflected in folk art (carvings, shelters, gardens, decoration of chests, shutters or other items).</a:t>
            </a:r>
            <a:endParaRPr lang="en-US" dirty="0"/>
          </a:p>
        </p:txBody>
      </p:sp>
      <p:sp>
        <p:nvSpPr>
          <p:cNvPr id="4" name="Skaidrės numerio vietos rezervavimo ženklas 3"/>
          <p:cNvSpPr>
            <a:spLocks noGrp="1"/>
          </p:cNvSpPr>
          <p:nvPr>
            <p:ph type="sldNum" sz="quarter" idx="5"/>
          </p:nvPr>
        </p:nvSpPr>
        <p:spPr/>
        <p:txBody>
          <a:bodyPr/>
          <a:lstStyle/>
          <a:p>
            <a:fld id="{BDDE9248-2E72-478D-8628-0E42F360E77F}" type="slidenum">
              <a:rPr lang="lt-LT" smtClean="0"/>
              <a:t>3</a:t>
            </a:fld>
            <a:endParaRPr lang="lt-LT" dirty="0"/>
          </a:p>
        </p:txBody>
      </p:sp>
    </p:spTree>
    <p:extLst>
      <p:ext uri="{BB962C8B-B14F-4D97-AF65-F5344CB8AC3E}">
        <p14:creationId xmlns:p14="http://schemas.microsoft.com/office/powerpoint/2010/main" val="263877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Since ancient times, the land has been sacred to Lithuanians because it is the breadwinner, the guardian of all living things. The bread loaf is offered to the deity of the Earth, buried in the Earth for a good harvest. The beer is poured out so that the Earth continues to provide bliss and prosperity. The worship of the earth cult in Lithuania has survived since the Baltic times. Trees occupy an important place. The most essential and most worshipped oak was considered the abode of the gods. In folk art, the tree of life is usually depicted as a faded tree or lily full of flowers or fruit and a bird perched on top of a tree (flower). Such motifs are common on chests of drawers, spindles, house doors or shutters and are abundant in weaving or embroidery patterns.</a:t>
            </a:r>
            <a:endParaRPr lang="lt-LT" sz="1200" b="0" i="0" u="none" strike="noStrike" kern="1200" baseline="0" dirty="0">
              <a:solidFill>
                <a:schemeClr val="tx1"/>
              </a:solidFill>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BDDE9248-2E72-478D-8628-0E42F360E77F}" type="slidenum">
              <a:rPr lang="lt-LT" smtClean="0"/>
              <a:t>4</a:t>
            </a:fld>
            <a:endParaRPr lang="lt-LT"/>
          </a:p>
        </p:txBody>
      </p:sp>
    </p:spTree>
    <p:extLst>
      <p:ext uri="{BB962C8B-B14F-4D97-AF65-F5344CB8AC3E}">
        <p14:creationId xmlns:p14="http://schemas.microsoft.com/office/powerpoint/2010/main" val="270589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Lithuanian folk symbols used in folk art grew out of specific content of life. The symbolism reflects what the people of that time lived like. In Lithuanian folk culture, the symbols of heaven and Earth are the main ones from which everything else follows. The sun is worshipped as the bearer of life, the moon is the celestial </a:t>
            </a:r>
            <a:r>
              <a:rPr lang="en-US" b="0" i="0" dirty="0" err="1">
                <a:solidFill>
                  <a:srgbClr val="000000"/>
                </a:solidFill>
                <a:effectLst/>
                <a:latin typeface="Times New Roman" panose="02020603050405020304" pitchFamily="18" charset="0"/>
              </a:rPr>
              <a:t>traveller</a:t>
            </a:r>
            <a:r>
              <a:rPr lang="en-US" b="0" i="0" dirty="0">
                <a:solidFill>
                  <a:srgbClr val="000000"/>
                </a:solidFill>
                <a:effectLst/>
                <a:latin typeface="Times New Roman" panose="02020603050405020304" pitchFamily="18" charset="0"/>
              </a:rPr>
              <a:t>, the night light is </a:t>
            </a:r>
            <a:r>
              <a:rPr lang="en-US" b="0" i="0" dirty="0" err="1">
                <a:solidFill>
                  <a:srgbClr val="000000"/>
                </a:solidFill>
                <a:effectLst/>
                <a:latin typeface="Times New Roman" panose="02020603050405020304" pitchFamily="18" charset="0"/>
              </a:rPr>
              <a:t>honoured</a:t>
            </a:r>
            <a:r>
              <a:rPr lang="en-US" b="0" i="0" dirty="0">
                <a:solidFill>
                  <a:srgbClr val="000000"/>
                </a:solidFill>
                <a:effectLst/>
                <a:latin typeface="Times New Roman" panose="02020603050405020304" pitchFamily="18" charset="0"/>
              </a:rPr>
              <a:t> as the man of the sun, and the stars are their daughters.</a:t>
            </a:r>
            <a:endParaRPr lang="lt-LT" dirty="0"/>
          </a:p>
        </p:txBody>
      </p:sp>
      <p:sp>
        <p:nvSpPr>
          <p:cNvPr id="4" name="Skaidrės numerio vietos rezervavimo ženklas 3"/>
          <p:cNvSpPr>
            <a:spLocks noGrp="1"/>
          </p:cNvSpPr>
          <p:nvPr>
            <p:ph type="sldNum" sz="quarter" idx="10"/>
          </p:nvPr>
        </p:nvSpPr>
        <p:spPr/>
        <p:txBody>
          <a:bodyPr/>
          <a:lstStyle/>
          <a:p>
            <a:fld id="{BDDE9248-2E72-478D-8628-0E42F360E77F}" type="slidenum">
              <a:rPr lang="lt-LT" smtClean="0"/>
              <a:t>5</a:t>
            </a:fld>
            <a:endParaRPr lang="lt-LT"/>
          </a:p>
        </p:txBody>
      </p:sp>
    </p:spTree>
    <p:extLst>
      <p:ext uri="{BB962C8B-B14F-4D97-AF65-F5344CB8AC3E}">
        <p14:creationId xmlns:p14="http://schemas.microsoft.com/office/powerpoint/2010/main" val="164752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Perhaps the most worshipped of all time, and probably of all nations, is the sun. Sun is the essential source of life and energy. It was significant for agriculture. Since the Stone Age, the symbol of the sun has been expressed in a circle, circle, wreath, spiral, crosses in a process, or similar forms.</a:t>
            </a:r>
            <a:endParaRPr lang="lt-LT" dirty="0"/>
          </a:p>
          <a:p>
            <a:endParaRPr lang="lt-LT" dirty="0"/>
          </a:p>
          <a:p>
            <a:endParaRPr lang="lt-LT" dirty="0"/>
          </a:p>
        </p:txBody>
      </p:sp>
      <p:sp>
        <p:nvSpPr>
          <p:cNvPr id="4" name="Skaidrės numerio vietos rezervavimo ženklas 3"/>
          <p:cNvSpPr>
            <a:spLocks noGrp="1"/>
          </p:cNvSpPr>
          <p:nvPr>
            <p:ph type="sldNum" sz="quarter" idx="10"/>
          </p:nvPr>
        </p:nvSpPr>
        <p:spPr/>
        <p:txBody>
          <a:bodyPr/>
          <a:lstStyle/>
          <a:p>
            <a:fld id="{BDDE9248-2E72-478D-8628-0E42F360E77F}" type="slidenum">
              <a:rPr lang="lt-LT" smtClean="0"/>
              <a:t>6</a:t>
            </a:fld>
            <a:endParaRPr lang="lt-LT"/>
          </a:p>
        </p:txBody>
      </p:sp>
    </p:spTree>
    <p:extLst>
      <p:ext uri="{BB962C8B-B14F-4D97-AF65-F5344CB8AC3E}">
        <p14:creationId xmlns:p14="http://schemas.microsoft.com/office/powerpoint/2010/main" val="429486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BDDE9248-2E72-478D-8628-0E42F360E77F}" type="slidenum">
              <a:rPr lang="lt-LT" smtClean="0"/>
              <a:t>7</a:t>
            </a:fld>
            <a:endParaRPr lang="lt-LT"/>
          </a:p>
        </p:txBody>
      </p:sp>
    </p:spTree>
    <p:extLst>
      <p:ext uri="{BB962C8B-B14F-4D97-AF65-F5344CB8AC3E}">
        <p14:creationId xmlns:p14="http://schemas.microsoft.com/office/powerpoint/2010/main" val="185827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The symbols of the sun were usually decorated on the dwelling house and barn. All the embellishments not only adorned but also protected the inhabitants from evil spirits.</a:t>
            </a:r>
            <a:endParaRPr lang="lt-LT" dirty="0"/>
          </a:p>
        </p:txBody>
      </p:sp>
      <p:sp>
        <p:nvSpPr>
          <p:cNvPr id="4" name="Skaidrės numerio vietos rezervavimo ženklas 3"/>
          <p:cNvSpPr>
            <a:spLocks noGrp="1"/>
          </p:cNvSpPr>
          <p:nvPr>
            <p:ph type="sldNum" sz="quarter" idx="10"/>
          </p:nvPr>
        </p:nvSpPr>
        <p:spPr/>
        <p:txBody>
          <a:bodyPr/>
          <a:lstStyle/>
          <a:p>
            <a:fld id="{BDDE9248-2E72-478D-8628-0E42F360E77F}" type="slidenum">
              <a:rPr lang="lt-LT" smtClean="0"/>
              <a:t>8</a:t>
            </a:fld>
            <a:endParaRPr lang="lt-LT"/>
          </a:p>
        </p:txBody>
      </p:sp>
    </p:spTree>
    <p:extLst>
      <p:ext uri="{BB962C8B-B14F-4D97-AF65-F5344CB8AC3E}">
        <p14:creationId xmlns:p14="http://schemas.microsoft.com/office/powerpoint/2010/main" val="3860244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Sun motifs are abundant in fabrics, ornaments, wood carvings, furniture, crosses, eggs, and ceramics. There are many surviving outcrops with the symbol of the sun - a segmental star.</a:t>
            </a:r>
            <a:endParaRPr lang="lt-LT" dirty="0"/>
          </a:p>
        </p:txBody>
      </p:sp>
      <p:sp>
        <p:nvSpPr>
          <p:cNvPr id="4" name="Skaidrės numerio vietos rezervavimo ženklas 3"/>
          <p:cNvSpPr>
            <a:spLocks noGrp="1"/>
          </p:cNvSpPr>
          <p:nvPr>
            <p:ph type="sldNum" sz="quarter" idx="10"/>
          </p:nvPr>
        </p:nvSpPr>
        <p:spPr/>
        <p:txBody>
          <a:bodyPr/>
          <a:lstStyle/>
          <a:p>
            <a:fld id="{BDDE9248-2E72-478D-8628-0E42F360E77F}" type="slidenum">
              <a:rPr lang="lt-LT" smtClean="0"/>
              <a:t>9</a:t>
            </a:fld>
            <a:endParaRPr lang="lt-LT"/>
          </a:p>
        </p:txBody>
      </p:sp>
    </p:spTree>
    <p:extLst>
      <p:ext uri="{BB962C8B-B14F-4D97-AF65-F5344CB8AC3E}">
        <p14:creationId xmlns:p14="http://schemas.microsoft.com/office/powerpoint/2010/main" val="81341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Spustelėję redag. ruoš. pavad. stilių</a:t>
            </a:r>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995BEEE0-2ED1-46D5-BDCE-DB704BCAF84F}" type="datetimeFigureOut">
              <a:rPr lang="lt-LT" smtClean="0"/>
              <a:t>2022-06-27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47F137E-5C60-4806-8404-9637494430D5}" type="slidenum">
              <a:rPr lang="lt-LT" smtClean="0"/>
              <a:t>‹#›</a:t>
            </a:fld>
            <a:endParaRPr lang="lt-LT"/>
          </a:p>
        </p:txBody>
      </p:sp>
    </p:spTree>
    <p:extLst>
      <p:ext uri="{BB962C8B-B14F-4D97-AF65-F5344CB8AC3E}">
        <p14:creationId xmlns:p14="http://schemas.microsoft.com/office/powerpoint/2010/main" val="187817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995BEEE0-2ED1-46D5-BDCE-DB704BCAF84F}" type="datetimeFigureOut">
              <a:rPr lang="lt-LT" smtClean="0"/>
              <a:t>2022-06-27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47F137E-5C60-4806-8404-9637494430D5}" type="slidenum">
              <a:rPr lang="lt-LT" smtClean="0"/>
              <a:t>‹#›</a:t>
            </a:fld>
            <a:endParaRPr lang="lt-LT"/>
          </a:p>
        </p:txBody>
      </p:sp>
    </p:spTree>
    <p:extLst>
      <p:ext uri="{BB962C8B-B14F-4D97-AF65-F5344CB8AC3E}">
        <p14:creationId xmlns:p14="http://schemas.microsoft.com/office/powerpoint/2010/main" val="1913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995BEEE0-2ED1-46D5-BDCE-DB704BCAF84F}" type="datetimeFigureOut">
              <a:rPr lang="lt-LT" smtClean="0"/>
              <a:t>2022-06-27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47F137E-5C60-4806-8404-9637494430D5}" type="slidenum">
              <a:rPr lang="lt-LT" smtClean="0"/>
              <a:t>‹#›</a:t>
            </a:fld>
            <a:endParaRPr lang="lt-LT"/>
          </a:p>
        </p:txBody>
      </p:sp>
    </p:spTree>
    <p:extLst>
      <p:ext uri="{BB962C8B-B14F-4D97-AF65-F5344CB8AC3E}">
        <p14:creationId xmlns:p14="http://schemas.microsoft.com/office/powerpoint/2010/main" val="321197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995BEEE0-2ED1-46D5-BDCE-DB704BCAF84F}" type="datetimeFigureOut">
              <a:rPr lang="lt-LT" smtClean="0"/>
              <a:t>2022-06-27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47F137E-5C60-4806-8404-9637494430D5}" type="slidenum">
              <a:rPr lang="lt-LT" smtClean="0"/>
              <a:t>‹#›</a:t>
            </a:fld>
            <a:endParaRPr lang="lt-LT"/>
          </a:p>
        </p:txBody>
      </p:sp>
    </p:spTree>
    <p:extLst>
      <p:ext uri="{BB962C8B-B14F-4D97-AF65-F5344CB8AC3E}">
        <p14:creationId xmlns:p14="http://schemas.microsoft.com/office/powerpoint/2010/main" val="83934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995BEEE0-2ED1-46D5-BDCE-DB704BCAF84F}" type="datetimeFigureOut">
              <a:rPr lang="lt-LT" smtClean="0"/>
              <a:t>2022-06-27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47F137E-5C60-4806-8404-9637494430D5}" type="slidenum">
              <a:rPr lang="lt-LT" smtClean="0"/>
              <a:t>‹#›</a:t>
            </a:fld>
            <a:endParaRPr lang="lt-LT"/>
          </a:p>
        </p:txBody>
      </p:sp>
    </p:spTree>
    <p:extLst>
      <p:ext uri="{BB962C8B-B14F-4D97-AF65-F5344CB8AC3E}">
        <p14:creationId xmlns:p14="http://schemas.microsoft.com/office/powerpoint/2010/main" val="318921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995BEEE0-2ED1-46D5-BDCE-DB704BCAF84F}" type="datetimeFigureOut">
              <a:rPr lang="lt-LT" smtClean="0"/>
              <a:t>2022-06-27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47F137E-5C60-4806-8404-9637494430D5}" type="slidenum">
              <a:rPr lang="lt-LT" smtClean="0"/>
              <a:t>‹#›</a:t>
            </a:fld>
            <a:endParaRPr lang="lt-LT"/>
          </a:p>
        </p:txBody>
      </p:sp>
    </p:spTree>
    <p:extLst>
      <p:ext uri="{BB962C8B-B14F-4D97-AF65-F5344CB8AC3E}">
        <p14:creationId xmlns:p14="http://schemas.microsoft.com/office/powerpoint/2010/main" val="186339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995BEEE0-2ED1-46D5-BDCE-DB704BCAF84F}" type="datetimeFigureOut">
              <a:rPr lang="lt-LT" smtClean="0"/>
              <a:t>2022-06-27</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C47F137E-5C60-4806-8404-9637494430D5}" type="slidenum">
              <a:rPr lang="lt-LT" smtClean="0"/>
              <a:t>‹#›</a:t>
            </a:fld>
            <a:endParaRPr lang="lt-LT"/>
          </a:p>
        </p:txBody>
      </p:sp>
    </p:spTree>
    <p:extLst>
      <p:ext uri="{BB962C8B-B14F-4D97-AF65-F5344CB8AC3E}">
        <p14:creationId xmlns:p14="http://schemas.microsoft.com/office/powerpoint/2010/main" val="387228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995BEEE0-2ED1-46D5-BDCE-DB704BCAF84F}" type="datetimeFigureOut">
              <a:rPr lang="lt-LT" smtClean="0"/>
              <a:t>2022-06-27</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C47F137E-5C60-4806-8404-9637494430D5}" type="slidenum">
              <a:rPr lang="lt-LT" smtClean="0"/>
              <a:t>‹#›</a:t>
            </a:fld>
            <a:endParaRPr lang="lt-LT"/>
          </a:p>
        </p:txBody>
      </p:sp>
    </p:spTree>
    <p:extLst>
      <p:ext uri="{BB962C8B-B14F-4D97-AF65-F5344CB8AC3E}">
        <p14:creationId xmlns:p14="http://schemas.microsoft.com/office/powerpoint/2010/main" val="377853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95BEEE0-2ED1-46D5-BDCE-DB704BCAF84F}" type="datetimeFigureOut">
              <a:rPr lang="lt-LT" smtClean="0"/>
              <a:t>2022-06-27</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C47F137E-5C60-4806-8404-9637494430D5}" type="slidenum">
              <a:rPr lang="lt-LT" smtClean="0"/>
              <a:t>‹#›</a:t>
            </a:fld>
            <a:endParaRPr lang="lt-LT"/>
          </a:p>
        </p:txBody>
      </p:sp>
    </p:spTree>
    <p:extLst>
      <p:ext uri="{BB962C8B-B14F-4D97-AF65-F5344CB8AC3E}">
        <p14:creationId xmlns:p14="http://schemas.microsoft.com/office/powerpoint/2010/main" val="223165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995BEEE0-2ED1-46D5-BDCE-DB704BCAF84F}" type="datetimeFigureOut">
              <a:rPr lang="lt-LT" smtClean="0"/>
              <a:t>2022-06-27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47F137E-5C60-4806-8404-9637494430D5}" type="slidenum">
              <a:rPr lang="lt-LT" smtClean="0"/>
              <a:t>‹#›</a:t>
            </a:fld>
            <a:endParaRPr lang="lt-LT"/>
          </a:p>
        </p:txBody>
      </p:sp>
    </p:spTree>
    <p:extLst>
      <p:ext uri="{BB962C8B-B14F-4D97-AF65-F5344CB8AC3E}">
        <p14:creationId xmlns:p14="http://schemas.microsoft.com/office/powerpoint/2010/main" val="130575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995BEEE0-2ED1-46D5-BDCE-DB704BCAF84F}" type="datetimeFigureOut">
              <a:rPr lang="lt-LT" smtClean="0"/>
              <a:t>2022-06-27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47F137E-5C60-4806-8404-9637494430D5}" type="slidenum">
              <a:rPr lang="lt-LT" smtClean="0"/>
              <a:t>‹#›</a:t>
            </a:fld>
            <a:endParaRPr lang="lt-LT"/>
          </a:p>
        </p:txBody>
      </p:sp>
    </p:spTree>
    <p:extLst>
      <p:ext uri="{BB962C8B-B14F-4D97-AF65-F5344CB8AC3E}">
        <p14:creationId xmlns:p14="http://schemas.microsoft.com/office/powerpoint/2010/main" val="71336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l="-17000" r="-17000"/>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BEEE0-2ED1-46D5-BDCE-DB704BCAF84F}" type="datetimeFigureOut">
              <a:rPr lang="lt-LT" smtClean="0"/>
              <a:t>2022-06-27</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F137E-5C60-4806-8404-9637494430D5}" type="slidenum">
              <a:rPr lang="lt-LT" smtClean="0"/>
              <a:t>‹#›</a:t>
            </a:fld>
            <a:endParaRPr lang="lt-LT"/>
          </a:p>
        </p:txBody>
      </p:sp>
    </p:spTree>
    <p:extLst>
      <p:ext uri="{BB962C8B-B14F-4D97-AF65-F5344CB8AC3E}">
        <p14:creationId xmlns:p14="http://schemas.microsoft.com/office/powerpoint/2010/main" val="1940785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1">
            <a:extLst>
              <a:ext uri="{FF2B5EF4-FFF2-40B4-BE49-F238E27FC236}">
                <a16:creationId xmlns:a16="http://schemas.microsoft.com/office/drawing/2014/main" id="{A6354086-B507-D73F-1C2D-355805D13118}"/>
              </a:ext>
            </a:extLst>
          </p:cNvPr>
          <p:cNvSpPr txBox="1">
            <a:spLocks/>
          </p:cNvSpPr>
          <p:nvPr/>
        </p:nvSpPr>
        <p:spPr>
          <a:xfrm>
            <a:off x="827584" y="2204864"/>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905"/>
                <a:solidFill>
                  <a:schemeClr val="accent6">
                    <a:lumMod val="50000"/>
                  </a:schemeClr>
                </a:solidFill>
                <a:effectLst>
                  <a:innerShdw blurRad="69850" dist="43180" dir="5400000">
                    <a:srgbClr val="000000">
                      <a:alpha val="65000"/>
                    </a:srgbClr>
                  </a:innerShdw>
                </a:effectLst>
              </a:rPr>
              <a:t>THE HISTORY OF THE RELATIONSHIP OF MYTHOLOGY AND ASTRONOMY</a:t>
            </a:r>
            <a:endParaRPr lang="lt-LT" sz="4000" b="1" dirty="0">
              <a:ln w="1905"/>
              <a:solidFill>
                <a:schemeClr val="accent6">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3180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Mėnulis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414996"/>
            <a:ext cx="7468964" cy="303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851" y="2060848"/>
            <a:ext cx="325755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484784"/>
            <a:ext cx="2180406" cy="179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37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Žvaigždės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743" y="1623218"/>
            <a:ext cx="2979737"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340768"/>
            <a:ext cx="3444230" cy="87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852936"/>
            <a:ext cx="3408040" cy="255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9741" t="6440" r="18087" b="5000"/>
          <a:stretch/>
        </p:blipFill>
        <p:spPr bwMode="auto">
          <a:xfrm>
            <a:off x="3837046" y="2564904"/>
            <a:ext cx="1637587" cy="350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96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Perkūno simboliai </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502" r="23858"/>
          <a:stretch/>
        </p:blipFill>
        <p:spPr bwMode="auto">
          <a:xfrm>
            <a:off x="1331665" y="1785365"/>
            <a:ext cx="6768752" cy="162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aveikslėlis 2">
            <a:extLst>
              <a:ext uri="{FF2B5EF4-FFF2-40B4-BE49-F238E27FC236}">
                <a16:creationId xmlns:a16="http://schemas.microsoft.com/office/drawing/2014/main" id="{A3F873C1-BDC8-E269-26A2-7340B7AB2F52}"/>
              </a:ext>
            </a:extLst>
          </p:cNvPr>
          <p:cNvPicPr>
            <a:picLocks noChangeAspect="1"/>
          </p:cNvPicPr>
          <p:nvPr/>
        </p:nvPicPr>
        <p:blipFill>
          <a:blip r:embed="rId4"/>
          <a:stretch>
            <a:fillRect/>
          </a:stretch>
        </p:blipFill>
        <p:spPr>
          <a:xfrm>
            <a:off x="1187624" y="4069028"/>
            <a:ext cx="1800225" cy="2533650"/>
          </a:xfrm>
          <a:prstGeom prst="rect">
            <a:avLst/>
          </a:prstGeom>
        </p:spPr>
      </p:pic>
      <p:pic>
        <p:nvPicPr>
          <p:cNvPr id="4" name="Paveikslėlis 3">
            <a:extLst>
              <a:ext uri="{FF2B5EF4-FFF2-40B4-BE49-F238E27FC236}">
                <a16:creationId xmlns:a16="http://schemas.microsoft.com/office/drawing/2014/main" id="{6D774964-ADDC-3FFD-2131-8A74A67928AE}"/>
              </a:ext>
            </a:extLst>
          </p:cNvPr>
          <p:cNvPicPr>
            <a:picLocks noChangeAspect="1"/>
          </p:cNvPicPr>
          <p:nvPr/>
        </p:nvPicPr>
        <p:blipFill>
          <a:blip r:embed="rId5"/>
          <a:stretch>
            <a:fillRect/>
          </a:stretch>
        </p:blipFill>
        <p:spPr>
          <a:xfrm>
            <a:off x="3995936" y="4099081"/>
            <a:ext cx="1752600" cy="2609850"/>
          </a:xfrm>
          <a:prstGeom prst="rect">
            <a:avLst/>
          </a:prstGeom>
        </p:spPr>
      </p:pic>
      <p:pic>
        <p:nvPicPr>
          <p:cNvPr id="6" name="Paveikslėlis 5">
            <a:extLst>
              <a:ext uri="{FF2B5EF4-FFF2-40B4-BE49-F238E27FC236}">
                <a16:creationId xmlns:a16="http://schemas.microsoft.com/office/drawing/2014/main" id="{E7A55B51-B44F-87D0-8DF5-D9181BDD1BA4}"/>
              </a:ext>
            </a:extLst>
          </p:cNvPr>
          <p:cNvPicPr>
            <a:picLocks noChangeAspect="1"/>
          </p:cNvPicPr>
          <p:nvPr/>
        </p:nvPicPr>
        <p:blipFill>
          <a:blip r:embed="rId6"/>
          <a:stretch>
            <a:fillRect/>
          </a:stretch>
        </p:blipFill>
        <p:spPr>
          <a:xfrm>
            <a:off x="6300192" y="4083840"/>
            <a:ext cx="1800225" cy="2533650"/>
          </a:xfrm>
          <a:prstGeom prst="rect">
            <a:avLst/>
          </a:prstGeom>
        </p:spPr>
      </p:pic>
    </p:spTree>
    <p:extLst>
      <p:ext uri="{BB962C8B-B14F-4D97-AF65-F5344CB8AC3E}">
        <p14:creationId xmlns:p14="http://schemas.microsoft.com/office/powerpoint/2010/main" val="278175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Vėjas, lietus, vanduo</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99398"/>
            <a:ext cx="3744416" cy="81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999398"/>
            <a:ext cx="419100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9966" y="3284984"/>
            <a:ext cx="53721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966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dirty="0"/>
              <a:t>Augalų ir gyvūnų motyvai</a:t>
            </a:r>
          </a:p>
        </p:txBody>
      </p:sp>
      <p:pic>
        <p:nvPicPr>
          <p:cNvPr id="8" name="Picture 2">
            <a:extLst>
              <a:ext uri="{FF2B5EF4-FFF2-40B4-BE49-F238E27FC236}">
                <a16:creationId xmlns:a16="http://schemas.microsoft.com/office/drawing/2014/main" id="{A323EA2B-3764-3ED5-5840-666868431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7638"/>
            <a:ext cx="5328592" cy="226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aveikslėlis 6">
            <a:extLst>
              <a:ext uri="{FF2B5EF4-FFF2-40B4-BE49-F238E27FC236}">
                <a16:creationId xmlns:a16="http://schemas.microsoft.com/office/drawing/2014/main" id="{661B4ACB-6F85-5A49-05D3-0DCBBD688C79}"/>
              </a:ext>
            </a:extLst>
          </p:cNvPr>
          <p:cNvPicPr>
            <a:picLocks noChangeAspect="1"/>
          </p:cNvPicPr>
          <p:nvPr/>
        </p:nvPicPr>
        <p:blipFill rotWithShape="1">
          <a:blip r:embed="rId4"/>
          <a:srcRect l="21958" t="541" b="79426"/>
          <a:stretch/>
        </p:blipFill>
        <p:spPr>
          <a:xfrm>
            <a:off x="248718" y="3808889"/>
            <a:ext cx="3837273" cy="1224136"/>
          </a:xfrm>
          <a:prstGeom prst="rect">
            <a:avLst/>
          </a:prstGeom>
        </p:spPr>
      </p:pic>
      <p:pic>
        <p:nvPicPr>
          <p:cNvPr id="9" name="Paveikslėlis 8">
            <a:extLst>
              <a:ext uri="{FF2B5EF4-FFF2-40B4-BE49-F238E27FC236}">
                <a16:creationId xmlns:a16="http://schemas.microsoft.com/office/drawing/2014/main" id="{B8872264-06F4-F7F4-EF5C-8D525FDB0790}"/>
              </a:ext>
            </a:extLst>
          </p:cNvPr>
          <p:cNvPicPr>
            <a:picLocks noChangeAspect="1"/>
          </p:cNvPicPr>
          <p:nvPr/>
        </p:nvPicPr>
        <p:blipFill>
          <a:blip r:embed="rId5"/>
          <a:stretch>
            <a:fillRect/>
          </a:stretch>
        </p:blipFill>
        <p:spPr>
          <a:xfrm>
            <a:off x="5940152" y="1417638"/>
            <a:ext cx="2952328" cy="2200826"/>
          </a:xfrm>
          <a:prstGeom prst="rect">
            <a:avLst/>
          </a:prstGeom>
        </p:spPr>
      </p:pic>
      <p:pic>
        <p:nvPicPr>
          <p:cNvPr id="10" name="Paveikslėlis 9">
            <a:extLst>
              <a:ext uri="{FF2B5EF4-FFF2-40B4-BE49-F238E27FC236}">
                <a16:creationId xmlns:a16="http://schemas.microsoft.com/office/drawing/2014/main" id="{5608FCDA-86BF-882E-B1E0-B61B66255576}"/>
              </a:ext>
            </a:extLst>
          </p:cNvPr>
          <p:cNvPicPr>
            <a:picLocks noChangeAspect="1"/>
          </p:cNvPicPr>
          <p:nvPr/>
        </p:nvPicPr>
        <p:blipFill>
          <a:blip r:embed="rId6"/>
          <a:stretch>
            <a:fillRect/>
          </a:stretch>
        </p:blipFill>
        <p:spPr>
          <a:xfrm>
            <a:off x="5914112" y="4058626"/>
            <a:ext cx="2955130" cy="1879463"/>
          </a:xfrm>
          <a:prstGeom prst="rect">
            <a:avLst/>
          </a:prstGeom>
        </p:spPr>
      </p:pic>
      <p:pic>
        <p:nvPicPr>
          <p:cNvPr id="11" name="Paveikslėlis 10">
            <a:extLst>
              <a:ext uri="{FF2B5EF4-FFF2-40B4-BE49-F238E27FC236}">
                <a16:creationId xmlns:a16="http://schemas.microsoft.com/office/drawing/2014/main" id="{49C637DD-5F50-08BC-A315-96C240FAEF10}"/>
              </a:ext>
            </a:extLst>
          </p:cNvPr>
          <p:cNvPicPr>
            <a:picLocks noChangeAspect="1"/>
          </p:cNvPicPr>
          <p:nvPr/>
        </p:nvPicPr>
        <p:blipFill>
          <a:blip r:embed="rId7"/>
          <a:stretch>
            <a:fillRect/>
          </a:stretch>
        </p:blipFill>
        <p:spPr>
          <a:xfrm>
            <a:off x="2915816" y="5097861"/>
            <a:ext cx="2808312" cy="1760139"/>
          </a:xfrm>
          <a:prstGeom prst="rect">
            <a:avLst/>
          </a:prstGeom>
        </p:spPr>
      </p:pic>
      <p:pic>
        <p:nvPicPr>
          <p:cNvPr id="3" name="Paveikslėlis 2">
            <a:extLst>
              <a:ext uri="{FF2B5EF4-FFF2-40B4-BE49-F238E27FC236}">
                <a16:creationId xmlns:a16="http://schemas.microsoft.com/office/drawing/2014/main" id="{4518FEEB-C71F-13A9-2708-1FB5404E589E}"/>
              </a:ext>
            </a:extLst>
          </p:cNvPr>
          <p:cNvPicPr>
            <a:picLocks noChangeAspect="1"/>
          </p:cNvPicPr>
          <p:nvPr/>
        </p:nvPicPr>
        <p:blipFill>
          <a:blip r:embed="rId8"/>
          <a:stretch>
            <a:fillRect/>
          </a:stretch>
        </p:blipFill>
        <p:spPr>
          <a:xfrm>
            <a:off x="283442" y="5157192"/>
            <a:ext cx="1676400" cy="1095375"/>
          </a:xfrm>
          <a:prstGeom prst="rect">
            <a:avLst/>
          </a:prstGeom>
        </p:spPr>
      </p:pic>
      <p:sp>
        <p:nvSpPr>
          <p:cNvPr id="4" name="TextBox 3">
            <a:extLst>
              <a:ext uri="{FF2B5EF4-FFF2-40B4-BE49-F238E27FC236}">
                <a16:creationId xmlns:a16="http://schemas.microsoft.com/office/drawing/2014/main" id="{B42279AD-DE30-603B-E207-E6F091C3EAE6}"/>
              </a:ext>
            </a:extLst>
          </p:cNvPr>
          <p:cNvSpPr txBox="1"/>
          <p:nvPr/>
        </p:nvSpPr>
        <p:spPr>
          <a:xfrm>
            <a:off x="572980" y="6249934"/>
            <a:ext cx="1097323" cy="400110"/>
          </a:xfrm>
          <a:prstGeom prst="rect">
            <a:avLst/>
          </a:prstGeom>
          <a:noFill/>
        </p:spPr>
        <p:txBody>
          <a:bodyPr wrap="square" rtlCol="0">
            <a:spAutoFit/>
          </a:bodyPr>
          <a:lstStyle/>
          <a:p>
            <a:r>
              <a:rPr lang="lt-LT" sz="2000" i="1" u="sng" dirty="0"/>
              <a:t>Žaltys</a:t>
            </a:r>
            <a:endParaRPr lang="en-US" i="1" u="sng" dirty="0"/>
          </a:p>
        </p:txBody>
      </p:sp>
    </p:spTree>
    <p:extLst>
      <p:ext uri="{BB962C8B-B14F-4D97-AF65-F5344CB8AC3E}">
        <p14:creationId xmlns:p14="http://schemas.microsoft.com/office/powerpoint/2010/main" val="164378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5353433-B933-AA14-1054-AB86A36666BE}"/>
              </a:ext>
            </a:extLst>
          </p:cNvPr>
          <p:cNvSpPr>
            <a:spLocks noGrp="1"/>
          </p:cNvSpPr>
          <p:nvPr>
            <p:ph type="title"/>
          </p:nvPr>
        </p:nvSpPr>
        <p:spPr/>
        <p:txBody>
          <a:bodyPr/>
          <a:lstStyle/>
          <a:p>
            <a:r>
              <a:rPr lang="lt-LT" dirty="0"/>
              <a:t>1 užduotis. Atpažinkite simbolius</a:t>
            </a:r>
            <a:endParaRPr lang="en-US" dirty="0"/>
          </a:p>
        </p:txBody>
      </p:sp>
      <p:pic>
        <p:nvPicPr>
          <p:cNvPr id="4" name="Paveikslėlis 3">
            <a:extLst>
              <a:ext uri="{FF2B5EF4-FFF2-40B4-BE49-F238E27FC236}">
                <a16:creationId xmlns:a16="http://schemas.microsoft.com/office/drawing/2014/main" id="{BC470463-CC9E-958A-C60A-694F0FD080C7}"/>
              </a:ext>
            </a:extLst>
          </p:cNvPr>
          <p:cNvPicPr>
            <a:picLocks noChangeAspect="1"/>
          </p:cNvPicPr>
          <p:nvPr/>
        </p:nvPicPr>
        <p:blipFill>
          <a:blip r:embed="rId3"/>
          <a:stretch>
            <a:fillRect/>
          </a:stretch>
        </p:blipFill>
        <p:spPr>
          <a:xfrm>
            <a:off x="2483768" y="1556792"/>
            <a:ext cx="4381274" cy="5175725"/>
          </a:xfrm>
          <a:prstGeom prst="rect">
            <a:avLst/>
          </a:prstGeom>
        </p:spPr>
      </p:pic>
    </p:spTree>
    <p:extLst>
      <p:ext uri="{BB962C8B-B14F-4D97-AF65-F5344CB8AC3E}">
        <p14:creationId xmlns:p14="http://schemas.microsoft.com/office/powerpoint/2010/main" val="355167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6663CEB-16AE-2636-FBD3-94849DB063A6}"/>
              </a:ext>
            </a:extLst>
          </p:cNvPr>
          <p:cNvSpPr>
            <a:spLocks noGrp="1"/>
          </p:cNvSpPr>
          <p:nvPr>
            <p:ph type="title"/>
          </p:nvPr>
        </p:nvSpPr>
        <p:spPr>
          <a:xfrm>
            <a:off x="457199" y="274638"/>
            <a:ext cx="8219257" cy="1143000"/>
          </a:xfrm>
        </p:spPr>
        <p:txBody>
          <a:bodyPr/>
          <a:lstStyle/>
          <a:p>
            <a:r>
              <a:rPr lang="lt-LT" dirty="0"/>
              <a:t>2 užduotis. Eskizas </a:t>
            </a:r>
            <a:endParaRPr lang="en-US" dirty="0"/>
          </a:p>
        </p:txBody>
      </p:sp>
      <p:sp>
        <p:nvSpPr>
          <p:cNvPr id="7" name="Turinio vietos rezervavimo ženklas 6">
            <a:extLst>
              <a:ext uri="{FF2B5EF4-FFF2-40B4-BE49-F238E27FC236}">
                <a16:creationId xmlns:a16="http://schemas.microsoft.com/office/drawing/2014/main" id="{C591DAD9-499D-88B1-6280-E90370D9802D}"/>
              </a:ext>
            </a:extLst>
          </p:cNvPr>
          <p:cNvSpPr>
            <a:spLocks noGrp="1"/>
          </p:cNvSpPr>
          <p:nvPr>
            <p:ph idx="1"/>
          </p:nvPr>
        </p:nvSpPr>
        <p:spPr>
          <a:xfrm>
            <a:off x="1051011" y="1340768"/>
            <a:ext cx="7031632" cy="1324744"/>
          </a:xfrm>
        </p:spPr>
        <p:txBody>
          <a:bodyPr/>
          <a:lstStyle/>
          <a:p>
            <a:pPr marL="0" indent="0">
              <a:buNone/>
            </a:pPr>
            <a:r>
              <a:rPr lang="lt-LT" dirty="0"/>
              <a:t>Sukurkite piešinio ant palaidinės eskizą panaudodami dangaus kūnų simboliką.</a:t>
            </a:r>
            <a:endParaRPr lang="en-US" dirty="0"/>
          </a:p>
        </p:txBody>
      </p:sp>
      <p:pic>
        <p:nvPicPr>
          <p:cNvPr id="3" name="Paveikslėlis 2">
            <a:extLst>
              <a:ext uri="{FF2B5EF4-FFF2-40B4-BE49-F238E27FC236}">
                <a16:creationId xmlns:a16="http://schemas.microsoft.com/office/drawing/2014/main" id="{9E884CC5-3BA2-DA39-C3FE-EC2923065801}"/>
              </a:ext>
            </a:extLst>
          </p:cNvPr>
          <p:cNvPicPr>
            <a:picLocks noChangeAspect="1"/>
          </p:cNvPicPr>
          <p:nvPr/>
        </p:nvPicPr>
        <p:blipFill>
          <a:blip r:embed="rId3"/>
          <a:stretch>
            <a:fillRect/>
          </a:stretch>
        </p:blipFill>
        <p:spPr>
          <a:xfrm>
            <a:off x="0" y="2521386"/>
            <a:ext cx="3164098" cy="3170195"/>
          </a:xfrm>
          <a:prstGeom prst="rect">
            <a:avLst/>
          </a:prstGeom>
        </p:spPr>
      </p:pic>
      <p:pic>
        <p:nvPicPr>
          <p:cNvPr id="8" name="Paveikslėlis 7">
            <a:extLst>
              <a:ext uri="{FF2B5EF4-FFF2-40B4-BE49-F238E27FC236}">
                <a16:creationId xmlns:a16="http://schemas.microsoft.com/office/drawing/2014/main" id="{2C6381C4-15CB-6DB2-55A1-C051E0D05194}"/>
              </a:ext>
            </a:extLst>
          </p:cNvPr>
          <p:cNvPicPr>
            <a:picLocks noChangeAspect="1"/>
          </p:cNvPicPr>
          <p:nvPr/>
        </p:nvPicPr>
        <p:blipFill rotWithShape="1">
          <a:blip r:embed="rId4"/>
          <a:srcRect l="8767" t="6950" r="8767" b="9050"/>
          <a:stretch/>
        </p:blipFill>
        <p:spPr>
          <a:xfrm>
            <a:off x="4126696" y="2521386"/>
            <a:ext cx="2754307" cy="3240360"/>
          </a:xfrm>
          <a:prstGeom prst="rect">
            <a:avLst/>
          </a:prstGeom>
        </p:spPr>
      </p:pic>
      <p:pic>
        <p:nvPicPr>
          <p:cNvPr id="5" name="Paveikslėlis 4">
            <a:extLst>
              <a:ext uri="{FF2B5EF4-FFF2-40B4-BE49-F238E27FC236}">
                <a16:creationId xmlns:a16="http://schemas.microsoft.com/office/drawing/2014/main" id="{EAB05091-19CC-EAA2-2F99-1E049CA823BA}"/>
              </a:ext>
            </a:extLst>
          </p:cNvPr>
          <p:cNvPicPr>
            <a:picLocks noChangeAspect="1"/>
          </p:cNvPicPr>
          <p:nvPr/>
        </p:nvPicPr>
        <p:blipFill>
          <a:blip r:embed="rId5"/>
          <a:stretch>
            <a:fillRect/>
          </a:stretch>
        </p:blipFill>
        <p:spPr>
          <a:xfrm>
            <a:off x="2339752" y="3975929"/>
            <a:ext cx="2352675" cy="2819400"/>
          </a:xfrm>
          <a:prstGeom prst="rect">
            <a:avLst/>
          </a:prstGeom>
        </p:spPr>
      </p:pic>
      <p:pic>
        <p:nvPicPr>
          <p:cNvPr id="9" name="Paveikslėlis 8">
            <a:extLst>
              <a:ext uri="{FF2B5EF4-FFF2-40B4-BE49-F238E27FC236}">
                <a16:creationId xmlns:a16="http://schemas.microsoft.com/office/drawing/2014/main" id="{617EAF99-08A6-174C-5265-30E9C9901222}"/>
              </a:ext>
            </a:extLst>
          </p:cNvPr>
          <p:cNvPicPr>
            <a:picLocks noChangeAspect="1"/>
          </p:cNvPicPr>
          <p:nvPr/>
        </p:nvPicPr>
        <p:blipFill rotWithShape="1">
          <a:blip r:embed="rId6"/>
          <a:srcRect t="11039" b="17992"/>
          <a:stretch/>
        </p:blipFill>
        <p:spPr>
          <a:xfrm>
            <a:off x="5377578" y="4652616"/>
            <a:ext cx="2203586" cy="2218259"/>
          </a:xfrm>
          <a:prstGeom prst="rect">
            <a:avLst/>
          </a:prstGeom>
        </p:spPr>
      </p:pic>
      <p:pic>
        <p:nvPicPr>
          <p:cNvPr id="11" name="Paveikslėlis 10">
            <a:extLst>
              <a:ext uri="{FF2B5EF4-FFF2-40B4-BE49-F238E27FC236}">
                <a16:creationId xmlns:a16="http://schemas.microsoft.com/office/drawing/2014/main" id="{E2F3B338-E586-F4EF-E171-C64AC1349382}"/>
              </a:ext>
            </a:extLst>
          </p:cNvPr>
          <p:cNvPicPr>
            <a:picLocks noChangeAspect="1"/>
          </p:cNvPicPr>
          <p:nvPr/>
        </p:nvPicPr>
        <p:blipFill>
          <a:blip r:embed="rId7"/>
          <a:stretch>
            <a:fillRect/>
          </a:stretch>
        </p:blipFill>
        <p:spPr>
          <a:xfrm>
            <a:off x="7483006" y="2549129"/>
            <a:ext cx="1562235" cy="2613887"/>
          </a:xfrm>
          <a:prstGeom prst="rect">
            <a:avLst/>
          </a:prstGeom>
        </p:spPr>
      </p:pic>
    </p:spTree>
    <p:extLst>
      <p:ext uri="{BB962C8B-B14F-4D97-AF65-F5344CB8AC3E}">
        <p14:creationId xmlns:p14="http://schemas.microsoft.com/office/powerpoint/2010/main" val="326203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16C03B1-3B16-18AF-8433-D9BD2ACF1D3B}"/>
              </a:ext>
            </a:extLst>
          </p:cNvPr>
          <p:cNvSpPr>
            <a:spLocks noGrp="1"/>
          </p:cNvSpPr>
          <p:nvPr>
            <p:ph type="title"/>
          </p:nvPr>
        </p:nvSpPr>
        <p:spPr/>
        <p:txBody>
          <a:bodyPr/>
          <a:lstStyle/>
          <a:p>
            <a:r>
              <a:rPr lang="lt-LT" dirty="0"/>
              <a:t>Pasaulio medis</a:t>
            </a:r>
            <a:endParaRPr lang="en-US" dirty="0"/>
          </a:p>
        </p:txBody>
      </p:sp>
      <p:pic>
        <p:nvPicPr>
          <p:cNvPr id="5" name="Turinio vietos rezervavimo ženklas 4" descr="Paveikslėlis, kuriame yra žemėlapis&#10;&#10;Automatiškai sugeneruotas aprašymas">
            <a:extLst>
              <a:ext uri="{FF2B5EF4-FFF2-40B4-BE49-F238E27FC236}">
                <a16:creationId xmlns:a16="http://schemas.microsoft.com/office/drawing/2014/main" id="{961A4B54-52F9-0AE5-289F-9EB742AF62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1417638"/>
            <a:ext cx="5902808" cy="5257800"/>
          </a:xfrm>
        </p:spPr>
      </p:pic>
    </p:spTree>
    <p:extLst>
      <p:ext uri="{BB962C8B-B14F-4D97-AF65-F5344CB8AC3E}">
        <p14:creationId xmlns:p14="http://schemas.microsoft.com/office/powerpoint/2010/main" val="122682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Paveikslėlis, kuriame yra žinutė&#10;&#10;Automatiškai sugeneruotas aprašymas">
            <a:extLst>
              <a:ext uri="{FF2B5EF4-FFF2-40B4-BE49-F238E27FC236}">
                <a16:creationId xmlns:a16="http://schemas.microsoft.com/office/drawing/2014/main" id="{D36DF746-A7A3-0E9D-9C9D-97F55AF9B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949792" cy="3933056"/>
          </a:xfrm>
          <a:prstGeom prst="rect">
            <a:avLst/>
          </a:prstGeom>
        </p:spPr>
      </p:pic>
      <p:pic>
        <p:nvPicPr>
          <p:cNvPr id="7" name="Paveikslėlis 6" descr="Paveikslėlis, kuriame yra konteineris, dėžė, vidinis&#10;&#10;Automatiškai sugeneruotas aprašymas">
            <a:extLst>
              <a:ext uri="{FF2B5EF4-FFF2-40B4-BE49-F238E27FC236}">
                <a16:creationId xmlns:a16="http://schemas.microsoft.com/office/drawing/2014/main" id="{9214929B-1195-142F-A35A-74AC209FFA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0"/>
            <a:ext cx="3830030" cy="2821577"/>
          </a:xfrm>
          <a:prstGeom prst="rect">
            <a:avLst/>
          </a:prstGeom>
        </p:spPr>
      </p:pic>
      <p:pic>
        <p:nvPicPr>
          <p:cNvPr id="11" name="Paveikslėlis 10" descr="Paveikslėlis, kuriame yra žinutė, bažnytiniai drabužiai, audinys&#10;&#10;Automatiškai sugeneruotas aprašymas">
            <a:extLst>
              <a:ext uri="{FF2B5EF4-FFF2-40B4-BE49-F238E27FC236}">
                <a16:creationId xmlns:a16="http://schemas.microsoft.com/office/drawing/2014/main" id="{EE1172DF-2AB7-513A-B9D9-FE1C4AEEB8BC}"/>
              </a:ext>
            </a:extLst>
          </p:cNvPr>
          <p:cNvPicPr>
            <a:picLocks noChangeAspect="1"/>
          </p:cNvPicPr>
          <p:nvPr/>
        </p:nvPicPr>
        <p:blipFill rotWithShape="1">
          <a:blip r:embed="rId5">
            <a:extLst>
              <a:ext uri="{28A0092B-C50C-407E-A947-70E740481C1C}">
                <a14:useLocalDpi xmlns:a14="http://schemas.microsoft.com/office/drawing/2010/main" val="0"/>
              </a:ext>
            </a:extLst>
          </a:blip>
          <a:srcRect r="68766"/>
          <a:stretch/>
        </p:blipFill>
        <p:spPr>
          <a:xfrm>
            <a:off x="7308304" y="168864"/>
            <a:ext cx="1677938" cy="5305425"/>
          </a:xfrm>
          <a:prstGeom prst="rect">
            <a:avLst/>
          </a:prstGeom>
        </p:spPr>
      </p:pic>
      <p:pic>
        <p:nvPicPr>
          <p:cNvPr id="13" name="Paveikslėlis 12" descr="Paveikslėlis, kuriame yra pastatas, langas, dažyta&#10;&#10;Automatiškai sugeneruotas aprašymas">
            <a:extLst>
              <a:ext uri="{FF2B5EF4-FFF2-40B4-BE49-F238E27FC236}">
                <a16:creationId xmlns:a16="http://schemas.microsoft.com/office/drawing/2014/main" id="{220D1F9F-8D5D-3458-FD88-1FCAB79DCC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9792" y="3645024"/>
            <a:ext cx="4139902" cy="3104927"/>
          </a:xfrm>
          <a:prstGeom prst="rect">
            <a:avLst/>
          </a:prstGeom>
        </p:spPr>
      </p:pic>
      <p:pic>
        <p:nvPicPr>
          <p:cNvPr id="15" name="Paveikslėlis 14">
            <a:extLst>
              <a:ext uri="{FF2B5EF4-FFF2-40B4-BE49-F238E27FC236}">
                <a16:creationId xmlns:a16="http://schemas.microsoft.com/office/drawing/2014/main" id="{AD882BBD-40C3-3889-945F-BFA197F571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634" y="4008216"/>
            <a:ext cx="2109986" cy="2765631"/>
          </a:xfrm>
          <a:prstGeom prst="rect">
            <a:avLst/>
          </a:prstGeom>
        </p:spPr>
      </p:pic>
    </p:spTree>
    <p:extLst>
      <p:ext uri="{BB962C8B-B14F-4D97-AF65-F5344CB8AC3E}">
        <p14:creationId xmlns:p14="http://schemas.microsoft.com/office/powerpoint/2010/main" val="295725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Pasaulio medis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56792"/>
            <a:ext cx="8389441" cy="259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316211"/>
            <a:ext cx="6384875" cy="242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85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8300"/>
            <a:ext cx="7272808" cy="680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98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340768"/>
            <a:ext cx="372697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270899"/>
            <a:ext cx="2252067" cy="717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324473"/>
            <a:ext cx="22479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ntraštė 1"/>
          <p:cNvSpPr>
            <a:spLocks noGrp="1"/>
          </p:cNvSpPr>
          <p:nvPr>
            <p:ph type="title"/>
          </p:nvPr>
        </p:nvSpPr>
        <p:spPr>
          <a:xfrm>
            <a:off x="457200" y="89772"/>
            <a:ext cx="8229600" cy="1143000"/>
          </a:xfrm>
        </p:spPr>
        <p:txBody>
          <a:bodyPr/>
          <a:lstStyle/>
          <a:p>
            <a:r>
              <a:rPr lang="lt-LT" dirty="0"/>
              <a:t>Saulė</a:t>
            </a:r>
          </a:p>
        </p:txBody>
      </p:sp>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742" b="8820"/>
          <a:stretch/>
        </p:blipFill>
        <p:spPr bwMode="auto">
          <a:xfrm>
            <a:off x="189106" y="2249840"/>
            <a:ext cx="1835696" cy="201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747" y="4410075"/>
            <a:ext cx="36766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aveikslėlis 3" descr="Paveikslėlis, kuriame yra medalionas, porcelianas&#10;&#10;Automatiškai sugeneruotas aprašymas">
            <a:extLst>
              <a:ext uri="{FF2B5EF4-FFF2-40B4-BE49-F238E27FC236}">
                <a16:creationId xmlns:a16="http://schemas.microsoft.com/office/drawing/2014/main" id="{12198A7B-1258-684A-E72A-0816F15B17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4088" y="2120437"/>
            <a:ext cx="2247900" cy="2184130"/>
          </a:xfrm>
          <a:prstGeom prst="rect">
            <a:avLst/>
          </a:prstGeom>
        </p:spPr>
      </p:pic>
      <p:pic>
        <p:nvPicPr>
          <p:cNvPr id="10" name="Picture 4">
            <a:extLst>
              <a:ext uri="{FF2B5EF4-FFF2-40B4-BE49-F238E27FC236}">
                <a16:creationId xmlns:a16="http://schemas.microsoft.com/office/drawing/2014/main" id="{AD24B0B5-9E1E-CE00-8054-B6C8EF9A4C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4048" y="4272566"/>
            <a:ext cx="3682752" cy="255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85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39" y="404664"/>
            <a:ext cx="2668701" cy="142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265"/>
          <a:stretch/>
        </p:blipFill>
        <p:spPr bwMode="auto">
          <a:xfrm>
            <a:off x="4860032" y="781585"/>
            <a:ext cx="3087638"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aveikslėlis 2">
            <a:extLst>
              <a:ext uri="{FF2B5EF4-FFF2-40B4-BE49-F238E27FC236}">
                <a16:creationId xmlns:a16="http://schemas.microsoft.com/office/drawing/2014/main" id="{9440DF27-4815-11F7-D4BE-A2F344DD7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988840"/>
            <a:ext cx="3284906" cy="4795612"/>
          </a:xfrm>
          <a:prstGeom prst="rect">
            <a:avLst/>
          </a:prstGeom>
        </p:spPr>
      </p:pic>
      <p:pic>
        <p:nvPicPr>
          <p:cNvPr id="4" name="Paveikslėlis 3">
            <a:extLst>
              <a:ext uri="{FF2B5EF4-FFF2-40B4-BE49-F238E27FC236}">
                <a16:creationId xmlns:a16="http://schemas.microsoft.com/office/drawing/2014/main" id="{484DB4AD-DFFB-5E18-3A6D-8644560845D2}"/>
              </a:ext>
            </a:extLst>
          </p:cNvPr>
          <p:cNvPicPr>
            <a:picLocks noChangeAspect="1"/>
          </p:cNvPicPr>
          <p:nvPr/>
        </p:nvPicPr>
        <p:blipFill>
          <a:blip r:embed="rId6"/>
          <a:stretch>
            <a:fillRect/>
          </a:stretch>
        </p:blipFill>
        <p:spPr>
          <a:xfrm>
            <a:off x="3631857" y="2074726"/>
            <a:ext cx="5508104" cy="1824559"/>
          </a:xfrm>
          <a:prstGeom prst="rect">
            <a:avLst/>
          </a:prstGeom>
        </p:spPr>
      </p:pic>
      <p:pic>
        <p:nvPicPr>
          <p:cNvPr id="6" name="Paveikslėlis 5">
            <a:extLst>
              <a:ext uri="{FF2B5EF4-FFF2-40B4-BE49-F238E27FC236}">
                <a16:creationId xmlns:a16="http://schemas.microsoft.com/office/drawing/2014/main" id="{F12717D4-667B-02F9-1692-CCA61D6E83E2}"/>
              </a:ext>
            </a:extLst>
          </p:cNvPr>
          <p:cNvPicPr>
            <a:picLocks noChangeAspect="1"/>
          </p:cNvPicPr>
          <p:nvPr/>
        </p:nvPicPr>
        <p:blipFill>
          <a:blip r:embed="rId7"/>
          <a:stretch>
            <a:fillRect/>
          </a:stretch>
        </p:blipFill>
        <p:spPr>
          <a:xfrm>
            <a:off x="4067944" y="3864611"/>
            <a:ext cx="4377434" cy="2919841"/>
          </a:xfrm>
          <a:prstGeom prst="rect">
            <a:avLst/>
          </a:prstGeom>
        </p:spPr>
      </p:pic>
    </p:spTree>
    <p:extLst>
      <p:ext uri="{BB962C8B-B14F-4D97-AF65-F5344CB8AC3E}">
        <p14:creationId xmlns:p14="http://schemas.microsoft.com/office/powerpoint/2010/main" val="164014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a:t>Saulės motyvų gausu ir lietuvių architektūroje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8800"/>
            <a:ext cx="38671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61" y="4149080"/>
            <a:ext cx="368617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1533549"/>
            <a:ext cx="44958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913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67248" y="485799"/>
            <a:ext cx="5050904" cy="1143000"/>
          </a:xfrm>
        </p:spPr>
        <p:txBody>
          <a:bodyPr>
            <a:normAutofit fontScale="90000"/>
          </a:bodyPr>
          <a:lstStyle/>
          <a:p>
            <a:r>
              <a:rPr lang="lt-LT" dirty="0"/>
              <a:t>Saulės motyvai taikomojo pobūdžio dirbiniuose </a:t>
            </a:r>
          </a:p>
        </p:txBody>
      </p:sp>
      <p:pic>
        <p:nvPicPr>
          <p:cNvPr id="7" name="Paveikslėlis 6" descr="Paveikslėlis, kuriame yra stalas, valgomasis stalas&#10;&#10;Automatiškai sugeneruotas aprašymas">
            <a:extLst>
              <a:ext uri="{FF2B5EF4-FFF2-40B4-BE49-F238E27FC236}">
                <a16:creationId xmlns:a16="http://schemas.microsoft.com/office/drawing/2014/main" id="{E0B86821-D442-D97A-935D-E9F67BA7A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752" y="3356992"/>
            <a:ext cx="2806059" cy="3472846"/>
          </a:xfrm>
          <a:prstGeom prst="rect">
            <a:avLst/>
          </a:prstGeom>
        </p:spPr>
      </p:pic>
      <p:pic>
        <p:nvPicPr>
          <p:cNvPr id="11" name="Paveikslėlis 10">
            <a:extLst>
              <a:ext uri="{FF2B5EF4-FFF2-40B4-BE49-F238E27FC236}">
                <a16:creationId xmlns:a16="http://schemas.microsoft.com/office/drawing/2014/main" id="{E169BE48-0CC4-39F2-5653-FF1AC8A03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4329" y="-28162"/>
            <a:ext cx="3459671" cy="6858000"/>
          </a:xfrm>
          <a:prstGeom prst="rect">
            <a:avLst/>
          </a:prstGeom>
        </p:spPr>
      </p:pic>
      <p:pic>
        <p:nvPicPr>
          <p:cNvPr id="12" name="Paveikslėlis 11">
            <a:extLst>
              <a:ext uri="{FF2B5EF4-FFF2-40B4-BE49-F238E27FC236}">
                <a16:creationId xmlns:a16="http://schemas.microsoft.com/office/drawing/2014/main" id="{6CFC7F4B-3913-A043-DBB3-5A69CE59111D}"/>
              </a:ext>
            </a:extLst>
          </p:cNvPr>
          <p:cNvPicPr>
            <a:picLocks noChangeAspect="1"/>
          </p:cNvPicPr>
          <p:nvPr/>
        </p:nvPicPr>
        <p:blipFill>
          <a:blip r:embed="rId5"/>
          <a:stretch>
            <a:fillRect/>
          </a:stretch>
        </p:blipFill>
        <p:spPr>
          <a:xfrm rot="5400000">
            <a:off x="-445400" y="2683189"/>
            <a:ext cx="3816425" cy="2859774"/>
          </a:xfrm>
          <a:prstGeom prst="rect">
            <a:avLst/>
          </a:prstGeom>
        </p:spPr>
      </p:pic>
    </p:spTree>
    <p:extLst>
      <p:ext uri="{BB962C8B-B14F-4D97-AF65-F5344CB8AC3E}">
        <p14:creationId xmlns:p14="http://schemas.microsoft.com/office/powerpoint/2010/main" val="115600484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1163</Words>
  <Application>Microsoft Office PowerPoint</Application>
  <PresentationFormat>Demonstracija ekrane (4:3)</PresentationFormat>
  <Paragraphs>48</Paragraphs>
  <Slides>16</Slides>
  <Notes>16</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16</vt:i4>
      </vt:variant>
    </vt:vector>
  </HeadingPairs>
  <TitlesOfParts>
    <vt:vector size="20" baseType="lpstr">
      <vt:lpstr>Arial</vt:lpstr>
      <vt:lpstr>Calibri</vt:lpstr>
      <vt:lpstr>Times New Roman</vt:lpstr>
      <vt:lpstr>Office tema</vt:lpstr>
      <vt:lpstr>„PowerPoint“ pateiktis</vt:lpstr>
      <vt:lpstr>Pasaulio medis</vt:lpstr>
      <vt:lpstr>„PowerPoint“ pateiktis</vt:lpstr>
      <vt:lpstr>Pasaulio medis</vt:lpstr>
      <vt:lpstr>„PowerPoint“ pateiktis</vt:lpstr>
      <vt:lpstr>Saulė</vt:lpstr>
      <vt:lpstr>„PowerPoint“ pateiktis</vt:lpstr>
      <vt:lpstr>Saulės motyvų gausu ir lietuvių architektūroje </vt:lpstr>
      <vt:lpstr>Saulės motyvai taikomojo pobūdžio dirbiniuose </vt:lpstr>
      <vt:lpstr>Mėnulis</vt:lpstr>
      <vt:lpstr>Žvaigždės</vt:lpstr>
      <vt:lpstr>Perkūno simboliai </vt:lpstr>
      <vt:lpstr>Vėjas, lietus, vanduo</vt:lpstr>
      <vt:lpstr>Augalų ir gyvūnų motyvai</vt:lpstr>
      <vt:lpstr>1 užduotis. Atpažinkite simbolius</vt:lpstr>
      <vt:lpstr>2 užduotis. Eskizas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Astronomija ir tautosaka</dc:title>
  <dc:creator>Informatika</dc:creator>
  <cp:lastModifiedBy>Joana Garnevičienė</cp:lastModifiedBy>
  <cp:revision>13</cp:revision>
  <dcterms:created xsi:type="dcterms:W3CDTF">2022-05-19T05:48:56Z</dcterms:created>
  <dcterms:modified xsi:type="dcterms:W3CDTF">2022-06-27T07:59:23Z</dcterms:modified>
</cp:coreProperties>
</file>