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Antonio Light" panose="020B0604020202020204" charset="-70"/>
      <p:regular r:id="rId18"/>
    </p:embeddedFont>
    <p:embeddedFont>
      <p:font typeface="Antonio Light Bold" panose="020B0604020202020204" charset="-70"/>
      <p:regular r:id="rId19"/>
    </p:embeddedFont>
    <p:embeddedFont>
      <p:font typeface="Architects Daughter" panose="020B0604020202020204" charset="0"/>
      <p:regular r:id="rId20"/>
    </p:embeddedFont>
    <p:embeddedFont>
      <p:font typeface="Arimo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778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sv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svg"/><Relationship Id="rId7" Type="http://schemas.openxmlformats.org/officeDocument/2006/relationships/image" Target="../media/image54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Relationship Id="rId9" Type="http://schemas.openxmlformats.org/officeDocument/2006/relationships/image" Target="../media/image6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16504" y="3951858"/>
            <a:ext cx="8609804" cy="293809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11602" y="4325547"/>
            <a:ext cx="17219609" cy="1971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51"/>
              </a:lnSpc>
            </a:pPr>
            <a:r>
              <a:rPr lang="en-US" sz="11536">
                <a:solidFill>
                  <a:srgbClr val="110F0E"/>
                </a:solidFill>
                <a:latin typeface="Architects Daughter"/>
              </a:rPr>
              <a:t>GERMANY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AE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66880" y="1001392"/>
            <a:ext cx="7630981" cy="457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Antonio Light"/>
              </a:rPr>
              <a:t>"Polka" is a traditional dance from Austria, but it's also very trendy in Bavaria. "Polka" is a fast dance which is danced by couples or groups.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44000" y="1096642"/>
            <a:ext cx="8273576" cy="80937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980960" y="5881010"/>
            <a:ext cx="373953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AE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98116" y="2875777"/>
            <a:ext cx="10164071" cy="677816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866751" y="2875777"/>
            <a:ext cx="5421249" cy="82296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0" y="607774"/>
            <a:ext cx="18288000" cy="1807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000000"/>
                </a:solidFill>
                <a:latin typeface="Antonio Light"/>
              </a:rPr>
              <a:t>Germany is famous for its </a:t>
            </a:r>
            <a:r>
              <a:rPr lang="en-US" sz="5200" dirty="0" err="1">
                <a:solidFill>
                  <a:srgbClr val="000000"/>
                </a:solidFill>
                <a:latin typeface="Antonio Light"/>
              </a:rPr>
              <a:t>colourful</a:t>
            </a:r>
            <a:r>
              <a:rPr lang="en-US" sz="5200" dirty="0">
                <a:solidFill>
                  <a:srgbClr val="000000"/>
                </a:solidFill>
                <a:latin typeface="Antonio Light"/>
              </a:rPr>
              <a:t> and traditional Christmas markets, </a:t>
            </a:r>
            <a:r>
              <a:rPr lang="en-US" sz="5200" dirty="0" err="1">
                <a:solidFill>
                  <a:srgbClr val="000000"/>
                </a:solidFill>
                <a:latin typeface="Antonio Light"/>
              </a:rPr>
              <a:t>organised</a:t>
            </a:r>
            <a:r>
              <a:rPr lang="en-US" sz="5200" dirty="0">
                <a:solidFill>
                  <a:srgbClr val="000000"/>
                </a:solidFill>
                <a:latin typeface="Antonio Light"/>
              </a:rPr>
              <a:t> across the country during the festive season.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874214">
            <a:off x="-1526889" y="3309760"/>
            <a:ext cx="5700605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56355">
            <a:off x="1285481" y="5582755"/>
            <a:ext cx="3531247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5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256910" y="5143500"/>
            <a:ext cx="5428283" cy="401014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90600" y="5073038"/>
            <a:ext cx="4129818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050315" y="5663696"/>
            <a:ext cx="4257034" cy="29334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743099" y="156813"/>
            <a:ext cx="4411359" cy="292753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817245" y="3335601"/>
            <a:ext cx="16653510" cy="885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Antonio Light"/>
              </a:rPr>
              <a:t>Germany was one of the founding members of the European Union in 1957.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5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919574">
            <a:off x="9010496" y="4126163"/>
            <a:ext cx="8973646" cy="50476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4305" y="4141687"/>
            <a:ext cx="9460765" cy="530985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62000" y="545654"/>
            <a:ext cx="16459200" cy="2324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88"/>
              </a:lnSpc>
            </a:pPr>
            <a:r>
              <a:rPr lang="en-US" sz="4600" b="1" dirty="0">
                <a:solidFill>
                  <a:srgbClr val="000000"/>
                </a:solidFill>
                <a:latin typeface="Antonio Light" panose="020B0604020202020204" charset="-70"/>
              </a:rPr>
              <a:t>Did you know?</a:t>
            </a:r>
          </a:p>
          <a:p>
            <a:pPr algn="ctr">
              <a:lnSpc>
                <a:spcPts val="6188"/>
              </a:lnSpc>
            </a:pPr>
            <a:r>
              <a:rPr lang="en-US" sz="4600" dirty="0">
                <a:solidFill>
                  <a:srgbClr val="000000"/>
                </a:solidFill>
                <a:latin typeface="Antonio Light" panose="020B0604020202020204" charset="-70"/>
              </a:rPr>
              <a:t> The first known printed book was printed in German, just as the first ever known printed magazine.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59208" y="3294155"/>
            <a:ext cx="3900323" cy="315399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5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1093235"/>
            <a:ext cx="18288000" cy="1807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Antonio Light"/>
              </a:rPr>
              <a:t>The official language of Germany is German, with over 95% of the population speaking German as their first language.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87292">
            <a:off x="-671554" y="5811658"/>
            <a:ext cx="5700605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97388" y="3453707"/>
            <a:ext cx="10164071" cy="677816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5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619421">
            <a:off x="11001528" y="5315390"/>
            <a:ext cx="6947161" cy="441434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-7374" y="723900"/>
            <a:ext cx="18288000" cy="365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200" dirty="0">
                <a:solidFill>
                  <a:srgbClr val="000000"/>
                </a:solidFill>
                <a:latin typeface="Antonio Light Bold"/>
              </a:rPr>
              <a:t>Did you know?</a:t>
            </a:r>
            <a:r>
              <a:rPr lang="en-US" sz="5200" dirty="0">
                <a:solidFill>
                  <a:srgbClr val="000000"/>
                </a:solidFill>
                <a:latin typeface="Antonio Light"/>
              </a:rPr>
              <a:t> </a:t>
            </a:r>
          </a:p>
          <a:p>
            <a:pPr algn="ctr">
              <a:lnSpc>
                <a:spcPts val="7280"/>
              </a:lnSpc>
            </a:pPr>
            <a:r>
              <a:rPr lang="en-US" sz="5199" dirty="0">
                <a:solidFill>
                  <a:srgbClr val="000000"/>
                </a:solidFill>
                <a:latin typeface="Antonio Light"/>
              </a:rPr>
              <a:t>In Germany, education is free even for international students. This is the case not only in primary and secondary education, but also in higher education, public colleges and universities.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94976" y="5002557"/>
            <a:ext cx="6200384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5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77297" y="527072"/>
            <a:ext cx="8520992" cy="58128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748332" y="4067820"/>
            <a:ext cx="7308865" cy="62191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398326" y="539819"/>
            <a:ext cx="4008878" cy="28936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569085" y="6606523"/>
            <a:ext cx="5137416" cy="325058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93515" y="692367"/>
            <a:ext cx="12303028" cy="4927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25"/>
              </a:lnSpc>
            </a:pPr>
            <a:r>
              <a:rPr lang="en-US" sz="5589">
                <a:solidFill>
                  <a:srgbClr val="000000"/>
                </a:solidFill>
                <a:latin typeface="Antonio Light"/>
              </a:rPr>
              <a:t>Germany is a federal country which has federal states. Each state has its  constitution, parliament and government. Germany is located in western Europe and has breathtaking landscapes of forests, rivers, mountain ranges.</a:t>
            </a:r>
            <a:r>
              <a:rPr lang="en-US" sz="1289">
                <a:solidFill>
                  <a:srgbClr val="000000"/>
                </a:solidFill>
                <a:latin typeface="Antonio Light"/>
              </a:rPr>
              <a:t> 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66491">
            <a:off x="14567133" y="4922804"/>
            <a:ext cx="4026289" cy="590522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039674">
            <a:off x="14077206" y="-1285315"/>
            <a:ext cx="4026289" cy="590522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59872" y="5983689"/>
            <a:ext cx="3337175" cy="48945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010190">
            <a:off x="6425420" y="6305688"/>
            <a:ext cx="4026289" cy="590522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5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8850" b="8850"/>
          <a:stretch>
            <a:fillRect/>
          </a:stretch>
        </p:blipFill>
        <p:spPr>
          <a:xfrm>
            <a:off x="-486616" y="3977354"/>
            <a:ext cx="19721294" cy="630964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063026" y="933450"/>
            <a:ext cx="12161948" cy="2729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000000"/>
                </a:solidFill>
                <a:latin typeface="Antonio Light"/>
              </a:rPr>
              <a:t>Germany is the country with the highest population in European union. There live about 82,5 million citizens.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5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70285" y="3219940"/>
            <a:ext cx="8753473" cy="324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</a:pPr>
            <a:r>
              <a:rPr lang="en-US" sz="4599">
                <a:solidFill>
                  <a:srgbClr val="000000"/>
                </a:solidFill>
                <a:latin typeface="Antonio Light"/>
              </a:rPr>
              <a:t>Germany receives millions of tourists each year, many of them visit famous sightseeings of Germany and nature reserves.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61545">
            <a:off x="2333679" y="480387"/>
            <a:ext cx="4209638" cy="26635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1063" y="6390455"/>
            <a:ext cx="1204514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23745" y="7200900"/>
            <a:ext cx="1204514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44765" y="6460490"/>
            <a:ext cx="1204514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801256" y="6783447"/>
            <a:ext cx="1204514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l="10831" r="10831"/>
          <a:stretch>
            <a:fillRect/>
          </a:stretch>
        </p:blipFill>
        <p:spPr>
          <a:xfrm>
            <a:off x="10682449" y="70035"/>
            <a:ext cx="12340544" cy="105052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83992" y="2057400"/>
            <a:ext cx="12344400" cy="82296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69875" y="1185703"/>
            <a:ext cx="14126908" cy="2729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Antonio Light"/>
              </a:rPr>
              <a:t>Brandenburg Gate is Berlin's most famous landmark. A symbol of Berlin and German division during the Cold War, it is now a national symbol of peace and unity. 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209135">
            <a:off x="14820423" y="-637744"/>
            <a:ext cx="41148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297911" y="2136435"/>
            <a:ext cx="9459909" cy="630266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808808">
            <a:off x="14724487" y="-684269"/>
            <a:ext cx="4114800" cy="41148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92992" y="1277881"/>
            <a:ext cx="7376692" cy="7339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Antonio Light"/>
              </a:rPr>
              <a:t>Neuschwanstein Castle is a 19th-century historicist palace on a rugged hill above the village of Hohenschwangau near Füssen in southwest Bavaria, Germany and it's one of the most significant part in Germany.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5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996" b="10996"/>
          <a:stretch>
            <a:fillRect/>
          </a:stretch>
        </p:blipFill>
        <p:spPr>
          <a:xfrm>
            <a:off x="3625446" y="3674452"/>
            <a:ext cx="11037108" cy="29380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137303">
            <a:off x="870596" y="489520"/>
            <a:ext cx="3575047" cy="33605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135363" y="6093688"/>
            <a:ext cx="5832835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31586" y="5441783"/>
            <a:ext cx="3389099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834839" y="-36988"/>
            <a:ext cx="4490357" cy="41148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220144" y="4574826"/>
            <a:ext cx="9847712" cy="1023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74"/>
              </a:lnSpc>
            </a:pPr>
            <a:r>
              <a:rPr lang="en-US" sz="5982">
                <a:solidFill>
                  <a:srgbClr val="000000"/>
                </a:solidFill>
                <a:latin typeface="Antonio Light"/>
              </a:rPr>
              <a:t>German people love </a:t>
            </a:r>
            <a:r>
              <a:rPr lang="en-US" sz="5982">
                <a:solidFill>
                  <a:srgbClr val="000000"/>
                </a:solidFill>
                <a:latin typeface="Antonio Light Bold"/>
              </a:rPr>
              <a:t>cheese </a:t>
            </a:r>
            <a:r>
              <a:rPr lang="en-US" sz="5982">
                <a:solidFill>
                  <a:srgbClr val="000000"/>
                </a:solidFill>
                <a:latin typeface="Antonio Light"/>
              </a:rPr>
              <a:t>and </a:t>
            </a:r>
            <a:r>
              <a:rPr lang="en-US" sz="5982">
                <a:solidFill>
                  <a:srgbClr val="000000"/>
                </a:solidFill>
                <a:latin typeface="Antonio Light Bold"/>
              </a:rPr>
              <a:t>beer</a:t>
            </a:r>
            <a:r>
              <a:rPr lang="en-US" sz="5982">
                <a:solidFill>
                  <a:srgbClr val="000000"/>
                </a:solidFill>
                <a:latin typeface="Antonio Light"/>
              </a:rPr>
              <a:t>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5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26386" y="4264238"/>
            <a:ext cx="10048602" cy="565233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47700" y="800100"/>
            <a:ext cx="16992600" cy="2714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4400" dirty="0">
                <a:solidFill>
                  <a:srgbClr val="000000"/>
                </a:solidFill>
                <a:latin typeface="Antonio Light" panose="020B0604020202020204" charset="-70"/>
              </a:rPr>
              <a:t>Currywurst is sold from stalls and fast-food eateries in many towns and cities, and if you want to know what food the capital city Berlin is famous for, you will quickly discover that it is Currywurst</a:t>
            </a:r>
            <a:r>
              <a:rPr lang="en-US" sz="1200" dirty="0">
                <a:solidFill>
                  <a:srgbClr val="000000"/>
                </a:solidFill>
                <a:latin typeface="Arimo"/>
              </a:rPr>
              <a:t>.</a:t>
            </a:r>
            <a:r>
              <a:rPr lang="lt-LT" sz="1200" dirty="0">
                <a:solidFill>
                  <a:srgbClr val="000000"/>
                </a:solidFill>
                <a:latin typeface="Arimo"/>
              </a:rPr>
              <a:t>.</a:t>
            </a:r>
            <a:endParaRPr lang="en-US" sz="1200" dirty="0">
              <a:solidFill>
                <a:srgbClr val="000000"/>
              </a:solidFill>
              <a:latin typeface="Arimo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184367">
            <a:off x="12597706" y="4556274"/>
            <a:ext cx="2657401" cy="533419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AE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8376" y="571500"/>
            <a:ext cx="13507945" cy="27292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000000"/>
                </a:solidFill>
                <a:latin typeface="Antonio Light"/>
              </a:rPr>
              <a:t>Oktoberfest is a festival held each year in Munich, in October. It's the world's largest fair. People drink beer and eat traditional </a:t>
            </a:r>
            <a:r>
              <a:rPr lang="lt-LT" sz="5200" dirty="0">
                <a:solidFill>
                  <a:srgbClr val="000000"/>
                </a:solidFill>
                <a:latin typeface="Antonio Light"/>
              </a:rPr>
              <a:t>G</a:t>
            </a:r>
            <a:r>
              <a:rPr lang="en-US" sz="5200" dirty="0" err="1">
                <a:solidFill>
                  <a:srgbClr val="000000"/>
                </a:solidFill>
                <a:latin typeface="Antonio Light"/>
              </a:rPr>
              <a:t>erman</a:t>
            </a:r>
            <a:r>
              <a:rPr lang="en-US" sz="5200" dirty="0">
                <a:solidFill>
                  <a:srgbClr val="000000"/>
                </a:solidFill>
                <a:latin typeface="Antonio Light"/>
              </a:rPr>
              <a:t> meals. 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876321" y="1000432"/>
            <a:ext cx="3853779" cy="296756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8055" y="3113275"/>
            <a:ext cx="2249802" cy="22527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347122" y="6172200"/>
            <a:ext cx="2912178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124201" y="3826187"/>
            <a:ext cx="9426256" cy="627435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369</Words>
  <Application>Microsoft Office PowerPoint</Application>
  <PresentationFormat>Custom</PresentationFormat>
  <Paragraphs>17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Architects Daughter</vt:lpstr>
      <vt:lpstr>Antonio Light Bold</vt:lpstr>
      <vt:lpstr>Antonio Light</vt:lpstr>
      <vt:lpstr>Arimo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GERMANY</dc:title>
  <dc:creator>Anglu kalb.kabinetas</dc:creator>
  <cp:lastModifiedBy>Jurgita Raketienė</cp:lastModifiedBy>
  <cp:revision>3</cp:revision>
  <dcterms:created xsi:type="dcterms:W3CDTF">2006-08-16T00:00:00Z</dcterms:created>
  <dcterms:modified xsi:type="dcterms:W3CDTF">2021-05-18T20:54:11Z</dcterms:modified>
  <dc:identifier>DAEeRx-2d8E</dc:identifier>
</cp:coreProperties>
</file>