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k-SK" dirty="0" smtClean="0"/>
              <a:t>    </a:t>
            </a:r>
            <a:r>
              <a:rPr lang="en-GB" dirty="0" smtClean="0"/>
              <a:t>Zuzana Kov</a:t>
            </a:r>
            <a:r>
              <a:rPr lang="sk-SK" dirty="0" smtClean="0"/>
              <a:t>áčová</a:t>
            </a:r>
          </a:p>
          <a:p>
            <a:pPr algn="ctr"/>
            <a:r>
              <a:rPr lang="sk-SK" dirty="0" smtClean="0"/>
              <a:t>Sofia Kolevová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67262" cy="150876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021" y="0"/>
            <a:ext cx="2857500" cy="1600200"/>
          </a:xfrm>
          <a:prstGeom prst="rect">
            <a:avLst/>
          </a:prstGeom>
        </p:spPr>
      </p:pic>
      <p:pic>
        <p:nvPicPr>
          <p:cNvPr id="1026" name="Picture 2" descr="In Pictures: Czechs Protest Ahead of Velvet Revolution Anniversary | Balkan  Ins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686"/>
            <a:ext cx="2072068" cy="138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508761"/>
            <a:ext cx="2705100" cy="168592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849" y="0"/>
            <a:ext cx="3470151" cy="195369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0"/>
            <a:ext cx="2257601" cy="169320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2566" y="1804797"/>
            <a:ext cx="2129434" cy="140419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5184" y="1410543"/>
            <a:ext cx="1325278" cy="1331302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1617" y="2694710"/>
            <a:ext cx="2965622" cy="188243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6867" y="1269191"/>
            <a:ext cx="2472717" cy="166051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3553" y="1"/>
            <a:ext cx="2115316" cy="1269190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722" y="3400486"/>
            <a:ext cx="1781977" cy="1191697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7090" y="3189195"/>
            <a:ext cx="1857919" cy="139343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6812" y="1800286"/>
            <a:ext cx="2857500" cy="160020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5762" y="3145537"/>
            <a:ext cx="2556443" cy="143160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7551" y="1582228"/>
            <a:ext cx="2706364" cy="1805124"/>
          </a:xfrm>
          <a:prstGeom prst="rect">
            <a:avLst/>
          </a:prstGeom>
        </p:spPr>
      </p:pic>
      <p:pic>
        <p:nvPicPr>
          <p:cNvPr id="1028" name="Picture 4" descr="Velvet Revolution 1989: Timeline of events - spectator.sme.s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34" y="2600386"/>
            <a:ext cx="12001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86692" y="1269191"/>
            <a:ext cx="1203960" cy="77176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02952" y="3054565"/>
            <a:ext cx="2289048" cy="1522579"/>
          </a:xfrm>
          <a:prstGeom prst="rect">
            <a:avLst/>
          </a:prstGeom>
        </p:spPr>
      </p:pic>
      <p:sp>
        <p:nvSpPr>
          <p:cNvPr id="21" name="Nadpis 20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/>
              <a:t>V e l v e t   R e v o l u t i o n</a:t>
            </a:r>
            <a:endParaRPr lang="sk-SK" sz="4800" dirty="0"/>
          </a:p>
        </p:txBody>
      </p:sp>
      <p:pic>
        <p:nvPicPr>
          <p:cNvPr id="22" name="Obrázok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93060" y="2978331"/>
            <a:ext cx="819783" cy="736767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65163" y="2600386"/>
            <a:ext cx="1207643" cy="6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Velvet Revolution?</a:t>
            </a:r>
            <a:endParaRPr lang="sk-SK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7" y="2249424"/>
            <a:ext cx="8933689" cy="4023360"/>
          </a:xfrm>
        </p:spPr>
        <p:txBody>
          <a:bodyPr>
            <a:normAutofit/>
          </a:bodyPr>
          <a:lstStyle/>
          <a:p>
            <a:endParaRPr lang="sk-SK" sz="2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Velvet Revolution was an event which result was removal of communist regime in Czecho - 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Slovakia.</a:t>
            </a:r>
            <a:endParaRPr lang="sk-SK" sz="2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Non-violent protests of students from Universities joined by well-known actors, artists and singers.</a:t>
            </a:r>
          </a:p>
          <a:p>
            <a:endParaRPr lang="sk-SK" sz="2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83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>
                <a:solidFill>
                  <a:srgbClr val="66CCFF"/>
                </a:solidFill>
              </a:rPr>
              <a:t>Protests:</a:t>
            </a:r>
            <a:endParaRPr lang="sk-SK" b="1" u="sng" dirty="0">
              <a:solidFill>
                <a:srgbClr val="66CCFF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8" y="2084832"/>
            <a:ext cx="8878824" cy="4023360"/>
          </a:xfrm>
        </p:spPr>
        <p:txBody>
          <a:bodyPr>
            <a:normAutofit/>
          </a:bodyPr>
          <a:lstStyle/>
          <a:p>
            <a:r>
              <a:rPr lang="sk-SK" sz="2000" dirty="0" smtClean="0"/>
              <a:t>17th of November:</a:t>
            </a:r>
          </a:p>
          <a:p>
            <a:endParaRPr lang="sk-SK" sz="400" dirty="0" smtClean="0"/>
          </a:p>
          <a:p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rostests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in the afternoon in areal of Charles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sk-SK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b="1" dirty="0"/>
              <a:t>They held lit </a:t>
            </a:r>
            <a:r>
              <a:rPr lang="en-US" sz="2600" b="1" dirty="0" smtClean="0"/>
              <a:t>candles </a:t>
            </a:r>
            <a:r>
              <a:rPr lang="en-US" sz="2600" b="1" dirty="0"/>
              <a:t>and </a:t>
            </a:r>
            <a:r>
              <a:rPr lang="en-US" sz="2600" b="1" dirty="0" smtClean="0"/>
              <a:t>chanted </a:t>
            </a:r>
            <a:r>
              <a:rPr lang="en-US" sz="2600" b="1" dirty="0"/>
              <a:t>slogans for </a:t>
            </a:r>
            <a:r>
              <a:rPr lang="en-US" sz="2600" b="1" dirty="0" smtClean="0"/>
              <a:t>freedom.</a:t>
            </a:r>
            <a:endParaRPr lang="sk-SK" sz="2600" b="1" dirty="0" smtClean="0"/>
          </a:p>
          <a:p>
            <a:endParaRPr lang="sk-SK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b="1" dirty="0"/>
              <a:t>This assembly was interrupted by special policemen called Červené </a:t>
            </a:r>
            <a:r>
              <a:rPr lang="en-US" sz="2600" b="1" dirty="0" smtClean="0"/>
              <a:t>Barety.</a:t>
            </a:r>
            <a:endParaRPr lang="sk-SK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75065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>
                <a:solidFill>
                  <a:srgbClr val="C00000"/>
                </a:solidFill>
              </a:rPr>
              <a:t>protests:</a:t>
            </a:r>
            <a:endParaRPr lang="sk-SK" b="1" u="sng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9" y="2286000"/>
            <a:ext cx="8769096" cy="4023360"/>
          </a:xfrm>
        </p:spPr>
        <p:txBody>
          <a:bodyPr>
            <a:normAutofit/>
          </a:bodyPr>
          <a:lstStyle/>
          <a:p>
            <a:endParaRPr lang="sk-SK" sz="2600" b="1" dirty="0" smtClean="0">
              <a:solidFill>
                <a:srgbClr val="000000"/>
              </a:solidFill>
            </a:endParaRPr>
          </a:p>
          <a:p>
            <a:r>
              <a:rPr lang="en-US" sz="2600" b="1" dirty="0" smtClean="0">
                <a:solidFill>
                  <a:srgbClr val="000000"/>
                </a:solidFill>
              </a:rPr>
              <a:t>27th </a:t>
            </a:r>
            <a:r>
              <a:rPr lang="en-US" sz="2600" b="1" dirty="0">
                <a:solidFill>
                  <a:srgbClr val="000000"/>
                </a:solidFill>
              </a:rPr>
              <a:t>of November the two hour general strike took place . </a:t>
            </a:r>
            <a:endParaRPr lang="sk-SK" sz="2600" b="1" dirty="0" smtClean="0">
              <a:solidFill>
                <a:srgbClr val="000000"/>
              </a:solidFill>
            </a:endParaRPr>
          </a:p>
          <a:p>
            <a:r>
              <a:rPr lang="en-US" sz="2600" b="1" dirty="0" smtClean="0">
                <a:solidFill>
                  <a:srgbClr val="000000"/>
                </a:solidFill>
              </a:rPr>
              <a:t>The </a:t>
            </a:r>
            <a:r>
              <a:rPr lang="en-US" sz="2600" b="1" dirty="0">
                <a:solidFill>
                  <a:srgbClr val="000000"/>
                </a:solidFill>
              </a:rPr>
              <a:t>next day the Federal Assembly elected Alexander Dubček as its </a:t>
            </a:r>
            <a:r>
              <a:rPr lang="en-US" sz="2600" b="1" dirty="0" smtClean="0">
                <a:solidFill>
                  <a:srgbClr val="000000"/>
                </a:solidFill>
              </a:rPr>
              <a:t>chairman</a:t>
            </a:r>
            <a:r>
              <a:rPr lang="sk-SK" sz="2600" b="1" dirty="0" smtClean="0">
                <a:solidFill>
                  <a:srgbClr val="000000"/>
                </a:solidFill>
              </a:rPr>
              <a:t>.</a:t>
            </a:r>
          </a:p>
          <a:p>
            <a:r>
              <a:rPr lang="sk-SK" sz="2600" b="1" dirty="0" smtClean="0">
                <a:solidFill>
                  <a:srgbClr val="000000"/>
                </a:solidFill>
              </a:rPr>
              <a:t>On </a:t>
            </a:r>
            <a:r>
              <a:rPr lang="en-US" sz="2600" b="1" dirty="0" smtClean="0">
                <a:solidFill>
                  <a:srgbClr val="000000"/>
                </a:solidFill>
              </a:rPr>
              <a:t>29th </a:t>
            </a:r>
            <a:r>
              <a:rPr lang="en-US" sz="2600" b="1" dirty="0">
                <a:solidFill>
                  <a:srgbClr val="000000"/>
                </a:solidFill>
              </a:rPr>
              <a:t>of December was Václav Havel elected as the president of CSSR .</a:t>
            </a:r>
            <a:endParaRPr lang="sk-SK" sz="2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6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solidFill>
                  <a:srgbClr val="66CCFF"/>
                </a:solidFill>
              </a:rPr>
              <a:t>Results of velvet revolution</a:t>
            </a:r>
            <a:r>
              <a:rPr lang="sk-SK" b="1" u="sng" dirty="0" smtClean="0">
                <a:solidFill>
                  <a:srgbClr val="66CCFF"/>
                </a:solidFill>
              </a:rPr>
              <a:t>:</a:t>
            </a:r>
            <a:endParaRPr lang="en-GB" b="1" u="sng" dirty="0">
              <a:solidFill>
                <a:srgbClr val="66CCFF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9" y="2286000"/>
            <a:ext cx="8293608" cy="4023360"/>
          </a:xfrm>
        </p:spPr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en-US" sz="2600" b="1" dirty="0" smtClean="0"/>
              <a:t>The </a:t>
            </a:r>
            <a:r>
              <a:rPr lang="en-US" sz="2600" b="1" dirty="0"/>
              <a:t>result was the end of 41 years of one-party rule in </a:t>
            </a:r>
            <a:r>
              <a:rPr lang="en-US" sz="2600" b="1" dirty="0" smtClean="0"/>
              <a:t>Czecho</a:t>
            </a:r>
            <a:r>
              <a:rPr lang="sk-SK" sz="2600" b="1" dirty="0" smtClean="0"/>
              <a:t>-</a:t>
            </a:r>
            <a:r>
              <a:rPr lang="en-US" sz="2600" b="1" dirty="0" err="1" smtClean="0"/>
              <a:t>slovakia</a:t>
            </a:r>
            <a:r>
              <a:rPr lang="en-US" sz="2600" b="1" dirty="0"/>
              <a:t>, and the </a:t>
            </a:r>
            <a:r>
              <a:rPr lang="sk-SK" sz="2600" b="1" dirty="0" smtClean="0"/>
              <a:t>cancellation</a:t>
            </a:r>
            <a:r>
              <a:rPr lang="sk-SK" sz="2600" b="1" dirty="0"/>
              <a:t> </a:t>
            </a:r>
            <a:r>
              <a:rPr lang="en-US" sz="2600" b="1" dirty="0" smtClean="0"/>
              <a:t>of </a:t>
            </a:r>
            <a:r>
              <a:rPr lang="en-US" sz="2600" b="1" dirty="0"/>
              <a:t>the command economy and conversion to a parliamentary republic.</a:t>
            </a:r>
            <a:endParaRPr lang="sk-SK" sz="2600" b="1" dirty="0"/>
          </a:p>
        </p:txBody>
      </p:sp>
    </p:spTree>
    <p:extLst>
      <p:ext uri="{BB962C8B-B14F-4D97-AF65-F5344CB8AC3E}">
        <p14:creationId xmlns:p14="http://schemas.microsoft.com/office/powerpoint/2010/main" val="313383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>
                <a:solidFill>
                  <a:srgbClr val="C00000"/>
                </a:solidFill>
              </a:rPr>
              <a:t>Life before and after: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sz="3000" b="1" u="sng" dirty="0" smtClean="0">
                <a:solidFill>
                  <a:srgbClr val="66CCFF"/>
                </a:solidFill>
              </a:rPr>
              <a:t>Before:</a:t>
            </a:r>
          </a:p>
          <a:p>
            <a:r>
              <a:rPr lang="sk-SK" sz="2600" b="1" dirty="0" smtClean="0">
                <a:solidFill>
                  <a:schemeClr val="bg1"/>
                </a:solidFill>
              </a:rPr>
              <a:t>Banned things:</a:t>
            </a:r>
          </a:p>
          <a:p>
            <a:r>
              <a:rPr lang="sk-SK" sz="2600" dirty="0" smtClean="0">
                <a:solidFill>
                  <a:schemeClr val="bg1"/>
                </a:solidFill>
              </a:rPr>
              <a:t>Travelling abroad</a:t>
            </a:r>
          </a:p>
          <a:p>
            <a:r>
              <a:rPr lang="sk-SK" sz="2600" dirty="0" smtClean="0">
                <a:solidFill>
                  <a:schemeClr val="bg1"/>
                </a:solidFill>
              </a:rPr>
              <a:t>Foreign music</a:t>
            </a:r>
          </a:p>
          <a:p>
            <a:r>
              <a:rPr lang="en-GB" sz="2600" dirty="0" smtClean="0">
                <a:solidFill>
                  <a:schemeClr val="bg1"/>
                </a:solidFill>
              </a:rPr>
              <a:t>Problems with studying on High Schools and Universities</a:t>
            </a:r>
          </a:p>
          <a:p>
            <a:r>
              <a:rPr lang="en-GB" sz="2600" dirty="0" smtClean="0">
                <a:solidFill>
                  <a:schemeClr val="bg1"/>
                </a:solidFill>
              </a:rPr>
              <a:t>Western television and radio</a:t>
            </a:r>
            <a:endParaRPr lang="en-GB" sz="2600" dirty="0">
              <a:solidFill>
                <a:schemeClr val="bg1"/>
              </a:solidFill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3000" b="1" u="sng" dirty="0" smtClean="0">
                <a:solidFill>
                  <a:srgbClr val="66CCFF"/>
                </a:solidFill>
              </a:rPr>
              <a:t>After:</a:t>
            </a:r>
          </a:p>
          <a:p>
            <a:r>
              <a:rPr lang="en-GB" sz="2600" dirty="0" smtClean="0">
                <a:solidFill>
                  <a:schemeClr val="bg1"/>
                </a:solidFill>
              </a:rPr>
              <a:t>People started their own businesses </a:t>
            </a:r>
            <a:endParaRPr lang="sk-SK" sz="2600" dirty="0" smtClean="0">
              <a:solidFill>
                <a:schemeClr val="bg1"/>
              </a:solidFill>
            </a:endParaRPr>
          </a:p>
          <a:p>
            <a:r>
              <a:rPr lang="sk-SK" sz="2600" dirty="0" smtClean="0">
                <a:solidFill>
                  <a:schemeClr val="bg1"/>
                </a:solidFill>
              </a:rPr>
              <a:t>Unbanned travelling </a:t>
            </a:r>
          </a:p>
          <a:p>
            <a:r>
              <a:rPr lang="sk-SK" sz="2600" dirty="0" smtClean="0">
                <a:solidFill>
                  <a:schemeClr val="bg1"/>
                </a:solidFill>
              </a:rPr>
              <a:t>Freedom of speech</a:t>
            </a:r>
          </a:p>
          <a:p>
            <a:r>
              <a:rPr lang="en-GB" sz="2600" dirty="0" smtClean="0">
                <a:solidFill>
                  <a:schemeClr val="bg1"/>
                </a:solidFill>
              </a:rPr>
              <a:t>Newspapers could inform objectively</a:t>
            </a:r>
          </a:p>
          <a:p>
            <a:endParaRPr lang="sk-SK" sz="2600" dirty="0" smtClean="0">
              <a:solidFill>
                <a:schemeClr val="bg1"/>
              </a:solidFill>
            </a:endParaRPr>
          </a:p>
          <a:p>
            <a:endParaRPr lang="en-GB" sz="2600" dirty="0" smtClean="0">
              <a:solidFill>
                <a:schemeClr val="bg1"/>
              </a:solidFill>
            </a:endParaRPr>
          </a:p>
          <a:p>
            <a:endParaRPr lang="sk-SK" sz="2600" dirty="0" smtClean="0">
              <a:solidFill>
                <a:schemeClr val="bg1"/>
              </a:solidFill>
            </a:endParaRPr>
          </a:p>
          <a:p>
            <a:endParaRPr lang="sk-SK" sz="2600" dirty="0" smtClean="0">
              <a:solidFill>
                <a:schemeClr val="bg1"/>
              </a:solidFill>
            </a:endParaRPr>
          </a:p>
          <a:p>
            <a:endParaRPr lang="sk-SK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5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>
                <a:solidFill>
                  <a:srgbClr val="66CCFF"/>
                </a:solidFill>
              </a:rPr>
              <a:t>Symbols:</a:t>
            </a:r>
            <a:endParaRPr lang="sk-SK" b="1" u="sng" dirty="0">
              <a:solidFill>
                <a:srgbClr val="66CCFF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Ringing with keys.</a:t>
            </a:r>
          </a:p>
          <a:p>
            <a:endParaRPr lang="sk-SK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Budajka - hat</a:t>
            </a:r>
          </a:p>
          <a:p>
            <a:endParaRPr lang="sk-SK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Peace sign - fingers </a:t>
            </a:r>
          </a:p>
          <a:p>
            <a:endParaRPr lang="sk-SK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Cloves flowers, candles</a:t>
            </a:r>
          </a:p>
          <a:p>
            <a:endParaRPr lang="sk-SK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Create a corridor - Utvorte koridor</a:t>
            </a:r>
            <a:endParaRPr lang="sk-SK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30946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329258" y="2039858"/>
            <a:ext cx="750622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6000" b="1" dirty="0" smtClean="0"/>
              <a:t>THANKS </a:t>
            </a:r>
          </a:p>
          <a:p>
            <a:pPr algn="ctr"/>
            <a:r>
              <a:rPr lang="sk-SK" sz="3200" b="1" dirty="0" smtClean="0"/>
              <a:t>FOR </a:t>
            </a:r>
          </a:p>
          <a:p>
            <a:pPr algn="ctr"/>
            <a:r>
              <a:rPr lang="sk-SK" sz="6600" b="1" dirty="0" smtClean="0"/>
              <a:t>PAYING ATTENTION!</a:t>
            </a:r>
            <a:endParaRPr lang="sk-SK" sz="6600" b="1" dirty="0"/>
          </a:p>
        </p:txBody>
      </p:sp>
    </p:spTree>
    <p:extLst>
      <p:ext uri="{BB962C8B-B14F-4D97-AF65-F5344CB8AC3E}">
        <p14:creationId xmlns:p14="http://schemas.microsoft.com/office/powerpoint/2010/main" val="21154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152</TotalTime>
  <Words>255</Words>
  <Application>Microsoft Office PowerPoint</Application>
  <PresentationFormat>Širokouhlá</PresentationFormat>
  <Paragraphs>54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Tw Cen MT</vt:lpstr>
      <vt:lpstr>Tw Cen MT Condensed</vt:lpstr>
      <vt:lpstr>Wingdings 3</vt:lpstr>
      <vt:lpstr>Integrál</vt:lpstr>
      <vt:lpstr>V e l v e t   R e v o l u t i o n</vt:lpstr>
      <vt:lpstr>What was Velvet Revolution?</vt:lpstr>
      <vt:lpstr>Protests:</vt:lpstr>
      <vt:lpstr>protests:</vt:lpstr>
      <vt:lpstr>Results of velvet revolution:</vt:lpstr>
      <vt:lpstr>Life before and after:</vt:lpstr>
      <vt:lpstr>Symbols: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Velvet Revolution</dc:title>
  <dc:creator>student</dc:creator>
  <cp:lastModifiedBy>student</cp:lastModifiedBy>
  <cp:revision>23</cp:revision>
  <dcterms:created xsi:type="dcterms:W3CDTF">2022-06-02T07:07:48Z</dcterms:created>
  <dcterms:modified xsi:type="dcterms:W3CDTF">2022-06-02T09:40:23Z</dcterms:modified>
</cp:coreProperties>
</file>