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1"/>
  </p:notesMasterIdLst>
  <p:sldIdLst>
    <p:sldId id="256" r:id="rId2"/>
    <p:sldId id="257" r:id="rId3"/>
    <p:sldId id="261" r:id="rId4"/>
    <p:sldId id="258" r:id="rId5"/>
    <p:sldId id="263" r:id="rId6"/>
    <p:sldId id="264" r:id="rId7"/>
    <p:sldId id="265" r:id="rId8"/>
    <p:sldId id="272" r:id="rId9"/>
    <p:sldId id="266" r:id="rId10"/>
  </p:sldIdLst>
  <p:sldSz cx="9144000" cy="5143500" type="screen16x9"/>
  <p:notesSz cx="6858000" cy="9144000"/>
  <p:embeddedFontLst>
    <p:embeddedFont>
      <p:font typeface="Playfair Display" panose="020B0604020202020204" charset="-18"/>
      <p:regular r:id="rId12"/>
      <p:bold r:id="rId13"/>
      <p:italic r:id="rId14"/>
      <p:boldItalic r:id="rId15"/>
    </p:embeddedFont>
    <p:embeddedFont>
      <p:font typeface="PT Serif" panose="020B0604020202020204" charset="-18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B1EF8C-80D7-432A-8A8E-BE115640C814}">
  <a:tblStyle styleId="{71B1EF8C-80D7-432A-8A8E-BE115640C8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8E6813-FC1B-481F-AC74-7B53D04BDA1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594" y="10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792933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0000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768800" y="1991813"/>
            <a:ext cx="56064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1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1"/>
          </p:nvPr>
        </p:nvSpPr>
        <p:spPr>
          <a:xfrm>
            <a:off x="970212" y="1200150"/>
            <a:ext cx="34965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2"/>
          </p:nvPr>
        </p:nvSpPr>
        <p:spPr>
          <a:xfrm>
            <a:off x="4677288" y="1200150"/>
            <a:ext cx="3496500" cy="29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▣"/>
              <a:defRPr sz="1800"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highlight>
                  <a:srgbClr val="F3F3F3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38590" y="1200150"/>
            <a:ext cx="2471100" cy="31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2"/>
          </p:nvPr>
        </p:nvSpPr>
        <p:spPr>
          <a:xfrm>
            <a:off x="3336450" y="1200150"/>
            <a:ext cx="2471100" cy="31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3"/>
          </p:nvPr>
        </p:nvSpPr>
        <p:spPr>
          <a:xfrm>
            <a:off x="5934310" y="1200150"/>
            <a:ext cx="2471100" cy="317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▣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222625" y="226575"/>
            <a:ext cx="8698800" cy="4690200"/>
          </a:xfrm>
          <a:prstGeom prst="rect">
            <a:avLst/>
          </a:prstGeom>
          <a:noFill/>
          <a:ln w="2857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7;p1"/>
          <p:cNvSpPr/>
          <p:nvPr/>
        </p:nvSpPr>
        <p:spPr>
          <a:xfrm>
            <a:off x="288000" y="288125"/>
            <a:ext cx="8567700" cy="4567200"/>
          </a:xfrm>
          <a:prstGeom prst="rect">
            <a:avLst/>
          </a:prstGeom>
          <a:noFill/>
          <a:ln w="9525" cap="flat" cmpd="sng">
            <a:solidFill>
              <a:srgbClr val="D9D9D9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1251600" y="1272975"/>
            <a:ext cx="6640800" cy="30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▣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●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○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T Serif"/>
              <a:buChar char="■"/>
              <a:defRPr sz="2000">
                <a:solidFill>
                  <a:schemeClr val="dk1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1pPr>
            <a:lvl2pPr lvl="1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2pPr>
            <a:lvl3pPr lvl="2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3pPr>
            <a:lvl4pPr lvl="3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4pPr>
            <a:lvl5pPr lvl="4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5pPr>
            <a:lvl6pPr lvl="5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6pPr>
            <a:lvl7pPr lvl="6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7pPr>
            <a:lvl8pPr lvl="7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8pPr>
            <a:lvl9pPr lvl="8" algn="ctr">
              <a:buNone/>
              <a:defRPr sz="1100">
                <a:solidFill>
                  <a:schemeClr val="accent3"/>
                </a:solidFill>
                <a:latin typeface="PT Serif"/>
                <a:ea typeface="PT Serif"/>
                <a:cs typeface="PT Serif"/>
                <a:sym typeface="PT Serif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6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1835696" y="2059743"/>
            <a:ext cx="5971552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Velvet Revolution</a:t>
            </a:r>
            <a:br>
              <a:rPr lang="sk-SK" dirty="0" smtClean="0"/>
            </a:br>
            <a:r>
              <a:rPr lang="sk-SK" sz="2000" dirty="0" smtClean="0"/>
              <a:t>1989</a:t>
            </a:r>
            <a:endParaRPr sz="2000" dirty="0"/>
          </a:p>
        </p:txBody>
      </p:sp>
      <p:pic>
        <p:nvPicPr>
          <p:cNvPr id="1026" name="Picture 2" descr="Czechoslovakia's Velvet Revolution, 1989 - in pictures | World news | The  Guardi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31590"/>
            <a:ext cx="2088232" cy="301610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6516216" y="4587974"/>
            <a:ext cx="27951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>
                <a:solidFill>
                  <a:schemeClr val="bg1"/>
                </a:solidFill>
                <a:latin typeface="Playfair Display" panose="020B0604020202020204" charset="-18"/>
              </a:rPr>
              <a:t>Sofia </a:t>
            </a:r>
            <a:r>
              <a:rPr lang="sk-SK" sz="1100" dirty="0" smtClean="0">
                <a:solidFill>
                  <a:schemeClr val="bg1"/>
                </a:solidFill>
                <a:latin typeface="Playfair Display" panose="020B0604020202020204" charset="-18"/>
              </a:rPr>
              <a:t>N. Knoteková</a:t>
            </a:r>
            <a:r>
              <a:rPr lang="sk-SK" sz="1100" dirty="0" smtClean="0">
                <a:solidFill>
                  <a:schemeClr val="bg1"/>
                </a:solidFill>
                <a:latin typeface="Playfair Display" panose="020B0604020202020204" charset="-18"/>
              </a:rPr>
              <a:t>, Kristián Viglaš</a:t>
            </a:r>
            <a:endParaRPr lang="sk-SK" sz="1100" dirty="0">
              <a:solidFill>
                <a:schemeClr val="bg1"/>
              </a:solidFill>
              <a:latin typeface="Playfair Display" panose="020B0604020202020204" charset="-18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The</a:t>
            </a:r>
            <a:r>
              <a:rPr lang="sk-SK" dirty="0"/>
              <a:t> </a:t>
            </a:r>
            <a:r>
              <a:rPr lang="sk-SK" dirty="0" smtClean="0"/>
              <a:t>Beginning of Velvet</a:t>
            </a:r>
            <a:r>
              <a:rPr lang="sk-SK" dirty="0"/>
              <a:t> </a:t>
            </a:r>
            <a:r>
              <a:rPr lang="sk-SK" dirty="0" smtClean="0"/>
              <a:t>Revolution</a:t>
            </a:r>
            <a:endParaRPr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683568" y="1563638"/>
            <a:ext cx="4680520" cy="2803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dirty="0">
                <a:latin typeface="PT Serif" panose="020B0604020202020204" charset="-18"/>
              </a:rPr>
              <a:t>In 1989 almost everybody </a:t>
            </a:r>
            <a:r>
              <a:rPr lang="en-US" dirty="0" smtClean="0">
                <a:latin typeface="PT Serif" panose="020B0604020202020204" charset="-18"/>
              </a:rPr>
              <a:t>kn</a:t>
            </a:r>
            <a:r>
              <a:rPr lang="sk-SK" dirty="0" smtClean="0">
                <a:latin typeface="PT Serif" panose="020B0604020202020204" charset="-18"/>
              </a:rPr>
              <a:t>ew</a:t>
            </a:r>
            <a:r>
              <a:rPr lang="en-US" dirty="0" smtClean="0">
                <a:latin typeface="PT Serif" panose="020B0604020202020204" charset="-18"/>
              </a:rPr>
              <a:t> </a:t>
            </a:r>
            <a:r>
              <a:rPr lang="en-US" dirty="0">
                <a:latin typeface="PT Serif" panose="020B0604020202020204" charset="-18"/>
              </a:rPr>
              <a:t>what was going on. People were tired of communist rule and with growing resistance abroad, a wave of revolution came to Czechoslovakia. </a:t>
            </a:r>
            <a:endParaRPr lang="sk-SK" dirty="0" smtClean="0">
              <a:latin typeface="PT Serif" panose="020B0604020202020204" charset="-18"/>
            </a:endParaRPr>
          </a:p>
          <a:p>
            <a:pPr lvl="0">
              <a:spcBef>
                <a:spcPts val="600"/>
              </a:spcBef>
            </a:pPr>
            <a:endParaRPr lang="sk-SK" dirty="0" smtClean="0">
              <a:latin typeface="PT Serif" panose="020B0604020202020204" charset="-18"/>
            </a:endParaRPr>
          </a:p>
          <a:p>
            <a:pPr lvl="0">
              <a:spcBef>
                <a:spcPts val="600"/>
              </a:spcBef>
            </a:pPr>
            <a:r>
              <a:rPr lang="en-US" dirty="0" smtClean="0">
                <a:latin typeface="PT Serif" panose="020B0604020202020204" charset="-18"/>
              </a:rPr>
              <a:t>Communist </a:t>
            </a:r>
            <a:r>
              <a:rPr lang="en-US" dirty="0">
                <a:latin typeface="PT Serif" panose="020B0604020202020204" charset="-18"/>
              </a:rPr>
              <a:t>rule was in Czechoslovakia since 1948 when the left-wing communist party of Czechoslovakia took power after manipulated election and strong influence of Soviet Union</a:t>
            </a:r>
            <a:r>
              <a:rPr lang="en-US" dirty="0" smtClean="0">
                <a:latin typeface="PT Serif" panose="020B0604020202020204" charset="-18"/>
              </a:rPr>
              <a:t>.</a:t>
            </a:r>
            <a:r>
              <a:rPr lang="sk-SK" dirty="0" smtClean="0">
                <a:latin typeface="PT Serif" panose="020B0604020202020204" charset="-18"/>
              </a:rPr>
              <a:t> </a:t>
            </a:r>
          </a:p>
          <a:p>
            <a:pPr lvl="0">
              <a:spcBef>
                <a:spcPts val="600"/>
              </a:spcBef>
            </a:pPr>
            <a:endParaRPr sz="1200" dirty="0">
              <a:solidFill>
                <a:srgbClr val="1D1D1B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dirty="0"/>
          </a:p>
        </p:txBody>
      </p:sp>
      <p:pic>
        <p:nvPicPr>
          <p:cNvPr id="2052" name="Picture 4" descr="https://cdn.discordapp.com/attachments/959408656166813727/981905781060431872/unknown.pn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7614"/>
            <a:ext cx="2635383" cy="2815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k-SK" dirty="0" smtClean="0"/>
              <a:t>Situation under communist rule</a:t>
            </a:r>
            <a:endParaRPr dirty="0"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1"/>
          </p:nvPr>
        </p:nvSpPr>
        <p:spPr>
          <a:xfrm>
            <a:off x="4343254" y="1275606"/>
            <a:ext cx="4523400" cy="306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01600" indent="0">
              <a:buNone/>
            </a:pPr>
            <a:r>
              <a:rPr lang="en-US" sz="1400" dirty="0"/>
              <a:t>It was an unfree era during which communists had </a:t>
            </a:r>
            <a:r>
              <a:rPr lang="en-US" sz="1400" dirty="0" smtClean="0"/>
              <a:t>all</a:t>
            </a:r>
            <a:r>
              <a:rPr lang="sk-SK" sz="1400" dirty="0" smtClean="0"/>
              <a:t> the</a:t>
            </a:r>
            <a:r>
              <a:rPr lang="en-US" sz="1400" dirty="0" smtClean="0"/>
              <a:t> </a:t>
            </a:r>
            <a:r>
              <a:rPr lang="en-US" sz="1400" dirty="0"/>
              <a:t>power over our country and made all decisions</a:t>
            </a:r>
            <a:r>
              <a:rPr lang="en-US" sz="1400" dirty="0" smtClean="0"/>
              <a:t>.</a:t>
            </a:r>
            <a:endParaRPr lang="sk-SK" sz="1400" dirty="0"/>
          </a:p>
          <a:p>
            <a:pPr marL="101600" indent="0">
              <a:buNone/>
            </a:pPr>
            <a:endParaRPr lang="sk-SK" sz="1400" dirty="0" smtClean="0"/>
          </a:p>
          <a:p>
            <a:pPr marL="101600" indent="0">
              <a:buNone/>
            </a:pPr>
            <a:r>
              <a:rPr lang="en-US" sz="1400" dirty="0" smtClean="0"/>
              <a:t>People </a:t>
            </a:r>
            <a:r>
              <a:rPr lang="en-US" sz="1400" dirty="0"/>
              <a:t>could not travel freely, listen to foreign music and everything had to be censored by the government. People could not say </a:t>
            </a:r>
            <a:r>
              <a:rPr lang="en-US" sz="1400" dirty="0" smtClean="0"/>
              <a:t>the</a:t>
            </a:r>
            <a:r>
              <a:rPr lang="sk-SK" sz="1400" dirty="0" smtClean="0"/>
              <a:t>ir</a:t>
            </a:r>
            <a:r>
              <a:rPr lang="en-US" sz="1400" dirty="0" smtClean="0"/>
              <a:t> </a:t>
            </a:r>
            <a:r>
              <a:rPr lang="en-US" sz="1400" dirty="0"/>
              <a:t>true opinion about the system and they were punished for it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 dirty="0"/>
          </a:p>
        </p:txBody>
      </p:sp>
      <p:pic>
        <p:nvPicPr>
          <p:cNvPr id="3080" name="Picture 8" descr="https://cdn.discordapp.com/attachments/959408656166813727/981910406807298068/unkn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1670"/>
            <a:ext cx="3720261" cy="195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body" idx="4294967295"/>
          </p:nvPr>
        </p:nvSpPr>
        <p:spPr>
          <a:xfrm>
            <a:off x="755576" y="1794406"/>
            <a:ext cx="4531390" cy="18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400" dirty="0"/>
              <a:t>The one-party rule organized everything from agriculture to media-people did not have much choice and if some relative of yours had some trouble with state, your life was burdened-people got fired from their jobs or were kicked out of school</a:t>
            </a:r>
            <a:r>
              <a:rPr lang="en-US" sz="1400" dirty="0" smtClean="0"/>
              <a:t>.</a:t>
            </a:r>
            <a:endParaRPr lang="sk-SK" sz="1400" dirty="0" smtClean="0"/>
          </a:p>
          <a:p>
            <a:pPr marL="0" indent="0">
              <a:buNone/>
            </a:pPr>
            <a:r>
              <a:rPr lang="en-US" sz="1400" dirty="0"/>
              <a:t>As a start of the fall of the communist regime is considerate the fall of Berlin Wall (in Berlin). </a:t>
            </a:r>
            <a:endParaRPr lang="sk-SK" sz="1400" dirty="0"/>
          </a:p>
        </p:txBody>
      </p:sp>
      <p:sp>
        <p:nvSpPr>
          <p:cNvPr id="69" name="Google Shape;69;p14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dirty="0"/>
          </a:p>
        </p:txBody>
      </p:sp>
      <p:pic>
        <p:nvPicPr>
          <p:cNvPr id="4098" name="Picture 2" descr="https://cdn.discordapp.com/attachments/959408656166813727/981911170262913064/unknow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347614"/>
            <a:ext cx="2312774" cy="2765792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glow>
              <a:schemeClr val="tx1">
                <a:alpha val="21000"/>
              </a:schemeClr>
            </a:glow>
            <a:reflection endPos="0" dist="254000" dir="5400000" sy="-100000" algn="bl" rotWithShape="0"/>
          </a:effectLst>
          <a:extLst/>
        </p:spPr>
      </p:pic>
      <p:sp>
        <p:nvSpPr>
          <p:cNvPr id="12" name="Google Shape;87;p17"/>
          <p:cNvSpPr txBox="1">
            <a:spLocks/>
          </p:cNvSpPr>
          <p:nvPr/>
        </p:nvSpPr>
        <p:spPr>
          <a:xfrm>
            <a:off x="360076" y="338306"/>
            <a:ext cx="8366100" cy="762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k-SK" sz="1600" dirty="0" smtClean="0">
                <a:latin typeface="Playfair Display" panose="020B0604020202020204" charset="-18"/>
              </a:rPr>
              <a:t>Situation under communist rule</a:t>
            </a:r>
            <a:endParaRPr lang="sk-SK" sz="1600" dirty="0">
              <a:latin typeface="Playfair Display" panose="020B060402020202020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3779912" y="1995686"/>
            <a:ext cx="5112568" cy="1944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People </a:t>
            </a:r>
            <a:r>
              <a:rPr lang="en-US" sz="1400" dirty="0"/>
              <a:t>of communist block were tired of the senseless rule of the communists and the laws that existed only to keep the communist party in </a:t>
            </a:r>
            <a:r>
              <a:rPr lang="en-US" sz="1400" dirty="0" smtClean="0"/>
              <a:t>power. </a:t>
            </a:r>
            <a:endParaRPr lang="sk-SK" sz="1400" dirty="0" smtClean="0"/>
          </a:p>
          <a:p>
            <a:pPr marL="0" indent="0">
              <a:buNone/>
            </a:pPr>
            <a:endParaRPr lang="sk-SK" sz="1400" dirty="0" smtClean="0"/>
          </a:p>
          <a:p>
            <a:pPr marL="0" indent="0">
              <a:buNone/>
            </a:pPr>
            <a:r>
              <a:rPr lang="en-US" sz="1400" dirty="0" smtClean="0"/>
              <a:t>So </a:t>
            </a:r>
            <a:r>
              <a:rPr lang="en-US" sz="1400" dirty="0"/>
              <a:t>on 17th of November 1989 (International Students’ day) started protesting in the areal of Charles university holding candles and chanted slogans for freedom</a:t>
            </a:r>
            <a:r>
              <a:rPr lang="en-US" sz="1400" dirty="0" smtClean="0"/>
              <a:t>.</a:t>
            </a:r>
            <a:endParaRPr lang="sk-SK" sz="1400" dirty="0" smtClean="0"/>
          </a:p>
        </p:txBody>
      </p:sp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International Students’ day</a:t>
            </a:r>
            <a:endParaRPr dirty="0"/>
          </a:p>
        </p:txBody>
      </p:sp>
      <p:sp>
        <p:nvSpPr>
          <p:cNvPr id="112" name="Google Shape;112;p19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dirty="0"/>
          </a:p>
        </p:txBody>
      </p:sp>
      <p:pic>
        <p:nvPicPr>
          <p:cNvPr id="5122" name="Picture 2" descr="https://cdn.discordapp.com/attachments/959408656166813727/981916653589782578/unkn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51670"/>
            <a:ext cx="28803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Inernational Student‘s </a:t>
            </a:r>
            <a:r>
              <a:rPr lang="sk-SK" dirty="0"/>
              <a:t>d</a:t>
            </a:r>
            <a:r>
              <a:rPr lang="sk-SK" dirty="0" smtClean="0"/>
              <a:t>ay</a:t>
            </a:r>
            <a:endParaRPr dirty="0"/>
          </a:p>
        </p:txBody>
      </p:sp>
      <p:sp>
        <p:nvSpPr>
          <p:cNvPr id="121" name="Google Shape;121;p20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dirty="0"/>
          </a:p>
        </p:txBody>
      </p:sp>
      <p:sp>
        <p:nvSpPr>
          <p:cNvPr id="4" name="Obdĺžnik 3"/>
          <p:cNvSpPr/>
          <p:nvPr/>
        </p:nvSpPr>
        <p:spPr>
          <a:xfrm>
            <a:off x="539552" y="1995686"/>
            <a:ext cx="50214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latin typeface="PT Serif" panose="020B0604020202020204" charset="-18"/>
              </a:rPr>
              <a:t>This protest did not last long and students were attacked by Czechoslovakian police unit called “Červené Barety” (Red Barrettes) which injured over 600 students and 35 of them were hospitalized</a:t>
            </a:r>
            <a:r>
              <a:rPr lang="en-US" dirty="0" smtClean="0">
                <a:latin typeface="PT Serif" panose="020B0604020202020204" charset="-18"/>
              </a:rPr>
              <a:t>.</a:t>
            </a:r>
            <a:endParaRPr lang="sk-SK" dirty="0" smtClean="0">
              <a:latin typeface="PT Serif" panose="020B0604020202020204" charset="-18"/>
            </a:endParaRPr>
          </a:p>
          <a:p>
            <a:pPr marL="0" indent="0">
              <a:buNone/>
            </a:pPr>
            <a:endParaRPr lang="en-US" dirty="0">
              <a:latin typeface="PT Serif" panose="020B0604020202020204" charset="-18"/>
            </a:endParaRPr>
          </a:p>
          <a:p>
            <a:pPr marL="0" indent="0">
              <a:buNone/>
            </a:pPr>
            <a:r>
              <a:rPr lang="en-US" dirty="0">
                <a:latin typeface="PT Serif" panose="020B0604020202020204" charset="-18"/>
              </a:rPr>
              <a:t> This attack was the main booster for all students to start assembling and protesting. Later on much more people joined them and the revolution begun.</a:t>
            </a:r>
          </a:p>
        </p:txBody>
      </p:sp>
      <p:pic>
        <p:nvPicPr>
          <p:cNvPr id="10" name="Picture 4" descr="https://cdn.discordapp.com/attachments/959408656166813727/981916843184906250/unkn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378" y="1851670"/>
            <a:ext cx="315567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>
            <a:spLocks noGrp="1"/>
          </p:cNvSpPr>
          <p:nvPr>
            <p:ph type="title"/>
          </p:nvPr>
        </p:nvSpPr>
        <p:spPr>
          <a:xfrm>
            <a:off x="388955" y="338306"/>
            <a:ext cx="8366100" cy="76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k-SK" dirty="0" smtClean="0"/>
              <a:t>The new start-Democracy </a:t>
            </a:r>
            <a:endParaRPr dirty="0"/>
          </a:p>
        </p:txBody>
      </p:sp>
      <p:sp>
        <p:nvSpPr>
          <p:cNvPr id="127" name="Google Shape;127;p21"/>
          <p:cNvSpPr txBox="1">
            <a:spLocks noGrp="1"/>
          </p:cNvSpPr>
          <p:nvPr>
            <p:ph type="body" idx="1"/>
          </p:nvPr>
        </p:nvSpPr>
        <p:spPr>
          <a:xfrm>
            <a:off x="3726961" y="1575567"/>
            <a:ext cx="5328592" cy="2619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n-US" sz="1400" dirty="0"/>
              <a:t>After that, protests took place in every major city or town-workers left workplaces to protests, students occupied collages and </a:t>
            </a:r>
            <a:r>
              <a:rPr lang="en-US" sz="1400" dirty="0" smtClean="0"/>
              <a:t>organi</a:t>
            </a:r>
            <a:r>
              <a:rPr lang="sk-SK" sz="1400" dirty="0" smtClean="0"/>
              <a:t>z</a:t>
            </a:r>
            <a:r>
              <a:rPr lang="en-US" sz="1400" dirty="0" smtClean="0"/>
              <a:t>ed </a:t>
            </a:r>
            <a:r>
              <a:rPr lang="en-US" sz="1400" dirty="0"/>
              <a:t>more protests against communist party</a:t>
            </a:r>
            <a:r>
              <a:rPr lang="en-US" sz="1400" dirty="0" smtClean="0"/>
              <a:t>.</a:t>
            </a:r>
            <a:endParaRPr lang="sk-SK" sz="1400" dirty="0" smtClean="0"/>
          </a:p>
          <a:p>
            <a:pPr marL="0" indent="0">
              <a:buNone/>
            </a:pPr>
            <a:r>
              <a:rPr lang="en-US" sz="1400" dirty="0" smtClean="0"/>
              <a:t>Protests </a:t>
            </a:r>
            <a:r>
              <a:rPr lang="en-US" sz="1400" dirty="0"/>
              <a:t>continued for few weeks with more and more people involved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dirty="0"/>
          </a:p>
        </p:txBody>
      </p:sp>
      <p:pic>
        <p:nvPicPr>
          <p:cNvPr id="6146" name="Picture 2" descr="https://cdn.discordapp.com/attachments/959408656166813727/981922410058113054/unknown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7654"/>
            <a:ext cx="3329720" cy="213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>
            <a:spLocks noGrp="1"/>
          </p:cNvSpPr>
          <p:nvPr>
            <p:ph type="ctrTitle" idx="4294967295"/>
          </p:nvPr>
        </p:nvSpPr>
        <p:spPr>
          <a:xfrm>
            <a:off x="755576" y="195486"/>
            <a:ext cx="7772400" cy="8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sk-SK" dirty="0">
                <a:solidFill>
                  <a:schemeClr val="tx1"/>
                </a:solidFill>
              </a:rPr>
              <a:t>The new start-Democracy</a:t>
            </a:r>
            <a:endParaRPr dirty="0">
              <a:solidFill>
                <a:schemeClr val="tx1"/>
              </a:solidFill>
              <a:highlight>
                <a:srgbClr val="F3F3F3"/>
              </a:highlight>
            </a:endParaRPr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4294967295"/>
          </p:nvPr>
        </p:nvSpPr>
        <p:spPr>
          <a:xfrm>
            <a:off x="323528" y="1707654"/>
            <a:ext cx="4176464" cy="18722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1400" dirty="0"/>
              <a:t>After a huge pressure from the people communist party finally resigned and new non-communist parties could be found and ran in elections - Czechoslovakia became a parliamentary democracy.</a:t>
            </a:r>
            <a:endParaRPr lang="sk-SK" sz="1400" dirty="0"/>
          </a:p>
          <a:p>
            <a:pPr marL="0" indent="0">
              <a:buNone/>
            </a:pPr>
            <a:r>
              <a:rPr lang="en-US" sz="1400" dirty="0"/>
              <a:t> Václav Havel was elected the first president and</a:t>
            </a:r>
            <a:r>
              <a:rPr lang="sk-SK" sz="1400" dirty="0"/>
              <a:t> </a:t>
            </a:r>
            <a:r>
              <a:rPr lang="en-US" sz="1400" dirty="0"/>
              <a:t>country war ready for new fully democratic elections. The new era of freedom just began.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pic>
        <p:nvPicPr>
          <p:cNvPr id="8194" name="Picture 2" descr="https://cdn.discordapp.com/attachments/959408656166813727/981923132275314698/unknow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9622"/>
            <a:ext cx="4032251" cy="261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>
            <a:spLocks noGrp="1"/>
          </p:cNvSpPr>
          <p:nvPr>
            <p:ph type="sldNum" idx="12"/>
          </p:nvPr>
        </p:nvSpPr>
        <p:spPr>
          <a:xfrm>
            <a:off x="4297650" y="441983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>
                <a:solidFill>
                  <a:srgbClr val="FFFFFF"/>
                </a:solidFill>
              </a:rPr>
              <a:t>9</a:t>
            </a:fld>
            <a:endParaRPr dirty="0">
              <a:solidFill>
                <a:srgbClr val="FFFFFF"/>
              </a:solidFill>
            </a:endParaRPr>
          </a:p>
        </p:txBody>
      </p:sp>
      <p:sp>
        <p:nvSpPr>
          <p:cNvPr id="7" name="Google Shape;134;p22"/>
          <p:cNvSpPr txBox="1">
            <a:spLocks/>
          </p:cNvSpPr>
          <p:nvPr/>
        </p:nvSpPr>
        <p:spPr>
          <a:xfrm>
            <a:off x="1109076" y="1379899"/>
            <a:ext cx="6578700" cy="30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highlight>
                  <a:srgbClr val="F3F3F3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layfair Display"/>
              <a:buNone/>
              <a:defRPr sz="16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r>
              <a:rPr lang="en-US" sz="2400" dirty="0" smtClean="0">
                <a:highlight>
                  <a:srgbClr val="FFFFFF"/>
                </a:highlight>
              </a:rPr>
              <a:t>Thank you for your attention</a:t>
            </a:r>
            <a:endParaRPr lang="en-US" sz="2400" dirty="0"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rtia template">
  <a:themeElements>
    <a:clrScheme name="Custom 347">
      <a:dk1>
        <a:srgbClr val="000000"/>
      </a:dk1>
      <a:lt1>
        <a:srgbClr val="FFFFFF"/>
      </a:lt1>
      <a:dk2>
        <a:srgbClr val="000000"/>
      </a:dk2>
      <a:lt2>
        <a:srgbClr val="F3F3F3"/>
      </a:lt2>
      <a:accent1>
        <a:srgbClr val="434343"/>
      </a:accent1>
      <a:accent2>
        <a:srgbClr val="999999"/>
      </a:accent2>
      <a:accent3>
        <a:srgbClr val="CCCCCC"/>
      </a:accent3>
      <a:accent4>
        <a:srgbClr val="4D5F6D"/>
      </a:accent4>
      <a:accent5>
        <a:srgbClr val="7F98AC"/>
      </a:accent5>
      <a:accent6>
        <a:srgbClr val="BCCEDB"/>
      </a:accent6>
      <a:hlink>
        <a:srgbClr val="1D1D1B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441</Words>
  <Application>Microsoft Office PowerPoint</Application>
  <PresentationFormat>On-screen Show (16:9)</PresentationFormat>
  <Paragraphs>36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Playfair Display</vt:lpstr>
      <vt:lpstr>Arial</vt:lpstr>
      <vt:lpstr>PT Serif</vt:lpstr>
      <vt:lpstr>Portia template</vt:lpstr>
      <vt:lpstr>Velvet Revolution 1989</vt:lpstr>
      <vt:lpstr>The Beginning of Velvet Revolution</vt:lpstr>
      <vt:lpstr>Situation under communist rule</vt:lpstr>
      <vt:lpstr>PowerPoint Presentation</vt:lpstr>
      <vt:lpstr>International Students’ day</vt:lpstr>
      <vt:lpstr>Inernational Student‘s day</vt:lpstr>
      <vt:lpstr>The new start-Democracy </vt:lpstr>
      <vt:lpstr>The new start-Democracy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Velvet Revolution 1989</dc:title>
  <dc:creator>Robo</dc:creator>
  <cp:lastModifiedBy>GIZMINO ,</cp:lastModifiedBy>
  <cp:revision>19</cp:revision>
  <dcterms:modified xsi:type="dcterms:W3CDTF">2022-06-02T15:07:25Z</dcterms:modified>
</cp:coreProperties>
</file>