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5.jfif" ContentType="image/png"/>
  <Override PartName="/ppt/media/image16.jfif" ContentType="image/png"/>
  <Override PartName="/ppt/media/image17.jfif" ContentType="image/png"/>
  <Override PartName="/ppt/media/image19.jfif" ContentType="image/png"/>
  <Override PartName="/ppt/media/image21.jfif" ContentType="image/png"/>
  <Override PartName="/ppt/media/image22.jfif" ContentType="image/png"/>
  <Override PartName="/ppt/media/image23.jfif" ContentType="image/pn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4"/>
  </p:sldMasterIdLst>
  <p:notesMasterIdLst>
    <p:notesMasterId r:id="rId15"/>
  </p:notesMasterIdLst>
  <p:sldIdLst>
    <p:sldId id="256" r:id="rId5"/>
    <p:sldId id="257" r:id="rId6"/>
    <p:sldId id="326" r:id="rId7"/>
    <p:sldId id="327" r:id="rId8"/>
    <p:sldId id="328" r:id="rId9"/>
    <p:sldId id="330" r:id="rId10"/>
    <p:sldId id="261" r:id="rId11"/>
    <p:sldId id="271" r:id="rId12"/>
    <p:sldId id="329" r:id="rId13"/>
    <p:sldId id="331" r:id="rId14"/>
  </p:sldIdLst>
  <p:sldSz cx="9144000" cy="5143500" type="screen16x9"/>
  <p:notesSz cx="6858000" cy="9144000"/>
  <p:embeddedFontLst>
    <p:embeddedFont>
      <p:font typeface="Cinzel" panose="020B0604020202020204" charset="0"/>
      <p:regular r:id="rId16"/>
      <p:bold r:id="rId17"/>
    </p:embeddedFont>
    <p:embeddedFont>
      <p:font typeface="Quattrocento" panose="02020502030000000404" pitchFamily="18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5E8512-97A4-4BA7-93D4-0096EA3A9E82}" v="128" dt="2022-03-13T13:27:36.993"/>
  </p1510:revLst>
</p1510:revInfo>
</file>

<file path=ppt/tableStyles.xml><?xml version="1.0" encoding="utf-8"?>
<a:tblStyleLst xmlns:a="http://schemas.openxmlformats.org/drawingml/2006/main" def="{7FA5F1BE-22DC-448F-AD3C-506343C272F2}">
  <a:tblStyle styleId="{7FA5F1BE-22DC-448F-AD3C-506343C272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8" d="100"/>
          <a:sy n="98" d="100"/>
        </p:scale>
        <p:origin x="-558" y="132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a Fazikova" userId="S::ivana.fazikova@gymhc.edupage.org::917b2275-8e70-499d-b5d1-e23f65f19eef" providerId="AD" clId="Web-{F05E8512-97A4-4BA7-93D4-0096EA3A9E82}"/>
    <pc:docChg chg="modSld">
      <pc:chgData name="Ivana Fazikova" userId="S::ivana.fazikova@gymhc.edupage.org::917b2275-8e70-499d-b5d1-e23f65f19eef" providerId="AD" clId="Web-{F05E8512-97A4-4BA7-93D4-0096EA3A9E82}" dt="2022-03-13T13:27:36.993" v="118" actId="20577"/>
      <pc:docMkLst>
        <pc:docMk/>
      </pc:docMkLst>
      <pc:sldChg chg="modSp">
        <pc:chgData name="Ivana Fazikova" userId="S::ivana.fazikova@gymhc.edupage.org::917b2275-8e70-499d-b5d1-e23f65f19eef" providerId="AD" clId="Web-{F05E8512-97A4-4BA7-93D4-0096EA3A9E82}" dt="2022-03-13T13:13:49.751" v="7" actId="20577"/>
        <pc:sldMkLst>
          <pc:docMk/>
          <pc:sldMk cId="0" sldId="257"/>
        </pc:sldMkLst>
        <pc:spChg chg="mod">
          <ac:chgData name="Ivana Fazikova" userId="S::ivana.fazikova@gymhc.edupage.org::917b2275-8e70-499d-b5d1-e23f65f19eef" providerId="AD" clId="Web-{F05E8512-97A4-4BA7-93D4-0096EA3A9E82}" dt="2022-03-13T13:13:49.751" v="7" actId="20577"/>
          <ac:spMkLst>
            <pc:docMk/>
            <pc:sldMk cId="0" sldId="257"/>
            <ac:spMk id="303" creationId="{00000000-0000-0000-0000-000000000000}"/>
          </ac:spMkLst>
        </pc:spChg>
      </pc:sldChg>
      <pc:sldChg chg="modSp">
        <pc:chgData name="Ivana Fazikova" userId="S::ivana.fazikova@gymhc.edupage.org::917b2275-8e70-499d-b5d1-e23f65f19eef" providerId="AD" clId="Web-{F05E8512-97A4-4BA7-93D4-0096EA3A9E82}" dt="2022-03-13T13:24:34.956" v="82" actId="20577"/>
        <pc:sldMkLst>
          <pc:docMk/>
          <pc:sldMk cId="0" sldId="261"/>
        </pc:sldMkLst>
        <pc:spChg chg="mod">
          <ac:chgData name="Ivana Fazikova" userId="S::ivana.fazikova@gymhc.edupage.org::917b2275-8e70-499d-b5d1-e23f65f19eef" providerId="AD" clId="Web-{F05E8512-97A4-4BA7-93D4-0096EA3A9E82}" dt="2022-03-13T13:21:08.685" v="75" actId="1076"/>
          <ac:spMkLst>
            <pc:docMk/>
            <pc:sldMk cId="0" sldId="261"/>
            <ac:spMk id="342" creationId="{00000000-0000-0000-0000-000000000000}"/>
          </ac:spMkLst>
        </pc:spChg>
        <pc:spChg chg="mod">
          <ac:chgData name="Ivana Fazikova" userId="S::ivana.fazikova@gymhc.edupage.org::917b2275-8e70-499d-b5d1-e23f65f19eef" providerId="AD" clId="Web-{F05E8512-97A4-4BA7-93D4-0096EA3A9E82}" dt="2022-03-13T13:24:34.956" v="82" actId="20577"/>
          <ac:spMkLst>
            <pc:docMk/>
            <pc:sldMk cId="0" sldId="261"/>
            <ac:spMk id="343" creationId="{00000000-0000-0000-0000-000000000000}"/>
          </ac:spMkLst>
        </pc:spChg>
      </pc:sldChg>
      <pc:sldChg chg="modSp">
        <pc:chgData name="Ivana Fazikova" userId="S::ivana.fazikova@gymhc.edupage.org::917b2275-8e70-499d-b5d1-e23f65f19eef" providerId="AD" clId="Web-{F05E8512-97A4-4BA7-93D4-0096EA3A9E82}" dt="2022-03-13T13:27:36.993" v="118" actId="20577"/>
        <pc:sldMkLst>
          <pc:docMk/>
          <pc:sldMk cId="0" sldId="271"/>
        </pc:sldMkLst>
        <pc:spChg chg="mod">
          <ac:chgData name="Ivana Fazikova" userId="S::ivana.fazikova@gymhc.edupage.org::917b2275-8e70-499d-b5d1-e23f65f19eef" providerId="AD" clId="Web-{F05E8512-97A4-4BA7-93D4-0096EA3A9E82}" dt="2022-03-13T13:27:36.993" v="118" actId="20577"/>
          <ac:spMkLst>
            <pc:docMk/>
            <pc:sldMk cId="0" sldId="271"/>
            <ac:spMk id="490" creationId="{00000000-0000-0000-0000-000000000000}"/>
          </ac:spMkLst>
        </pc:spChg>
      </pc:sldChg>
      <pc:sldChg chg="modSp">
        <pc:chgData name="Ivana Fazikova" userId="S::ivana.fazikova@gymhc.edupage.org::917b2275-8e70-499d-b5d1-e23f65f19eef" providerId="AD" clId="Web-{F05E8512-97A4-4BA7-93D4-0096EA3A9E82}" dt="2022-03-13T13:14:59.409" v="17" actId="20577"/>
        <pc:sldMkLst>
          <pc:docMk/>
          <pc:sldMk cId="2169995605" sldId="326"/>
        </pc:sldMkLst>
        <pc:spChg chg="mod">
          <ac:chgData name="Ivana Fazikova" userId="S::ivana.fazikova@gymhc.edupage.org::917b2275-8e70-499d-b5d1-e23f65f19eef" providerId="AD" clId="Web-{F05E8512-97A4-4BA7-93D4-0096EA3A9E82}" dt="2022-03-13T13:14:59.409" v="17" actId="20577"/>
          <ac:spMkLst>
            <pc:docMk/>
            <pc:sldMk cId="2169995605" sldId="326"/>
            <ac:spMk id="3" creationId="{00000000-0000-0000-0000-000000000000}"/>
          </ac:spMkLst>
        </pc:spChg>
      </pc:sldChg>
      <pc:sldChg chg="modSp">
        <pc:chgData name="Ivana Fazikova" userId="S::ivana.fazikova@gymhc.edupage.org::917b2275-8e70-499d-b5d1-e23f65f19eef" providerId="AD" clId="Web-{F05E8512-97A4-4BA7-93D4-0096EA3A9E82}" dt="2022-03-13T13:25:28.942" v="84" actId="20577"/>
        <pc:sldMkLst>
          <pc:docMk/>
          <pc:sldMk cId="3573164953" sldId="327"/>
        </pc:sldMkLst>
        <pc:spChg chg="mod">
          <ac:chgData name="Ivana Fazikova" userId="S::ivana.fazikova@gymhc.edupage.org::917b2275-8e70-499d-b5d1-e23f65f19eef" providerId="AD" clId="Web-{F05E8512-97A4-4BA7-93D4-0096EA3A9E82}" dt="2022-03-13T13:25:22.161" v="83" actId="20577"/>
          <ac:spMkLst>
            <pc:docMk/>
            <pc:sldMk cId="3573164953" sldId="327"/>
            <ac:spMk id="3" creationId="{00000000-0000-0000-0000-000000000000}"/>
          </ac:spMkLst>
        </pc:spChg>
        <pc:spChg chg="mod">
          <ac:chgData name="Ivana Fazikova" userId="S::ivana.fazikova@gymhc.edupage.org::917b2275-8e70-499d-b5d1-e23f65f19eef" providerId="AD" clId="Web-{F05E8512-97A4-4BA7-93D4-0096EA3A9E82}" dt="2022-03-13T13:25:28.942" v="84" actId="20577"/>
          <ac:spMkLst>
            <pc:docMk/>
            <pc:sldMk cId="3573164953" sldId="327"/>
            <ac:spMk id="8" creationId="{00000000-0000-0000-0000-000000000000}"/>
          </ac:spMkLst>
        </pc:spChg>
      </pc:sldChg>
      <pc:sldChg chg="modSp">
        <pc:chgData name="Ivana Fazikova" userId="S::ivana.fazikova@gymhc.edupage.org::917b2275-8e70-499d-b5d1-e23f65f19eef" providerId="AD" clId="Web-{F05E8512-97A4-4BA7-93D4-0096EA3A9E82}" dt="2022-03-13T13:25:47.005" v="87" actId="20577"/>
        <pc:sldMkLst>
          <pc:docMk/>
          <pc:sldMk cId="1845101259" sldId="328"/>
        </pc:sldMkLst>
        <pc:spChg chg="mod">
          <ac:chgData name="Ivana Fazikova" userId="S::ivana.fazikova@gymhc.edupage.org::917b2275-8e70-499d-b5d1-e23f65f19eef" providerId="AD" clId="Web-{F05E8512-97A4-4BA7-93D4-0096EA3A9E82}" dt="2022-03-13T13:25:47.005" v="87" actId="20577"/>
          <ac:spMkLst>
            <pc:docMk/>
            <pc:sldMk cId="1845101259" sldId="328"/>
            <ac:spMk id="3" creationId="{00000000-0000-0000-0000-000000000000}"/>
          </ac:spMkLst>
        </pc:spChg>
      </pc:sldChg>
      <pc:sldChg chg="modSp">
        <pc:chgData name="Ivana Fazikova" userId="S::ivana.fazikova@gymhc.edupage.org::917b2275-8e70-499d-b5d1-e23f65f19eef" providerId="AD" clId="Web-{F05E8512-97A4-4BA7-93D4-0096EA3A9E82}" dt="2022-03-13T13:25:55.381" v="88" actId="20577"/>
        <pc:sldMkLst>
          <pc:docMk/>
          <pc:sldMk cId="270857583" sldId="330"/>
        </pc:sldMkLst>
        <pc:spChg chg="mod">
          <ac:chgData name="Ivana Fazikova" userId="S::ivana.fazikova@gymhc.edupage.org::917b2275-8e70-499d-b5d1-e23f65f19eef" providerId="AD" clId="Web-{F05E8512-97A4-4BA7-93D4-0096EA3A9E82}" dt="2022-03-13T13:25:55.381" v="88" actId="20577"/>
          <ac:spMkLst>
            <pc:docMk/>
            <pc:sldMk cId="270857583" sldId="330"/>
            <ac:spMk id="3" creationId="{00000000-0000-0000-0000-000000000000}"/>
          </ac:spMkLst>
        </pc:spChg>
        <pc:picChg chg="mod">
          <ac:chgData name="Ivana Fazikova" userId="S::ivana.fazikova@gymhc.edupage.org::917b2275-8e70-499d-b5d1-e23f65f19eef" providerId="AD" clId="Web-{F05E8512-97A4-4BA7-93D4-0096EA3A9E82}" dt="2022-03-13T13:19:54.214" v="65" actId="14100"/>
          <ac:picMkLst>
            <pc:docMk/>
            <pc:sldMk cId="270857583" sldId="330"/>
            <ac:picMk id="7170" creationId="{00000000-0000-0000-0000-000000000000}"/>
          </ac:picMkLst>
        </pc:picChg>
        <pc:picChg chg="mod">
          <ac:chgData name="Ivana Fazikova" userId="S::ivana.fazikova@gymhc.edupage.org::917b2275-8e70-499d-b5d1-e23f65f19eef" providerId="AD" clId="Web-{F05E8512-97A4-4BA7-93D4-0096EA3A9E82}" dt="2022-03-13T13:19:39.433" v="63" actId="1076"/>
          <ac:picMkLst>
            <pc:docMk/>
            <pc:sldMk cId="270857583" sldId="330"/>
            <ac:picMk id="7172" creationId="{00000000-0000-0000-0000-000000000000}"/>
          </ac:picMkLst>
        </pc:picChg>
        <pc:picChg chg="mod">
          <ac:chgData name="Ivana Fazikova" userId="S::ivana.fazikova@gymhc.edupage.org::917b2275-8e70-499d-b5d1-e23f65f19eef" providerId="AD" clId="Web-{F05E8512-97A4-4BA7-93D4-0096EA3A9E82}" dt="2022-03-13T13:19:29.839" v="60" actId="1076"/>
          <ac:picMkLst>
            <pc:docMk/>
            <pc:sldMk cId="270857583" sldId="330"/>
            <ac:picMk id="717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40565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ea7d7d7565_0_5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ea7d7d7565_0_5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ea7d7d7b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ea7d7d7b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ee5fa41cad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ee5fa41cad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62850" y="1053450"/>
            <a:ext cx="8493600" cy="250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90600" y="1281300"/>
            <a:ext cx="43158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99150" y="3727325"/>
            <a:ext cx="4315800" cy="41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465025" y="887850"/>
            <a:ext cx="10878900" cy="2839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Google Shape;14;p2"/>
          <p:cNvSpPr txBox="1"/>
          <p:nvPr/>
        </p:nvSpPr>
        <p:spPr>
          <a:xfrm rot="-5400000">
            <a:off x="7835725" y="1648675"/>
            <a:ext cx="1806600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rPr>
              <a:t>toolkit</a:t>
            </a:r>
            <a:endParaRPr sz="2600" dirty="0">
              <a:solidFill>
                <a:schemeClr val="dk1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-253650" y="428575"/>
            <a:ext cx="10878900" cy="817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24;p4"/>
          <p:cNvSpPr/>
          <p:nvPr/>
        </p:nvSpPr>
        <p:spPr>
          <a:xfrm>
            <a:off x="-35875" y="539500"/>
            <a:ext cx="8466600" cy="56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713225" y="1387250"/>
            <a:ext cx="7717500" cy="32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/>
          <p:nvPr/>
        </p:nvSpPr>
        <p:spPr>
          <a:xfrm rot="-5400000">
            <a:off x="-449650" y="3481700"/>
            <a:ext cx="16257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rPr>
              <a:t>toolkit</a:t>
            </a:r>
            <a:endParaRPr sz="2600" dirty="0">
              <a:solidFill>
                <a:schemeClr val="dk1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/>
        </p:nvSpPr>
        <p:spPr>
          <a:xfrm>
            <a:off x="-465025" y="887850"/>
            <a:ext cx="10878900" cy="3664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" name="Google Shape;44;p7"/>
          <p:cNvSpPr/>
          <p:nvPr/>
        </p:nvSpPr>
        <p:spPr>
          <a:xfrm>
            <a:off x="699150" y="1101597"/>
            <a:ext cx="8493600" cy="323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1388600" y="1458450"/>
            <a:ext cx="4043100" cy="156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1388600" y="3132976"/>
            <a:ext cx="4043100" cy="9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7" name="Google Shape;47;p7"/>
          <p:cNvSpPr txBox="1"/>
          <p:nvPr/>
        </p:nvSpPr>
        <p:spPr>
          <a:xfrm rot="-5400000">
            <a:off x="-449650" y="3329300"/>
            <a:ext cx="16257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rPr>
              <a:t>toolkit</a:t>
            </a:r>
            <a:endParaRPr sz="2600" dirty="0">
              <a:solidFill>
                <a:schemeClr val="dk1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/>
          <p:nvPr/>
        </p:nvSpPr>
        <p:spPr>
          <a:xfrm>
            <a:off x="713225" y="750800"/>
            <a:ext cx="8601300" cy="386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55;p9"/>
          <p:cNvSpPr/>
          <p:nvPr/>
        </p:nvSpPr>
        <p:spPr>
          <a:xfrm>
            <a:off x="-450975" y="539500"/>
            <a:ext cx="10055700" cy="4282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2297850" y="1186200"/>
            <a:ext cx="4548300" cy="14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ubTitle" idx="1"/>
          </p:nvPr>
        </p:nvSpPr>
        <p:spPr>
          <a:xfrm>
            <a:off x="2297850" y="2505075"/>
            <a:ext cx="4548300" cy="17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8" name="Google Shape;58;p9"/>
          <p:cNvSpPr txBox="1"/>
          <p:nvPr/>
        </p:nvSpPr>
        <p:spPr>
          <a:xfrm rot="-5400000">
            <a:off x="-449650" y="3481700"/>
            <a:ext cx="16257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rPr>
              <a:t>toolkit</a:t>
            </a:r>
            <a:endParaRPr sz="2600" dirty="0">
              <a:solidFill>
                <a:schemeClr val="dk1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2"/>
          <p:cNvSpPr/>
          <p:nvPr/>
        </p:nvSpPr>
        <p:spPr>
          <a:xfrm>
            <a:off x="3692050" y="0"/>
            <a:ext cx="6022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9" name="Google Shape;279;p3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280" name="Google Shape;280;p32"/>
          <p:cNvSpPr/>
          <p:nvPr/>
        </p:nvSpPr>
        <p:spPr>
          <a:xfrm>
            <a:off x="3480675" y="-155000"/>
            <a:ext cx="5663400" cy="5507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283" name="Google Shape;283;p33"/>
          <p:cNvSpPr/>
          <p:nvPr/>
        </p:nvSpPr>
        <p:spPr>
          <a:xfrm>
            <a:off x="-62850" y="611712"/>
            <a:ext cx="8493600" cy="389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4" name="Google Shape;284;p33"/>
          <p:cNvSpPr/>
          <p:nvPr/>
        </p:nvSpPr>
        <p:spPr>
          <a:xfrm>
            <a:off x="-465025" y="354450"/>
            <a:ext cx="10878900" cy="4411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inzel"/>
              <a:buNone/>
              <a:defRPr sz="27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37553"/>
            <a:ext cx="7717500" cy="3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attrocento"/>
              <a:buChar char="●"/>
              <a:defRPr sz="1800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○"/>
              <a:defRPr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■"/>
              <a:defRPr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●"/>
              <a:defRPr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○"/>
              <a:defRPr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■"/>
              <a:defRPr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●"/>
              <a:defRPr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○"/>
              <a:defRPr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attrocento"/>
              <a:buChar char="■"/>
              <a:defRPr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5" r:id="rId4"/>
    <p:sldLayoutId id="2147483658" r:id="rId5"/>
    <p:sldLayoutId id="2147483678" r:id="rId6"/>
    <p:sldLayoutId id="214748367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fif"/><Relationship Id="rId3" Type="http://schemas.openxmlformats.org/officeDocument/2006/relationships/image" Target="../media/image16.jfif"/><Relationship Id="rId7" Type="http://schemas.openxmlformats.org/officeDocument/2006/relationships/image" Target="../media/image20.jfif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fif"/><Relationship Id="rId11" Type="http://schemas.openxmlformats.org/officeDocument/2006/relationships/image" Target="../media/image24.jfif"/><Relationship Id="rId5" Type="http://schemas.openxmlformats.org/officeDocument/2006/relationships/image" Target="../media/image18.jfif"/><Relationship Id="rId10" Type="http://schemas.openxmlformats.org/officeDocument/2006/relationships/image" Target="../media/image23.jfif"/><Relationship Id="rId4" Type="http://schemas.openxmlformats.org/officeDocument/2006/relationships/image" Target="../media/image17.jfif"/><Relationship Id="rId9" Type="http://schemas.openxmlformats.org/officeDocument/2006/relationships/image" Target="../media/image22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7"/>
          <p:cNvSpPr txBox="1">
            <a:spLocks noGrp="1"/>
          </p:cNvSpPr>
          <p:nvPr>
            <p:ph type="ctrTitle"/>
          </p:nvPr>
        </p:nvSpPr>
        <p:spPr>
          <a:xfrm>
            <a:off x="1" y="933856"/>
            <a:ext cx="5943600" cy="27405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Secondary Grammar School Of Ivan Kupec</a:t>
            </a:r>
            <a:endParaRPr dirty="0"/>
          </a:p>
        </p:txBody>
      </p:sp>
      <p:pic>
        <p:nvPicPr>
          <p:cNvPr id="1028" name="Picture 4" descr="Gymnázium Ivana Kupca, Hlohovec — Komenského, telefón 033/732 08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2" t="-655" r="-24317" b="-352"/>
          <a:stretch/>
        </p:blipFill>
        <p:spPr bwMode="auto">
          <a:xfrm>
            <a:off x="6228383" y="1103819"/>
            <a:ext cx="3816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90600" y="1281300"/>
            <a:ext cx="6906702" cy="2052600"/>
          </a:xfrm>
        </p:spPr>
        <p:txBody>
          <a:bodyPr/>
          <a:lstStyle/>
          <a:p>
            <a:r>
              <a:rPr lang="sk-SK" dirty="0"/>
              <a:t>Thank you for your attention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91630" y="4651451"/>
            <a:ext cx="4315800" cy="415800"/>
          </a:xfrm>
        </p:spPr>
        <p:txBody>
          <a:bodyPr/>
          <a:lstStyle/>
          <a:p>
            <a:r>
              <a:rPr lang="sk-SK" sz="1400" dirty="0"/>
              <a:t>Sofia Natalia Knotekova</a:t>
            </a:r>
          </a:p>
        </p:txBody>
      </p:sp>
    </p:spTree>
    <p:extLst>
      <p:ext uri="{BB962C8B-B14F-4D97-AF65-F5344CB8AC3E}">
        <p14:creationId xmlns:p14="http://schemas.microsoft.com/office/powerpoint/2010/main" val="52139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Basic information</a:t>
            </a:r>
            <a:endParaRPr dirty="0"/>
          </a:p>
        </p:txBody>
      </p:sp>
      <p:sp>
        <p:nvSpPr>
          <p:cNvPr id="303" name="Google Shape;303;p38"/>
          <p:cNvSpPr txBox="1">
            <a:spLocks noGrp="1"/>
          </p:cNvSpPr>
          <p:nvPr>
            <p:ph type="body" idx="1"/>
          </p:nvPr>
        </p:nvSpPr>
        <p:spPr>
          <a:xfrm>
            <a:off x="3811049" y="1401845"/>
            <a:ext cx="4467189" cy="34533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 algn="just">
              <a:lnSpc>
                <a:spcPct val="150000"/>
              </a:lnSpc>
              <a:buNone/>
            </a:pPr>
            <a:br>
              <a:rPr lang="en-US" dirty="0"/>
            </a:br>
            <a:r>
              <a:rPr lang="sk-SK" sz="1600" b="1" dirty="0"/>
              <a:t>Secondary</a:t>
            </a:r>
            <a:r>
              <a:rPr lang="en-US" sz="1600" b="1" dirty="0"/>
              <a:t> Grammar School </a:t>
            </a:r>
            <a:r>
              <a:rPr lang="sk-SK" sz="1600" b="1" dirty="0"/>
              <a:t>of Ivan Kupec</a:t>
            </a:r>
            <a:r>
              <a:rPr lang="sk-SK" sz="1600" dirty="0"/>
              <a:t> </a:t>
            </a:r>
            <a:r>
              <a:rPr lang="en-US" sz="1600" dirty="0"/>
              <a:t>is a</a:t>
            </a:r>
            <a:r>
              <a:rPr lang="sk-SK" sz="1600" dirty="0"/>
              <a:t>  </a:t>
            </a:r>
            <a:r>
              <a:rPr lang="en-US" sz="1600" dirty="0"/>
              <a:t>four-year, five-year bilingual and eight-year grammar school in </a:t>
            </a:r>
            <a:r>
              <a:rPr lang="en-US" sz="1600" dirty="0" err="1"/>
              <a:t>Hlohovec</a:t>
            </a:r>
            <a:r>
              <a:rPr lang="en-US" sz="1600" dirty="0"/>
              <a:t>. It is located close to the </a:t>
            </a:r>
            <a:r>
              <a:rPr lang="en-US" sz="1600" dirty="0" err="1"/>
              <a:t>centre</a:t>
            </a:r>
            <a:r>
              <a:rPr lang="en-US" sz="1600" dirty="0"/>
              <a:t> of </a:t>
            </a:r>
            <a:r>
              <a:rPr lang="en-US" sz="1600" b="1" dirty="0" err="1"/>
              <a:t>Hlohovec</a:t>
            </a:r>
            <a:r>
              <a:rPr lang="en-US" sz="1600" dirty="0"/>
              <a:t>.</a:t>
            </a:r>
            <a:r>
              <a:rPr lang="sk-SK" sz="1600" dirty="0"/>
              <a:t> </a:t>
            </a:r>
            <a:r>
              <a:rPr lang="en-US" sz="1600" dirty="0"/>
              <a:t>The</a:t>
            </a:r>
            <a:r>
              <a:rPr lang="sk-SK" sz="1600" dirty="0"/>
              <a:t> secondary </a:t>
            </a:r>
            <a:r>
              <a:rPr lang="en-US" sz="1600" dirty="0"/>
              <a:t>grammar school in its current form has been operating for </a:t>
            </a:r>
            <a:r>
              <a:rPr lang="en-US" sz="1600" b="1" dirty="0"/>
              <a:t>8</a:t>
            </a:r>
            <a:r>
              <a:rPr lang="sk-SK" sz="1600" b="1" dirty="0"/>
              <a:t>6 y</a:t>
            </a:r>
            <a:r>
              <a:rPr lang="en-US" sz="1600" b="1" dirty="0"/>
              <a:t>ears</a:t>
            </a:r>
            <a:r>
              <a:rPr lang="sk-SK" sz="1600" dirty="0"/>
              <a:t>.  </a:t>
            </a:r>
          </a:p>
          <a:p>
            <a:pPr marL="0" lvl="0" indent="0">
              <a:buNone/>
            </a:pPr>
            <a:endParaRPr lang="sk-SK" dirty="0"/>
          </a:p>
          <a:p>
            <a:pPr marL="0" lvl="0" indent="0">
              <a:buNone/>
            </a:pPr>
            <a:endParaRPr lang="sk-SK" dirty="0"/>
          </a:p>
        </p:txBody>
      </p:sp>
      <p:sp>
        <p:nvSpPr>
          <p:cNvPr id="2" name="AutoShape 2" descr="Gymnázium Ivana Kupca v Hlohovci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sp>
        <p:nvSpPr>
          <p:cNvPr id="3" name="AutoShape 4" descr="Gymnázium Ivana Kupca v Hlohovci - Home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sp>
        <p:nvSpPr>
          <p:cNvPr id="4" name="AutoShape 6" descr="Gymnázium Ivana Kupca v Hlohovci - Home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sp>
        <p:nvSpPr>
          <p:cNvPr id="5" name="AutoShape 8" descr="Gymnázium Ivana Kupca v Hlohovci - Home | Faceboo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509913"/>
            <a:ext cx="3237185" cy="32371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Purpose of our school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04281" y="1182353"/>
            <a:ext cx="8579796" cy="3221400"/>
          </a:xfrm>
        </p:spPr>
        <p:txBody>
          <a:bodyPr/>
          <a:lstStyle/>
          <a:p>
            <a:pPr marL="114300" indent="0">
              <a:lnSpc>
                <a:spcPct val="150000"/>
              </a:lnSpc>
              <a:buNone/>
            </a:pPr>
            <a:r>
              <a:rPr lang="sk-SK" sz="1600" dirty="0"/>
              <a:t>Our school </a:t>
            </a:r>
            <a:r>
              <a:rPr lang="en-US" sz="1600" dirty="0"/>
              <a:t>prepares us to study at university, teach us to work with </a:t>
            </a:r>
            <a:r>
              <a:rPr lang="en-US" sz="1600" b="1" dirty="0"/>
              <a:t>computer technology </a:t>
            </a:r>
            <a:r>
              <a:rPr lang="en-US" sz="1600" dirty="0"/>
              <a:t>and to</a:t>
            </a:r>
            <a:r>
              <a:rPr lang="en-US" sz="1600" b="1" dirty="0"/>
              <a:t> speak a foreign language</a:t>
            </a:r>
            <a:r>
              <a:rPr lang="sk-SK" sz="1600" b="1" dirty="0"/>
              <a:t> </a:t>
            </a:r>
            <a:r>
              <a:rPr lang="sk-SK" sz="1600" dirty="0"/>
              <a:t>(English,</a:t>
            </a:r>
            <a:r>
              <a:rPr lang="en-GB" sz="1600" dirty="0"/>
              <a:t> German,</a:t>
            </a:r>
            <a:r>
              <a:rPr lang="sk-SK" sz="1600" dirty="0"/>
              <a:t> </a:t>
            </a:r>
            <a:r>
              <a:rPr lang="en-GB" sz="1600" dirty="0"/>
              <a:t>French, Russian).  Bilingual students learn basic subjects also in English. Our school is the right place for many</a:t>
            </a:r>
            <a:r>
              <a:rPr lang="sk-SK" sz="1600" dirty="0"/>
              <a:t> future lawyers, teachers, programmators, doctors, scientists and more.</a:t>
            </a:r>
          </a:p>
        </p:txBody>
      </p:sp>
      <p:pic>
        <p:nvPicPr>
          <p:cNvPr id="3074" name="Picture 2" descr="Prečo študovať na našom gymnáziu? | Končím škol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11" y="2900055"/>
            <a:ext cx="3785139" cy="212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995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2636193"/>
            <a:ext cx="4678330" cy="201086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History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14008" y="1327052"/>
            <a:ext cx="8550613" cy="3221400"/>
          </a:xfrm>
        </p:spPr>
        <p:txBody>
          <a:bodyPr/>
          <a:lstStyle/>
          <a:p>
            <a:pPr marL="114300" indent="0">
              <a:lnSpc>
                <a:spcPct val="150000"/>
              </a:lnSpc>
              <a:buNone/>
            </a:pPr>
            <a:r>
              <a:rPr lang="en-GB" altLang="sk-SK" sz="1600" dirty="0">
                <a:solidFill>
                  <a:schemeClr val="bg2"/>
                </a:solidFill>
                <a:cs typeface="Arial"/>
              </a:rPr>
              <a:t>The grammar school in </a:t>
            </a:r>
            <a:r>
              <a:rPr lang="en-GB" altLang="sk-SK" sz="1600" dirty="0" err="1">
                <a:solidFill>
                  <a:schemeClr val="bg2"/>
                </a:solidFill>
                <a:cs typeface="Arial"/>
              </a:rPr>
              <a:t>Hlohovec</a:t>
            </a:r>
            <a:r>
              <a:rPr lang="en-GB" altLang="sk-SK" sz="1600" dirty="0">
                <a:solidFill>
                  <a:schemeClr val="bg2"/>
                </a:solidFill>
                <a:cs typeface="Arial"/>
              </a:rPr>
              <a:t> was established at the beginning of </a:t>
            </a:r>
            <a:r>
              <a:rPr lang="en-GB" altLang="sk-SK" sz="1600" b="1" dirty="0">
                <a:solidFill>
                  <a:schemeClr val="bg2"/>
                </a:solidFill>
                <a:cs typeface="Arial"/>
              </a:rPr>
              <a:t>the 17th century</a:t>
            </a:r>
            <a:r>
              <a:rPr lang="en-GB" altLang="sk-SK" sz="1600" dirty="0">
                <a:solidFill>
                  <a:schemeClr val="bg2"/>
                </a:solidFill>
                <a:cs typeface="Arial"/>
              </a:rPr>
              <a:t>. It was known throughout Slovakia. The school was founded by the owner of </a:t>
            </a:r>
            <a:r>
              <a:rPr lang="en-GB" altLang="sk-SK" sz="1600" dirty="0" err="1">
                <a:solidFill>
                  <a:schemeClr val="bg2"/>
                </a:solidFill>
                <a:cs typeface="Arial"/>
              </a:rPr>
              <a:t>Hlohovec</a:t>
            </a:r>
            <a:r>
              <a:rPr lang="en-GB" altLang="sk-SK" sz="1600" dirty="0">
                <a:solidFill>
                  <a:schemeClr val="bg2"/>
                </a:solidFill>
                <a:cs typeface="Arial"/>
              </a:rPr>
              <a:t> Castle </a:t>
            </a:r>
            <a:r>
              <a:rPr lang="en-GB" altLang="sk-SK" sz="1600" b="1" dirty="0">
                <a:solidFill>
                  <a:schemeClr val="bg2"/>
                </a:solidFill>
                <a:cs typeface="Arial"/>
              </a:rPr>
              <a:t>Stanislav Thurzo</a:t>
            </a:r>
            <a:r>
              <a:rPr lang="en-GB" altLang="sk-SK" sz="1600" dirty="0">
                <a:solidFill>
                  <a:schemeClr val="bg2"/>
                </a:solidFill>
                <a:cs typeface="Arial"/>
              </a:rPr>
              <a:t>. </a:t>
            </a:r>
            <a:endParaRPr lang="en-GB">
              <a:solidFill>
                <a:schemeClr val="bg2"/>
              </a:solidFill>
            </a:endParaRPr>
          </a:p>
        </p:txBody>
      </p:sp>
      <p:sp>
        <p:nvSpPr>
          <p:cNvPr id="6" name="AutoShape 3" descr="Gymnázium, Komenského 13, 920 01 Hlohov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4833904" y="2564405"/>
            <a:ext cx="3930717" cy="21544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sk-SK" sz="1600" dirty="0">
                <a:solidFill>
                  <a:schemeClr val="bg2"/>
                </a:solidFill>
                <a:latin typeface="Quattrocento"/>
              </a:rPr>
              <a:t>T</a:t>
            </a:r>
            <a:r>
              <a:rPr lang="en-GB" sz="1600" dirty="0">
                <a:solidFill>
                  <a:schemeClr val="bg2"/>
                </a:solidFill>
                <a:latin typeface="Quattrocento"/>
              </a:rPr>
              <a:t>he present appearance of the secondary grammar school building has been in function since </a:t>
            </a:r>
            <a:r>
              <a:rPr lang="en-GB" sz="1600" b="1" dirty="0">
                <a:solidFill>
                  <a:schemeClr val="bg2"/>
                </a:solidFill>
                <a:latin typeface="Quattrocento"/>
              </a:rPr>
              <a:t>1936</a:t>
            </a:r>
            <a:r>
              <a:rPr lang="en-GB" sz="1600" dirty="0">
                <a:solidFill>
                  <a:schemeClr val="bg2"/>
                </a:solidFill>
                <a:latin typeface="Quattrocento"/>
              </a:rPr>
              <a:t>. The school </a:t>
            </a:r>
            <a:r>
              <a:rPr lang="en-GB" sz="1600" b="1" dirty="0">
                <a:solidFill>
                  <a:schemeClr val="bg2"/>
                </a:solidFill>
                <a:latin typeface="Quattrocento"/>
              </a:rPr>
              <a:t>is named after Ivan Kupec</a:t>
            </a:r>
            <a:r>
              <a:rPr lang="en-GB" sz="1600" dirty="0">
                <a:solidFill>
                  <a:schemeClr val="bg2"/>
                </a:solidFill>
                <a:latin typeface="Quattrocento"/>
              </a:rPr>
              <a:t>, who was a Slovak poet and writer from </a:t>
            </a:r>
            <a:r>
              <a:rPr lang="en-GB" sz="1600" b="1" dirty="0" err="1">
                <a:solidFill>
                  <a:schemeClr val="bg2"/>
                </a:solidFill>
                <a:latin typeface="Quattrocento"/>
              </a:rPr>
              <a:t>Hlohovec</a:t>
            </a:r>
            <a:r>
              <a:rPr lang="en-GB" sz="1600" dirty="0">
                <a:solidFill>
                  <a:schemeClr val="bg2"/>
                </a:solidFill>
                <a:latin typeface="Quattrocento"/>
              </a:rPr>
              <a:t>.</a:t>
            </a:r>
            <a:endParaRPr lang="en-GB" altLang="sk-SK" sz="1600">
              <a:solidFill>
                <a:schemeClr val="bg2"/>
              </a:solidFill>
              <a:latin typeface="Quattrocento"/>
              <a:cs typeface="Arial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3164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School Interior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817615" y="3085255"/>
            <a:ext cx="4326385" cy="3221400"/>
          </a:xfrm>
        </p:spPr>
        <p:txBody>
          <a:bodyPr/>
          <a:lstStyle/>
          <a:p>
            <a:pPr marL="114300" indent="0">
              <a:lnSpc>
                <a:spcPct val="150000"/>
              </a:lnSpc>
              <a:buNone/>
            </a:pPr>
            <a:r>
              <a:rPr lang="en-GB" sz="1600" dirty="0">
                <a:solidFill>
                  <a:schemeClr val="bg2"/>
                </a:solidFill>
              </a:rPr>
              <a:t>Our school has biology, geography, IT, Slovak language and physics classrooms and a chemistry laboratory, fitness centre, gym, meeting room, cafeteria and relax zone.</a:t>
            </a:r>
          </a:p>
        </p:txBody>
      </p:sp>
      <p:pic>
        <p:nvPicPr>
          <p:cNvPr id="5122" name="Picture 2" descr="Euro Tour - Gymnázium Ivana Kupca Hlohovec - EUROPE DIRECT Se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581" y="1290165"/>
            <a:ext cx="3018336" cy="169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uro Tour - Gymnázium Ivana Kupca Hlohovec - EUROPE DIRECT Sen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7" y="1281232"/>
            <a:ext cx="3083490" cy="173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cloud7n.edupage.org/cloud?z%3ARGYE5YW3mGStSA02STkYGywJnmNWdPDWt8R6954N4dSTsM%2B537qMEMDJoJ1aS0%2F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535" y="1270709"/>
            <a:ext cx="2325194" cy="174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s://cloud5n.edupage.org/cloud?z%3ARVJUwz%2FiUyZfmwH5Xs2%2B1%2FcsMeeCSkYDAYQ%2BG7SaXHgnNlc39ctrJrkbePbyhBS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6" y="3015695"/>
            <a:ext cx="3028077" cy="201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s://cloud7n.edupage.org/cloud?z%3AdQRbuS5uj0sTWW2%2BNd99Hg%2BigqAgZLed8NQRboWSCo16s4mA5jsA8sit%2FgOjhHj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35" t="-2544" r="6746" b="19211"/>
          <a:stretch/>
        </p:blipFill>
        <p:spPr bwMode="auto">
          <a:xfrm>
            <a:off x="2932635" y="2949066"/>
            <a:ext cx="1884980" cy="217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101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chemeClr val="tx1">
                    <a:lumMod val="50000"/>
                  </a:schemeClr>
                </a:solidFill>
              </a:rPr>
              <a:t>School magazine MOZAIKA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9221" y="1494254"/>
            <a:ext cx="7924887" cy="3221400"/>
          </a:xfrm>
        </p:spPr>
        <p:txBody>
          <a:bodyPr/>
          <a:lstStyle/>
          <a:p>
            <a:pPr marL="114300" indent="0">
              <a:lnSpc>
                <a:spcPct val="150000"/>
              </a:lnSpc>
              <a:buNone/>
            </a:pPr>
            <a:r>
              <a:rPr lang="sk-SK" sz="1600" dirty="0">
                <a:solidFill>
                  <a:schemeClr val="bg2"/>
                </a:solidFill>
              </a:rPr>
              <a:t>We have our own school magazine called </a:t>
            </a:r>
            <a:r>
              <a:rPr lang="sk-SK" sz="1600" b="1" dirty="0">
                <a:solidFill>
                  <a:schemeClr val="bg2"/>
                </a:solidFill>
              </a:rPr>
              <a:t>Mozaika</a:t>
            </a:r>
            <a:r>
              <a:rPr lang="sk-SK" sz="1600" dirty="0">
                <a:solidFill>
                  <a:schemeClr val="bg2"/>
                </a:solidFill>
              </a:rPr>
              <a:t> in </a:t>
            </a:r>
            <a:r>
              <a:rPr lang="sk-SK" sz="1600" dirty="0" err="1">
                <a:solidFill>
                  <a:schemeClr val="bg2"/>
                </a:solidFill>
              </a:rPr>
              <a:t>which</a:t>
            </a:r>
            <a:r>
              <a:rPr lang="sk-SK" sz="1600" dirty="0">
                <a:solidFill>
                  <a:schemeClr val="bg2"/>
                </a:solidFill>
              </a:rPr>
              <a:t> </a:t>
            </a:r>
            <a:r>
              <a:rPr lang="en-GB" sz="1600" dirty="0">
                <a:solidFill>
                  <a:schemeClr val="bg2"/>
                </a:solidFill>
              </a:rPr>
              <a:t>students publish their works like </a:t>
            </a:r>
            <a:r>
              <a:rPr lang="en-GB" sz="1600" b="1" dirty="0">
                <a:solidFill>
                  <a:schemeClr val="bg2"/>
                </a:solidFill>
              </a:rPr>
              <a:t>poems, articles </a:t>
            </a:r>
            <a:r>
              <a:rPr lang="en-GB" sz="1600" dirty="0">
                <a:solidFill>
                  <a:schemeClr val="bg2"/>
                </a:solidFill>
              </a:rPr>
              <a:t>and</a:t>
            </a:r>
            <a:r>
              <a:rPr lang="en-GB" sz="1600" b="1" dirty="0">
                <a:solidFill>
                  <a:schemeClr val="bg2"/>
                </a:solidFill>
              </a:rPr>
              <a:t> drawings</a:t>
            </a:r>
            <a:r>
              <a:rPr lang="en-GB" sz="1600" dirty="0">
                <a:solidFill>
                  <a:schemeClr val="bg2"/>
                </a:solidFill>
              </a:rPr>
              <a:t>. They are written both in Slovak and English language.</a:t>
            </a:r>
          </a:p>
        </p:txBody>
      </p:sp>
      <p:pic>
        <p:nvPicPr>
          <p:cNvPr id="7170" name="Picture 2" descr="https://cloud9.edupage.org/cloud?z%3AG9eRUjLT0GAOX5qPbeS39OwokcmLgBfCM%2BgnpeDlYgZWzpjFBSsAgOmocUbEW9w4TpWl65kGPVZEi8ZCAC6DVWsEPZrGdfcWDuP7tUhr0F4%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671" y="2633771"/>
            <a:ext cx="2324349" cy="232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www.studentskycasopis.sk/studentskycasopis.php?action=show_img&amp;id=2920&amp;thumbnail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89" y="2798548"/>
            <a:ext cx="2163370" cy="209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www.studentskycasopis.sk/onlineverzia.php?action=show_img&amp;id=2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41" y="2797510"/>
            <a:ext cx="3165222" cy="226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57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2"/>
          <p:cNvSpPr txBox="1">
            <a:spLocks noGrp="1"/>
          </p:cNvSpPr>
          <p:nvPr>
            <p:ph type="title"/>
          </p:nvPr>
        </p:nvSpPr>
        <p:spPr>
          <a:xfrm>
            <a:off x="896040" y="838232"/>
            <a:ext cx="5901564" cy="14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k-SK" dirty="0"/>
              <a:t>Green School-Zelená škola</a:t>
            </a:r>
            <a:endParaRPr dirty="0"/>
          </a:p>
        </p:txBody>
      </p:sp>
      <p:sp>
        <p:nvSpPr>
          <p:cNvPr id="343" name="Google Shape;343;p42"/>
          <p:cNvSpPr txBox="1">
            <a:spLocks noGrp="1"/>
          </p:cNvSpPr>
          <p:nvPr>
            <p:ph type="subTitle" idx="1"/>
          </p:nvPr>
        </p:nvSpPr>
        <p:spPr>
          <a:xfrm>
            <a:off x="807395" y="2012450"/>
            <a:ext cx="5874462" cy="21120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</a:pPr>
            <a:r>
              <a:rPr lang="en-US" b="1" dirty="0"/>
              <a:t>The Green School </a:t>
            </a:r>
            <a:r>
              <a:rPr lang="en-US" dirty="0"/>
              <a:t>program is part of the international </a:t>
            </a:r>
            <a:r>
              <a:rPr lang="en-US" b="1" dirty="0"/>
              <a:t>Eco-Schools</a:t>
            </a:r>
            <a:r>
              <a:rPr lang="en-US" dirty="0"/>
              <a:t> network. It has been</a:t>
            </a:r>
            <a:r>
              <a:rPr lang="sk-SK" dirty="0"/>
              <a:t> working </a:t>
            </a:r>
            <a:r>
              <a:rPr lang="en-US" dirty="0"/>
              <a:t>since </a:t>
            </a:r>
            <a:r>
              <a:rPr lang="en-US" b="1" dirty="0"/>
              <a:t>1992</a:t>
            </a:r>
            <a:r>
              <a:rPr lang="en-US" dirty="0"/>
              <a:t>, because environmental problems became more and more </a:t>
            </a:r>
            <a:r>
              <a:rPr lang="en-US" b="1" dirty="0"/>
              <a:t>urgent</a:t>
            </a:r>
            <a:r>
              <a:rPr lang="en-US" dirty="0"/>
              <a:t>.</a:t>
            </a:r>
            <a:r>
              <a:rPr lang="sk-SK" dirty="0"/>
              <a:t> </a:t>
            </a:r>
            <a:r>
              <a:rPr lang="en-US" dirty="0"/>
              <a:t>Today, </a:t>
            </a:r>
            <a:r>
              <a:rPr lang="sk-SK" dirty="0"/>
              <a:t>there are involved </a:t>
            </a:r>
            <a:r>
              <a:rPr lang="en-US" b="1" dirty="0"/>
              <a:t>around 59,000 schools from 68 countries</a:t>
            </a:r>
            <a:r>
              <a:rPr lang="en-US" dirty="0"/>
              <a:t> around the world.</a:t>
            </a:r>
            <a:endParaRPr dirty="0"/>
          </a:p>
        </p:txBody>
      </p:sp>
      <p:cxnSp>
        <p:nvCxnSpPr>
          <p:cNvPr id="344" name="Google Shape;344;p42"/>
          <p:cNvCxnSpPr/>
          <p:nvPr/>
        </p:nvCxnSpPr>
        <p:spPr>
          <a:xfrm flipH="1">
            <a:off x="963037" y="1765659"/>
            <a:ext cx="543463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194" name="Picture 2" descr="https://cloud9.edupage.org/cloud?z%3Am2pUEE2q91fItJWEvDPZDStrrUWsNWCF0GFzjmHic0Y2KMmLBuyLf7q%2BLDeNy8MBBKcRrH4KKPu7f5BM0m7%2FkgxZhybNQ3CqAedcOZsqKXo%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857" y="1461414"/>
            <a:ext cx="2312918" cy="231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52"/>
          <p:cNvSpPr txBox="1">
            <a:spLocks noGrp="1"/>
          </p:cNvSpPr>
          <p:nvPr>
            <p:ph type="title"/>
          </p:nvPr>
        </p:nvSpPr>
        <p:spPr>
          <a:xfrm>
            <a:off x="814667" y="534323"/>
            <a:ext cx="5508311" cy="156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k-SK" sz="4000" dirty="0"/>
              <a:t>Erasmus+</a:t>
            </a:r>
            <a:endParaRPr sz="4000" dirty="0"/>
          </a:p>
        </p:txBody>
      </p:sp>
      <p:sp>
        <p:nvSpPr>
          <p:cNvPr id="490" name="Google Shape;490;p52"/>
          <p:cNvSpPr txBox="1">
            <a:spLocks noGrp="1"/>
          </p:cNvSpPr>
          <p:nvPr>
            <p:ph type="body" idx="1"/>
          </p:nvPr>
        </p:nvSpPr>
        <p:spPr>
          <a:xfrm>
            <a:off x="911943" y="2043479"/>
            <a:ext cx="5391580" cy="19254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sk-SK" sz="1600" b="1" dirty="0"/>
              <a:t>T</a:t>
            </a:r>
            <a:r>
              <a:rPr lang="en-US" sz="1600" b="1" dirty="0"/>
              <a:t>he</a:t>
            </a:r>
            <a:r>
              <a:rPr lang="sk-SK" sz="1600" b="1" dirty="0"/>
              <a:t> </a:t>
            </a:r>
            <a:r>
              <a:rPr lang="en-US" sz="1600" b="1" dirty="0"/>
              <a:t>Erasmus Program </a:t>
            </a:r>
            <a:r>
              <a:rPr lang="en-US" sz="1600" dirty="0"/>
              <a:t>works to provide students with the opportunity to experience a global education.</a:t>
            </a:r>
            <a:r>
              <a:rPr lang="sk-SK" sz="1600" dirty="0"/>
              <a:t> </a:t>
            </a:r>
            <a:r>
              <a:rPr lang="en-GB" sz="1600" dirty="0"/>
              <a:t>Students  from our school have been cooperating with Poland, Lithuania, Portugal, Turkey, Sweden and Denmark so far. </a:t>
            </a:r>
          </a:p>
        </p:txBody>
      </p:sp>
      <p:sp>
        <p:nvSpPr>
          <p:cNvPr id="2" name="AutoShape 2" descr="Erasmus+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275" y="1587736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16" y="2962901"/>
            <a:ext cx="2695274" cy="134553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53" y="1322542"/>
            <a:ext cx="3047619" cy="1933333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790" y="3146590"/>
            <a:ext cx="2975631" cy="192152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sk-SK" dirty="0">
                <a:solidFill>
                  <a:schemeClr val="tx1">
                    <a:lumMod val="50000"/>
                  </a:schemeClr>
                </a:solidFill>
              </a:rPr>
              <a:t>Other School Partners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16" y="1580053"/>
            <a:ext cx="1382848" cy="1382848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433" y="1322542"/>
            <a:ext cx="3028571" cy="1514286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16" y="4057650"/>
            <a:ext cx="3048000" cy="1085850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826" y="4338670"/>
            <a:ext cx="3047619" cy="523810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11" y="3375485"/>
            <a:ext cx="2485351" cy="520370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143" y="1608223"/>
            <a:ext cx="2342857" cy="466667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628174"/>
            <a:ext cx="304800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23617"/>
      </p:ext>
    </p:extLst>
  </p:cSld>
  <p:clrMapOvr>
    <a:masterClrMapping/>
  </p:clrMapOvr>
</p:sld>
</file>

<file path=ppt/theme/theme1.xml><?xml version="1.0" encoding="utf-8"?>
<a:theme xmlns:a="http://schemas.openxmlformats.org/drawingml/2006/main" name="Korean Simple Style Consulting toolkit by Slidesgo">
  <a:themeElements>
    <a:clrScheme name="Simple Light">
      <a:dk1>
        <a:srgbClr val="806248"/>
      </a:dk1>
      <a:lt1>
        <a:srgbClr val="FFFFFF"/>
      </a:lt1>
      <a:dk2>
        <a:srgbClr val="A29B92"/>
      </a:dk2>
      <a:lt2>
        <a:srgbClr val="EEEEEE"/>
      </a:lt2>
      <a:accent1>
        <a:srgbClr val="EFE6DE"/>
      </a:accent1>
      <a:accent2>
        <a:srgbClr val="F9F4F0"/>
      </a:accent2>
      <a:accent3>
        <a:srgbClr val="E9DBCF"/>
      </a:accent3>
      <a:accent4>
        <a:srgbClr val="FFFFFF"/>
      </a:accent4>
      <a:accent5>
        <a:srgbClr val="FFFFFF"/>
      </a:accent5>
      <a:accent6>
        <a:srgbClr val="FFFFFF"/>
      </a:accent6>
      <a:hlink>
        <a:srgbClr val="80624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156FD6C35D6EC4498C00BF94009B358" ma:contentTypeVersion="3" ma:contentTypeDescription="Umožňuje vytvoriť nový dokument." ma:contentTypeScope="" ma:versionID="3f079827ddb593486f544f6e2ace33d8">
  <xsd:schema xmlns:xsd="http://www.w3.org/2001/XMLSchema" xmlns:xs="http://www.w3.org/2001/XMLSchema" xmlns:p="http://schemas.microsoft.com/office/2006/metadata/properties" xmlns:ns2="46220eed-ebf5-46e5-bd32-619ed8f33f54" targetNamespace="http://schemas.microsoft.com/office/2006/metadata/properties" ma:root="true" ma:fieldsID="e171336f97940e83d6736e0feab249ee" ns2:_="">
    <xsd:import namespace="46220eed-ebf5-46e5-bd32-619ed8f33f54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220eed-ebf5-46e5-bd32-619ed8f33f54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46220eed-ebf5-46e5-bd32-619ed8f33f5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83E369-EF30-4571-BF4B-147E5A325E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220eed-ebf5-46e5-bd32-619ed8f33f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D06FB2-332C-4D50-A06A-C99AE32BBD3A}">
  <ds:schemaRefs>
    <ds:schemaRef ds:uri="http://schemas.microsoft.com/office/2006/metadata/properties"/>
    <ds:schemaRef ds:uri="http://schemas.microsoft.com/office/infopath/2007/PartnerControls"/>
    <ds:schemaRef ds:uri="46220eed-ebf5-46e5-bd32-619ed8f33f54"/>
  </ds:schemaRefs>
</ds:datastoreItem>
</file>

<file path=customXml/itemProps3.xml><?xml version="1.0" encoding="utf-8"?>
<ds:datastoreItem xmlns:ds="http://schemas.openxmlformats.org/officeDocument/2006/customXml" ds:itemID="{31DC6AFD-6F94-41CA-AD6A-8F1A08ED5E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303</Words>
  <Application>Microsoft Office PowerPoint</Application>
  <PresentationFormat>On-screen Show (16:9)</PresentationFormat>
  <Paragraphs>19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Korean Simple Style Consulting toolkit by Slidesgo</vt:lpstr>
      <vt:lpstr>Secondary Grammar School Of Ivan Kupec</vt:lpstr>
      <vt:lpstr>Basic information</vt:lpstr>
      <vt:lpstr>Purpose of our school </vt:lpstr>
      <vt:lpstr>History</vt:lpstr>
      <vt:lpstr>School Interior</vt:lpstr>
      <vt:lpstr>School magazine MOZAIKA</vt:lpstr>
      <vt:lpstr>Green School-Zelená škola</vt:lpstr>
      <vt:lpstr>Erasmus+</vt:lpstr>
      <vt:lpstr>Other School Partners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Gymnasium ivana kupca</dc:title>
  <dc:creator>Robo</dc:creator>
  <cp:lastModifiedBy>Robo</cp:lastModifiedBy>
  <cp:revision>77</cp:revision>
  <dcterms:modified xsi:type="dcterms:W3CDTF">2022-03-13T13:27:39Z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0x010100A156FD6C35D6EC4498C00BF94009B358</vt:lpwstr>
  </property>
</Properties>
</file>