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65" r:id="rId6"/>
    <p:sldId id="270" r:id="rId7"/>
    <p:sldId id="266" r:id="rId8"/>
    <p:sldId id="267" r:id="rId9"/>
    <p:sldId id="268" r:id="rId10"/>
    <p:sldId id="256" r:id="rId11"/>
    <p:sldId id="257" r:id="rId12"/>
    <p:sldId id="261" r:id="rId13"/>
    <p:sldId id="258" r:id="rId14"/>
    <p:sldId id="259" r:id="rId15"/>
    <p:sldId id="260" r:id="rId16"/>
    <p:sldId id="263" r:id="rId17"/>
    <p:sldId id="264" r:id="rId18"/>
    <p:sldId id="271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B3764-46E3-4223-B9AD-F12AD6F75CAC}" v="23" dt="2021-12-03T11:12:46.910"/>
    <p1510:client id="{DE17957B-4EDD-4E81-983D-3931D2B69246}" v="130" dt="2021-12-02T23:41:54.936"/>
    <p1510:client id="{73A1C532-5CA7-46E8-A7AE-4271614BE974}" v="57" dt="2021-11-28T18:15:39.119"/>
    <p1510:client id="{132D936E-3F3A-4AD2-AF6A-11BB4363D20C}" v="39" dt="2021-11-28T18:21:32.280"/>
    <p1510:client id="{0C896C3B-869F-4D3B-8B47-ECECB12D8FA1}" v="26" dt="2021-12-02T10:13:5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9"/>
  </p:normalViewPr>
  <p:slideViewPr>
    <p:cSldViewPr snapToGrid="0">
      <p:cViewPr varScale="1">
        <p:scale>
          <a:sx n="82" d="100"/>
          <a:sy n="82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84BD-02B7-4A27-8738-CC700CAA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61733-66B3-4B49-8E97-C814A2368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90F87-17B0-4115-A391-B145E3B6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36D1F-FBFE-4C53-AE97-CAAA6855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8D81-50F5-4CCA-B221-8CC8CEF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67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6674-AE8B-4489-AEAD-0AEF5F0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B4ED1-B271-453E-9EF8-8D6D5481D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39F5-A3A1-4ABF-884F-8CEF193A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37CD9-463E-4438-89E6-EFBA737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1EF1B-7DF2-4A9E-8EA1-3206CC88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921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A4973-96D2-4DB4-926A-CC877A2C9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AC6C0-DE42-451E-96D0-CD27AB233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9F33-8802-40A4-A83B-548DFFC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63B7-4837-4D2B-B90F-2A766E66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501AA-4421-43CF-9147-2840083D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3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D81D-3CD4-4890-88BF-453A3232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1D5C-3C7F-4898-9AEF-C44217F1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9DE8-418E-4AC4-873C-5AC9FCB2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FA42-490E-481A-B5D8-087B5D24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CF225-290F-4EE4-8A13-A4CB8829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0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BCF6-730F-4577-ABE2-78D896AB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97C6-66B5-4DF3-A247-6B4B292C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6081-2390-4EA3-9F73-3A092F1A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BAA01-DBDB-4570-9B2A-283E3947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2FC3-23DB-47FF-86DE-886B5DB5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3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F605-471B-41F7-8114-920DA034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F8F6-079A-4BD4-94F3-D1BAE64CA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07BE8-BB84-494E-BB0E-2DC118A9F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ABEFF-0CAF-4542-A707-1A9CF7E3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F3BE3-A376-44B7-A6CC-BA1DF3A3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CFBFD-E3B8-4B76-9F53-376E9B10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95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9FCD-62AE-4411-80E3-E291A13A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4337E-DA9D-49FE-BA84-A59D96AF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84B4C-2E11-475A-B2C6-EFD45ACDD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661F5-601F-4641-A1E6-51476B94B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28EA2-F41C-4856-8A5F-234A9AC87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3A406-685C-4943-AE72-1AB814AB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476CA-D43F-4FC9-A609-81A8E2C2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C5926-EE86-46EC-B8E8-BCBD8D34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6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3F2B-85A5-423C-B368-C0B1409F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46C5F-CC19-4EA6-AC82-F667EAA4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80695-FE82-4FF1-AD8D-66F3EBF3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A0E67-006B-496C-B714-A17050B6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57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0BAF0-D819-4738-A0EB-28946636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EE41-A7C7-4B28-B503-EC592963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60A0E-2232-437C-AF3A-68CEE9D7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37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E5FC-DFD0-404B-8F24-4CC7A8B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B034D-5D65-4F82-9F22-F43B3FB7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1D796-2BD1-4943-8EBE-3518A73B9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ADC04-1083-43D3-BA2F-D224E7EA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014B8-383D-45F0-B6F4-DF293406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1367B-DBDD-4363-9CD6-7FB03FDF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2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0515-1A0A-4972-8ACC-69073E89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09DA9-3644-49BA-8B4E-ACD03410D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555CB-6B8D-4A06-906B-072BBE05C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51C38-79D2-485C-9DA7-7B0475EA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7CAF5-0ED3-4A84-A093-2155FED9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2AA67-8C88-4A78-929B-B0002AD7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61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221FE-FE6D-4980-9391-EB8570C4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C1F8A-3428-40E8-B577-0174C7EC4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60FCE-BB0D-4ED1-A137-56D093DEC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761E1-F44D-4E41-8151-7515FF1F5997}" type="datetimeFigureOut">
              <a:rPr lang="sl-SI" smtClean="0"/>
              <a:t>9. 12. 21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8B042-0988-4DE6-969D-AC539E9C4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C5AEC-81D6-4C02-AA98-496606FED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DE47-92F3-4BC2-9EF0-9AF4F027DF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8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ddleeasteye.net/news/high-quality-refugee-boats-sale-chinese-website-despite-eu-criticism" TargetMode="External"/><Relationship Id="rId3" Type="http://schemas.openxmlformats.org/officeDocument/2006/relationships/hyperlink" Target="https://www.ft.com/__origami/service/image/v2/images/raw/http:/com.ft.imagepublish.upp-prod-eu.s3.amazonaws.com/907f80a0-a592-11ea-a27c-b8aa85e36b7e?fit=scale-down&amp;source=next&amp;width=700" TargetMode="External"/><Relationship Id="rId7" Type="http://schemas.openxmlformats.org/officeDocument/2006/relationships/hyperlink" Target="https://theconversation.com/governments-need-to-do-more-for-refugees-affected-by-coronavirus-heres-how-135861&#8203;" TargetMode="External"/><Relationship Id="rId2" Type="http://schemas.openxmlformats.org/officeDocument/2006/relationships/hyperlink" Target="https://opensocietyfoundations.imgix.net/uploads/e4110f2e-a42f-471a-90bc-3aecb2f02d92/20200526-esposito-italy-migrant-workers-coronavirus-3000.jpg?auto=compress,format&amp;fit=min&amp;fm=jpg&amp;q=80&amp;rect=0,0,3000,2000&amp;w=1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conversation.com/governments-need-to-do-more-for-refugees-affected-by-coronavirus-heres-how-135861" TargetMode="External"/><Relationship Id="rId5" Type="http://schemas.openxmlformats.org/officeDocument/2006/relationships/hyperlink" Target="https://assets.pogo.org/image/content/2018/_575xAUTO_crop_center-center_none/bikini-atoll_575.jpg?mtime=20180803160201&amp;focal=none&amp;tmtime=20210827002507" TargetMode="External"/><Relationship Id="rId10" Type="http://schemas.openxmlformats.org/officeDocument/2006/relationships/hyperlink" Target="https://static.dw.com/image/54749030_401.jpg" TargetMode="External"/><Relationship Id="rId4" Type="http://schemas.openxmlformats.org/officeDocument/2006/relationships/hyperlink" Target="https://upload.wikimedia.org/wikipedia/commons/thumb/f/ff/Wernher_von_Braun.jpg/220px-Wernher_von_Braun.jpg" TargetMode="External"/><Relationship Id="rId9" Type="http://schemas.openxmlformats.org/officeDocument/2006/relationships/hyperlink" Target="https://www.forbes.com/sites/freylindsay/2020/02/11/sweden-has-a-problem-sending-asylum-seekers-back/?sh=253d2a091d36#16166649339952&amp;{&quot;sender&quot;:&quot;offer-1-gMPCY&quot;,&quot;displayMode&quot;:&quot;inline&quot;,&quot;recipient&quot;:&quot;opener&quot;,&quot;event&quot;:&quot;resize&quot;,&quot;params&quot;:{&quot;height&quot;:287,&quot;iframeId&quot;:&quot;offer-1-gMPCY&quot;}}&#8203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D30667-4481-4F58-B511-ABBA4C31E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sl-SI" sz="9600" dirty="0"/>
              <a:t>MIGRATIONS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F2B08D-77C0-4A41-9716-8A0948E4A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62500" lnSpcReduction="20000"/>
          </a:bodyPr>
          <a:lstStyle/>
          <a:p>
            <a:r>
              <a:rPr lang="sl-SI" sz="2800" dirty="0"/>
              <a:t>Ana Čargo, Jakob Šavli, Tomaž Rutar, Miha Jermol</a:t>
            </a:r>
          </a:p>
          <a:p>
            <a:r>
              <a:rPr lang="sl-SI" sz="2800" dirty="0"/>
              <a:t>Gimnazija Tolmin, November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19C93-7AE7-4AEC-9AAD-2091C3F7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Autofit/>
          </a:bodyPr>
          <a:lstStyle/>
          <a:p>
            <a:r>
              <a:rPr lang="sl-SI" sz="4000" dirty="0"/>
              <a:t>IMPACT ON DEMOGRAPHY</a:t>
            </a:r>
            <a:endParaRPr lang="sl-SI" sz="4000">
              <a:cs typeface="Calibri Light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9DB2-99AA-41B4-89BF-A32D145F1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6" y="179041"/>
            <a:ext cx="6894576" cy="25192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Changing age structure - mostly young people moving in</a:t>
            </a:r>
            <a:endParaRPr lang="en-US" dirty="0">
              <a:cs typeface="Calibri"/>
            </a:endParaRPr>
          </a:p>
          <a:p>
            <a:r>
              <a:rPr lang="en-US" dirty="0"/>
              <a:t>Change in growth composition</a:t>
            </a:r>
            <a:endParaRPr lang="en-US" dirty="0">
              <a:cs typeface="Calibri"/>
            </a:endParaRPr>
          </a:p>
          <a:p>
            <a:r>
              <a:rPr lang="en-US" dirty="0"/>
              <a:t>Displacement of the native race and racial mixing</a:t>
            </a:r>
            <a:endParaRPr lang="sl-SI" dirty="0">
              <a:cs typeface="Calibri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82" y="2698290"/>
            <a:ext cx="6655455" cy="41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2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A879D-53E6-499D-A576-A0CC0F8D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sl-SI" dirty="0"/>
              <a:t>DISCRIMINATION</a:t>
            </a:r>
            <a:endParaRPr lang="sl-SI" dirty="0"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2BEA-39C5-4F32-9337-79D34D9A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3600" dirty="0" err="1"/>
              <a:t>Tension</a:t>
            </a:r>
            <a:r>
              <a:rPr lang="en-US" sz="3600" dirty="0"/>
              <a:t> between groups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Prejudice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What contributes to discrimination</a:t>
            </a:r>
            <a:r>
              <a:rPr lang="sl-SI" sz="3600" dirty="0"/>
              <a:t>?</a:t>
            </a:r>
            <a:endParaRPr lang="sl-SI" sz="36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8B078-B3F6-4F63-B762-2F3660DF6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C9A7D-6A64-4CE9-8558-7D9028F5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74BA3-A183-4E26-A5D1-8BFA5E1FE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12E52-2F36-4A08-8A7A-90129951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02" y="1255014"/>
            <a:ext cx="3438144" cy="1124712"/>
          </a:xfrm>
        </p:spPr>
        <p:txBody>
          <a:bodyPr anchor="b">
            <a:normAutofit/>
          </a:bodyPr>
          <a:lstStyle/>
          <a:p>
            <a:r>
              <a:rPr lang="sl-SI" sz="4800" dirty="0"/>
              <a:t>CRIME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CA88-C9D0-4886-8202-C006D64B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08" y="2718054"/>
            <a:ext cx="5513547" cy="4052688"/>
          </a:xfrm>
        </p:spPr>
        <p:txBody>
          <a:bodyPr anchor="t">
            <a:noAutofit/>
          </a:bodyPr>
          <a:lstStyle/>
          <a:p>
            <a:r>
              <a:rPr lang="en-US" sz="3600" dirty="0"/>
              <a:t>Overall increase in crime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Crime brought by immigrants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Crimes against immigrants</a:t>
            </a:r>
            <a:endParaRPr lang="sl-SI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51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53144-A7F3-48DD-A562-4E75B4CF8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sl-SI" sz="8000"/>
              <a:t>POSSIBLE SOLUTIONS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1D33B-1F20-4C57-A585-488250E19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endParaRPr 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83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6339-AD9B-4F61-8CB8-0809698D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F649-BB73-4089-9028-56BFC9BC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92" y="1690688"/>
            <a:ext cx="1071981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1400" dirty="0"/>
              <a:t>Slika 1:  </a:t>
            </a:r>
            <a:r>
              <a:rPr lang="sl-SI" sz="1400" dirty="0">
                <a:hlinkClick r:id="rId2"/>
              </a:rPr>
              <a:t>https://opensocietyfoundations.imgix.net/uploads/e4110f2e-a42f-471a-90bc-3aecb2f02d92/20200526-esposito-italy-migrant-workers-coronavirus-3000.jpg?auto=compress%2Cformat&amp;fit=min&amp;fm=jpg&amp;q=80&amp;rect=0%2C0%2C3000%2C2000&amp;w=1140</a:t>
            </a:r>
            <a:endParaRPr lang="sl-SI" sz="1400" dirty="0"/>
          </a:p>
          <a:p>
            <a:r>
              <a:rPr lang="sl-SI" sz="1400" dirty="0"/>
              <a:t>Slika 2: </a:t>
            </a:r>
            <a:r>
              <a:rPr lang="sl-SI" sz="1400" dirty="0">
                <a:hlinkClick r:id="rId3"/>
              </a:rPr>
              <a:t>https://www.ft.com/__origami/service/image/v2/images/raw/http%3A%2F%2Fcom.ft.imagepublish.upp-prod-eu.s3.amazonaws.com%2F907f80a0-a592-11ea-a27c-b8aa85e36b7e?fit=scale-down&amp;source=next&amp;width=700</a:t>
            </a:r>
            <a:endParaRPr lang="sl-SI" sz="1400" dirty="0"/>
          </a:p>
          <a:p>
            <a:r>
              <a:rPr lang="sl-SI" sz="1400" dirty="0"/>
              <a:t>Slika 3: </a:t>
            </a:r>
            <a:r>
              <a:rPr lang="sl-SI" sz="1400" dirty="0">
                <a:hlinkClick r:id="rId4"/>
              </a:rPr>
              <a:t>https://upload.wikimedia.org/wikipedia/commons/thumb/f/ff/Wernher_von_Braun.jpg/220px-Wernher_von_Braun.jpg</a:t>
            </a:r>
            <a:endParaRPr lang="sl-SI" sz="1400" dirty="0"/>
          </a:p>
          <a:p>
            <a:r>
              <a:rPr lang="sl-SI" sz="1400" dirty="0"/>
              <a:t>Slika 4: </a:t>
            </a:r>
            <a:r>
              <a:rPr lang="sl-SI" sz="1400" dirty="0">
                <a:hlinkClick r:id="rId5"/>
              </a:rPr>
              <a:t>https://assets.pogo.org/image/content/2018/_575xAUTO_crop_center-center_none/bikini-atoll_575.jpg?mtime=20180803160201&amp;focal=none&amp;tmtime=20210827002507</a:t>
            </a:r>
            <a:endParaRPr lang="sl-SI" sz="1400" dirty="0"/>
          </a:p>
          <a:p>
            <a:r>
              <a:rPr lang="sl-SI" sz="1400" dirty="0"/>
              <a:t>Slika5:</a:t>
            </a:r>
            <a:r>
              <a:rPr lang="sl-SI" sz="1400" dirty="0">
                <a:ea typeface="+mn-lt"/>
                <a:cs typeface="+mn-lt"/>
              </a:rPr>
              <a:t> </a:t>
            </a:r>
            <a:r>
              <a:rPr lang="sl-SI" sz="1400" dirty="0">
                <a:ea typeface="+mn-lt"/>
                <a:cs typeface="+mn-lt"/>
                <a:hlinkClick r:id="rId6"/>
              </a:rPr>
              <a:t>https://doallthingswithjoy.com/24726487-a-group-of-mixed-race-people-putting-hands-together-2/</a:t>
            </a:r>
            <a:endParaRPr lang="sl-SI" sz="1400" dirty="0">
              <a:cs typeface="Calibri"/>
            </a:endParaRPr>
          </a:p>
          <a:p>
            <a:r>
              <a:rPr lang="sl-SI" sz="1400" dirty="0"/>
              <a:t>Slika 6:  </a:t>
            </a:r>
            <a:r>
              <a:rPr lang="sl-SI" sz="1400" dirty="0">
                <a:ea typeface="+mn-lt"/>
                <a:cs typeface="+mn-lt"/>
                <a:hlinkClick r:id="rId7"/>
              </a:rPr>
              <a:t>https://theconversation.com/governments-need-to-do-more-for-refugees-affected-by-coronavirus-heres-how-135861</a:t>
            </a:r>
            <a:endParaRPr lang="sl-SI" dirty="0">
              <a:cs typeface="Calibri" panose="020F0502020204030204"/>
            </a:endParaRPr>
          </a:p>
          <a:p>
            <a:r>
              <a:rPr lang="sl-SI" sz="1400" dirty="0"/>
              <a:t>Slika 7:  </a:t>
            </a:r>
            <a:r>
              <a:rPr lang="sl-SI" sz="1400" dirty="0">
                <a:ea typeface="+mn-lt"/>
                <a:cs typeface="+mn-lt"/>
                <a:hlinkClick r:id="rId8"/>
              </a:rPr>
              <a:t>https://www.middleeasteye.net/news/high-quality-refugee-boats-sale-chinese-website-despite-eu-criticism</a:t>
            </a:r>
            <a:endParaRPr lang="sl-SI" sz="1400">
              <a:cs typeface="Calibri"/>
            </a:endParaRPr>
          </a:p>
          <a:p>
            <a:r>
              <a:rPr lang="sl-SI" sz="1400" dirty="0"/>
              <a:t>Slika 9: </a:t>
            </a:r>
            <a:r>
              <a:rPr lang="sl-SI" sz="1400" dirty="0">
                <a:hlinkClick r:id="rId9"/>
              </a:rPr>
              <a:t>https://www.forbes.com/sites/freylindsay/2020/02/11/sweden-has-a-problem-sending-asylum-seekers-back/?sh=253d2a091d36#16166649339952&amp;{"sender":"offer-1-gMPCY","displayMode":"inline","recipient":"opener","event":"resize","params":{"height":287,"iframeId":"offer-1-gMPCY"}}</a:t>
            </a:r>
            <a:endParaRPr lang="sl-SI" sz="1400">
              <a:cs typeface="Calibri"/>
            </a:endParaRPr>
          </a:p>
          <a:p>
            <a:r>
              <a:rPr lang="sl-SI" sz="1400" dirty="0"/>
              <a:t> Slika 8:  </a:t>
            </a:r>
            <a:r>
              <a:rPr lang="sl-SI" sz="1400" dirty="0">
                <a:hlinkClick r:id="rId10"/>
              </a:rPr>
              <a:t>https://static.dw.com/image/54749030_401.jpg</a:t>
            </a:r>
            <a:endParaRPr lang="sl-SI" sz="1400" dirty="0"/>
          </a:p>
          <a:p>
            <a:endParaRPr lang="sl-SI" sz="1400"/>
          </a:p>
        </p:txBody>
      </p:sp>
    </p:spTree>
    <p:extLst>
      <p:ext uri="{BB962C8B-B14F-4D97-AF65-F5344CB8AC3E}">
        <p14:creationId xmlns:p14="http://schemas.microsoft.com/office/powerpoint/2010/main" val="385710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1BA2-9C0B-4566-AE4E-D3783BA4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7" y="1333501"/>
            <a:ext cx="10515600" cy="2135188"/>
          </a:xfrm>
        </p:spPr>
        <p:txBody>
          <a:bodyPr>
            <a:noAutofit/>
          </a:bodyPr>
          <a:lstStyle/>
          <a:p>
            <a:pPr algn="ctr"/>
            <a:r>
              <a:rPr lang="en-US" sz="8000"/>
              <a:t>Thank you for your attention</a:t>
            </a:r>
            <a:endParaRPr lang="en-US" sz="8000">
              <a:cs typeface="Calibri Light" panose="020F0302020204030204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EC483BC-D725-471D-A786-AD16B0AC9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745" y="5329047"/>
            <a:ext cx="1041034" cy="1309594"/>
          </a:xfr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1B36A2F-8211-424C-9FAF-9929104455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401" y="5970303"/>
            <a:ext cx="3671276" cy="808239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E889C13B-8DDD-4E3D-A309-4998D80542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10185"/>
            <a:ext cx="2596662" cy="5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5AFF4F-F2CB-430C-8654-10555501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Autofit/>
          </a:bodyPr>
          <a:lstStyle/>
          <a:p>
            <a:r>
              <a:rPr lang="sl-SI" dirty="0"/>
              <a:t>WHAT ARE MIGRATIONS?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0463FE-1795-4451-BC67-751BBA55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496145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err="1"/>
              <a:t>change</a:t>
            </a:r>
            <a:r>
              <a:rPr lang="sl-SI"/>
              <a:t> </a:t>
            </a:r>
            <a:r>
              <a:rPr lang="sl-SI" err="1"/>
              <a:t>of</a:t>
            </a:r>
            <a:r>
              <a:rPr lang="sl-SI"/>
              <a:t> </a:t>
            </a:r>
            <a:r>
              <a:rPr lang="sl-SI" err="1"/>
              <a:t>permanent</a:t>
            </a:r>
            <a:r>
              <a:rPr lang="sl-SI"/>
              <a:t> </a:t>
            </a:r>
            <a:r>
              <a:rPr lang="sl-SI" err="1"/>
              <a:t>or</a:t>
            </a:r>
            <a:r>
              <a:rPr lang="sl-SI"/>
              <a:t> </a:t>
            </a:r>
            <a:r>
              <a:rPr lang="sl-SI" err="1"/>
              <a:t>temporary</a:t>
            </a:r>
            <a:r>
              <a:rPr lang="sl-SI"/>
              <a:t> </a:t>
            </a:r>
            <a:r>
              <a:rPr lang="sl-SI" err="1"/>
              <a:t>residence</a:t>
            </a:r>
            <a:r>
              <a:rPr lang="sl-SI"/>
              <a:t> (</a:t>
            </a:r>
            <a:r>
              <a:rPr lang="sl-SI" b="1" err="1"/>
              <a:t>emigration</a:t>
            </a:r>
            <a:r>
              <a:rPr lang="sl-SI"/>
              <a:t>, </a:t>
            </a:r>
            <a:r>
              <a:rPr lang="sl-SI" b="1" err="1"/>
              <a:t>immigration</a:t>
            </a:r>
            <a:r>
              <a:rPr lang="sl-SI"/>
              <a:t>)</a:t>
            </a:r>
            <a:endParaRPr lang="sl-SI">
              <a:cs typeface="Calibri"/>
            </a:endParaRPr>
          </a:p>
          <a:p>
            <a:r>
              <a:rPr lang="en-US"/>
              <a:t>They take three forms: </a:t>
            </a:r>
            <a:endParaRPr lang="sl-SI">
              <a:cs typeface="Calibri"/>
            </a:endParaRPr>
          </a:p>
          <a:p>
            <a:pPr lvl="1"/>
            <a:r>
              <a:rPr lang="en-US" sz="2000"/>
              <a:t>regular</a:t>
            </a:r>
            <a:endParaRPr lang="sl-SI" sz="2000">
              <a:cs typeface="Calibri"/>
            </a:endParaRPr>
          </a:p>
          <a:p>
            <a:pPr lvl="1"/>
            <a:r>
              <a:rPr lang="en-US" sz="2000"/>
              <a:t>free migration</a:t>
            </a:r>
            <a:endParaRPr lang="sl-SI" sz="2000">
              <a:cs typeface="Calibri"/>
            </a:endParaRPr>
          </a:p>
          <a:p>
            <a:pPr lvl="1"/>
            <a:r>
              <a:rPr lang="en-US" sz="2000"/>
              <a:t>coercive</a:t>
            </a:r>
            <a:endParaRPr lang="sl-SI" sz="2000">
              <a:cs typeface="Calibri"/>
            </a:endParaRPr>
          </a:p>
          <a:p>
            <a:pPr lvl="1"/>
            <a:r>
              <a:rPr lang="en-US" sz="2000"/>
              <a:t>illegal</a:t>
            </a:r>
            <a:endParaRPr lang="sl-SI" sz="2000">
              <a:cs typeface="Calibri"/>
            </a:endParaRPr>
          </a:p>
          <a:p>
            <a:pPr marL="0" indent="0">
              <a:buNone/>
            </a:pPr>
            <a:endParaRPr lang="sl-SI" sz="180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DD54014-DFD3-4B81-8620-9F991792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92" y="566928"/>
            <a:ext cx="1949094" cy="23389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516FF61-4959-425F-B0BA-0F1F5E7A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65" y="778278"/>
            <a:ext cx="2873668" cy="191229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0AEA8B5-5A1C-4D5C-A997-44D31D66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17" y="3109523"/>
            <a:ext cx="4652904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2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2A33AE-5388-4ECF-B26C-8277ECAF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z="4400" b="1" dirty="0"/>
              <a:t>WHO IS A MIGRANT?</a:t>
            </a:r>
            <a:endParaRPr lang="en-US" sz="4400" b="1" kern="1200" dirty="0">
              <a:latin typeface="+mj-lt"/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9DCA63-90FC-4E28-973C-2C16E3B53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218" y="2718054"/>
            <a:ext cx="398398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Any person who changes his or her country of habitual residence and, in doing so, changes his or her permanent or temporary residence.</a:t>
            </a:r>
            <a:endParaRPr lang="en-US" sz="2800">
              <a:cs typeface="Calibri"/>
            </a:endParaRPr>
          </a:p>
        </p:txBody>
      </p:sp>
      <p:pic>
        <p:nvPicPr>
          <p:cNvPr id="4" name="Slika 3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DECB0221-53E8-4522-8BC6-F3B98ED8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22" y="1190498"/>
            <a:ext cx="4799368" cy="39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6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45F504A5-A6C9-478D-ABD2-E6A0592C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sl-SI" b="1" dirty="0"/>
              <a:t>CAUSES FOR MIGRATION</a:t>
            </a:r>
            <a:endParaRPr lang="sl-SI" b="1" dirty="0"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06711C87-62C3-45C8-8700-8E538BE6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278" y="2055309"/>
            <a:ext cx="4784418" cy="46619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/>
              <a:t>SOCIO-POLITICAL CAUSES</a:t>
            </a:r>
            <a:endParaRPr lang="en-US" sz="4400" dirty="0">
              <a:cs typeface="Calibri"/>
            </a:endParaRPr>
          </a:p>
          <a:p>
            <a:r>
              <a:rPr lang="en-US" dirty="0"/>
              <a:t>ethnic, religious, racial, political and cultural persecution</a:t>
            </a:r>
            <a:endParaRPr lang="en-US" dirty="0">
              <a:cs typeface="Calibri"/>
            </a:endParaRPr>
          </a:p>
          <a:p>
            <a:r>
              <a:rPr lang="en-US" dirty="0"/>
              <a:t>wars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example: war in Afghanistan - people fleeing to European countries</a:t>
            </a:r>
            <a:endParaRPr lang="sl-SI" dirty="0">
              <a:cs typeface="Calibri"/>
            </a:endParaRPr>
          </a:p>
        </p:txBody>
      </p:sp>
      <p:pic>
        <p:nvPicPr>
          <p:cNvPr id="4" name="Picture 4" descr="A picture containing person, people, group, crowd&#10;&#10;Description automatically generated">
            <a:extLst>
              <a:ext uri="{FF2B5EF4-FFF2-40B4-BE49-F238E27FC236}">
                <a16:creationId xmlns:a16="http://schemas.microsoft.com/office/drawing/2014/main" id="{EA0B4482-5010-4CD6-97DE-D00B8E2CA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22" y="2145618"/>
            <a:ext cx="5254559" cy="43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tree, people, marketplace&#10;&#10;Description automatically generated">
            <a:extLst>
              <a:ext uri="{FF2B5EF4-FFF2-40B4-BE49-F238E27FC236}">
                <a16:creationId xmlns:a16="http://schemas.microsoft.com/office/drawing/2014/main" id="{CDEA11EF-4AEB-499F-BC9E-F59D5C1B4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433E4FE-3A23-4A3F-B4E9-D5ABE30F3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C16823-5F45-4A6B-B259-B9BA0668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53" y="784678"/>
            <a:ext cx="5166525" cy="4387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/>
              <a:t>ENVIRONMENTAL FACTORS</a:t>
            </a:r>
          </a:p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r>
              <a:rPr lang="en-US" sz="3600" dirty="0"/>
              <a:t>natural disasters</a:t>
            </a:r>
            <a:endParaRPr lang="en-US" sz="3600" dirty="0">
              <a:cs typeface="Calibri"/>
            </a:endParaRPr>
          </a:p>
          <a:p>
            <a:pPr lvl="1"/>
            <a:r>
              <a:rPr lang="en-US" sz="3200" dirty="0"/>
              <a:t>floods, hurricanes, earthquakes</a:t>
            </a:r>
            <a:endParaRPr lang="sl-SI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59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BCA084-3360-4CCC-B112-6C03499B4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8854321-C927-44FF-B3FA-2144EEDA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91EE1E-7F64-4AFB-A2D3-82DF9170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28" y="903849"/>
            <a:ext cx="5683773" cy="55589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DEMOGRAPHIC AND ECONOMIC FACTORS</a:t>
            </a:r>
            <a:endParaRPr lang="en-US" sz="4400" dirty="0">
              <a:cs typeface="Calibri"/>
            </a:endParaRPr>
          </a:p>
          <a:p>
            <a:pPr marL="0" indent="0">
              <a:buNone/>
            </a:pPr>
            <a:endParaRPr lang="en-US" sz="4400" dirty="0"/>
          </a:p>
          <a:p>
            <a:r>
              <a:rPr lang="en-US" sz="3500" dirty="0"/>
              <a:t>related to </a:t>
            </a:r>
            <a:r>
              <a:rPr lang="en-US" sz="3500" dirty="0" err="1"/>
              <a:t>labour</a:t>
            </a:r>
            <a:r>
              <a:rPr lang="en-US" sz="3500" dirty="0"/>
              <a:t> standards, unemployment and the health of the economy. People are attracted by higher salaries, better job opportunities, higher living standards and educational opportunities</a:t>
            </a:r>
            <a:endParaRPr lang="en-US" sz="3500" dirty="0">
              <a:cs typeface="Calibri"/>
            </a:endParaRPr>
          </a:p>
          <a:p>
            <a:r>
              <a:rPr lang="en-US" sz="3500" dirty="0"/>
              <a:t>example: the Balkans - people moving north for better jobs</a:t>
            </a:r>
            <a:endParaRPr lang="sl-SI" sz="3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18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DD9E5-9494-4394-8CC1-E1517F599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052001"/>
            <a:ext cx="9144000" cy="3711642"/>
          </a:xfrm>
        </p:spPr>
        <p:txBody>
          <a:bodyPr anchor="ctr">
            <a:normAutofit/>
          </a:bodyPr>
          <a:lstStyle/>
          <a:p>
            <a:r>
              <a:rPr lang="sl-SI" sz="7200" dirty="0" err="1"/>
              <a:t>The</a:t>
            </a:r>
            <a:r>
              <a:rPr lang="sl-SI" sz="7200" dirty="0"/>
              <a:t> </a:t>
            </a:r>
            <a:r>
              <a:rPr lang="sl-SI" sz="7200" dirty="0" err="1"/>
              <a:t>impact</a:t>
            </a:r>
            <a:r>
              <a:rPr lang="sl-SI" sz="7200" dirty="0"/>
              <a:t> </a:t>
            </a:r>
            <a:r>
              <a:rPr lang="sl-SI" sz="7200" dirty="0" err="1"/>
              <a:t>of</a:t>
            </a:r>
            <a:r>
              <a:rPr lang="sl-SI" sz="7200" dirty="0"/>
              <a:t> </a:t>
            </a:r>
            <a:r>
              <a:rPr lang="sl-SI" sz="7200" dirty="0" err="1"/>
              <a:t>migration</a:t>
            </a:r>
            <a:r>
              <a:rPr lang="sl-SI" sz="7200" dirty="0"/>
              <a:t> on </a:t>
            </a:r>
            <a:r>
              <a:rPr lang="sl-SI" sz="7200" dirty="0" err="1"/>
              <a:t>the</a:t>
            </a:r>
            <a:r>
              <a:rPr lang="sl-SI" sz="7200" dirty="0"/>
              <a:t> area </a:t>
            </a:r>
            <a:r>
              <a:rPr lang="sl-SI" sz="7200" dirty="0" err="1"/>
              <a:t>of</a:t>
            </a:r>
            <a:r>
              <a:rPr lang="sl-SI" sz="7200" dirty="0"/>
              <a:t> </a:t>
            </a:r>
            <a:r>
              <a:rPr lang="sl-SI" sz="7200" dirty="0" err="1"/>
              <a:t>immigration</a:t>
            </a:r>
            <a:r>
              <a:rPr lang="sl-SI" sz="7200" b="1" dirty="0"/>
              <a:t> </a:t>
            </a:r>
            <a:endParaRPr lang="sl-SI" sz="7200" b="1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51D92-2988-4A29-96E0-7830F2ED9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sl-SI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2A9F5-EBFF-4DB9-86FE-D228925B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Autofit/>
          </a:bodyPr>
          <a:lstStyle/>
          <a:p>
            <a:r>
              <a:rPr lang="sl-SI" dirty="0"/>
              <a:t>IMPACT ON THE ECONOMY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3ADA-6D4D-4CD0-8DDA-988DF9A9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Generally good</a:t>
            </a:r>
            <a:endParaRPr lang="en-US" dirty="0">
              <a:cs typeface="Calibri"/>
            </a:endParaRPr>
          </a:p>
          <a:p>
            <a:r>
              <a:rPr lang="en-US" dirty="0"/>
              <a:t>Perhaps problematic, because of the displacement of locals from jobs</a:t>
            </a:r>
            <a:endParaRPr lang="en-US" dirty="0">
              <a:cs typeface="Calibri"/>
            </a:endParaRPr>
          </a:p>
          <a:p>
            <a:r>
              <a:rPr lang="en-US" dirty="0"/>
              <a:t>Technological progress and economic growth</a:t>
            </a:r>
            <a:endParaRPr lang="sl-SI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4D655-4BB8-4E48-A842-B113D4DDC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4" name="Picture 3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042499BC-E404-4DD0-AEBF-66235C798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D1818-6E1B-47F7-A729-A62CE5DF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sl-SI" sz="5400" dirty="0"/>
              <a:t>TECHNOLOGICAL ADVANCES</a:t>
            </a:r>
            <a:endParaRPr lang="sl-SI" sz="5400">
              <a:cs typeface="Calibri Light"/>
            </a:endParaRPr>
          </a:p>
        </p:txBody>
      </p:sp>
      <p:pic>
        <p:nvPicPr>
          <p:cNvPr id="1026" name="Picture 2" descr="Portret">
            <a:extLst>
              <a:ext uri="{FF2B5EF4-FFF2-40B4-BE49-F238E27FC236}">
                <a16:creationId xmlns:a16="http://schemas.microsoft.com/office/drawing/2014/main" id="{483EB4E4-ABB0-4A9F-9F21-93560E899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3916F-A29B-4918-BA05-1C0F3AA5A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7E39-8509-4B9B-89F5-367B09E6E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 err="1"/>
              <a:t>Atomic</a:t>
            </a:r>
            <a:r>
              <a:rPr lang="sl-SI" dirty="0"/>
              <a:t> </a:t>
            </a:r>
            <a:r>
              <a:rPr lang="sl-SI" dirty="0" err="1"/>
              <a:t>weaponry</a:t>
            </a:r>
            <a:r>
              <a:rPr lang="sl-SI" dirty="0"/>
              <a:t> (Albert Einstein)</a:t>
            </a:r>
            <a:endParaRPr lang="sl-SI" dirty="0">
              <a:cs typeface="Calibri"/>
            </a:endParaRPr>
          </a:p>
          <a:p>
            <a:r>
              <a:rPr lang="sl-SI" dirty="0" err="1"/>
              <a:t>Space</a:t>
            </a:r>
            <a:r>
              <a:rPr lang="sl-SI" dirty="0"/>
              <a:t> </a:t>
            </a:r>
            <a:r>
              <a:rPr lang="sl-SI" dirty="0" err="1"/>
              <a:t>Exploration</a:t>
            </a:r>
            <a:r>
              <a:rPr lang="sl-SI" dirty="0"/>
              <a:t> (</a:t>
            </a:r>
            <a:r>
              <a:rPr lang="sl-SI" dirty="0" err="1"/>
              <a:t>Wernher</a:t>
            </a:r>
            <a:r>
              <a:rPr lang="sl-SI" dirty="0"/>
              <a:t> von Braun)</a:t>
            </a:r>
            <a:endParaRPr lang="sl-SI" dirty="0">
              <a:cs typeface="Calibri"/>
            </a:endParaRPr>
          </a:p>
          <a:p>
            <a:r>
              <a:rPr lang="sl-SI" dirty="0"/>
              <a:t>GOOGLE (</a:t>
            </a:r>
            <a:r>
              <a:rPr lang="sl-SI" dirty="0" err="1"/>
              <a:t>Sergey</a:t>
            </a:r>
            <a:r>
              <a:rPr lang="sl-SI" dirty="0"/>
              <a:t> Brin)</a:t>
            </a:r>
            <a:endParaRPr lang="sl-SI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437B8-6EEF-4556-AB99-75EE00217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4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2D193430610640BCE720149DACBC5B" ma:contentTypeVersion="10" ma:contentTypeDescription="Ustvari nov dokument." ma:contentTypeScope="" ma:versionID="364713ee11c11a94099f093a7a218826">
  <xsd:schema xmlns:xsd="http://www.w3.org/2001/XMLSchema" xmlns:xs="http://www.w3.org/2001/XMLSchema" xmlns:p="http://schemas.microsoft.com/office/2006/metadata/properties" xmlns:ns2="f7dca092-8a9e-4d45-8b50-a76ef7c6d79d" targetNamespace="http://schemas.microsoft.com/office/2006/metadata/properties" ma:root="true" ma:fieldsID="5a0b7e71a038b254dceb898efa07dc57" ns2:_="">
    <xsd:import namespace="f7dca092-8a9e-4d45-8b50-a76ef7c6d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ca092-8a9e-4d45-8b50-a76ef7c6d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5C0DB-0B2E-4BCF-BFE4-1F220F61DE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A52B13-C303-400B-A528-BBFF90236E7D}">
  <ds:schemaRefs>
    <ds:schemaRef ds:uri="f7dca092-8a9e-4d45-8b50-a76ef7c6d7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880B22-B506-4421-9633-3F719951E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547</Words>
  <Application>Microsoft Macintosh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MIGRATIONS</vt:lpstr>
      <vt:lpstr>WHAT ARE MIGRATIONS?</vt:lpstr>
      <vt:lpstr>WHO IS A MIGRANT?</vt:lpstr>
      <vt:lpstr>CAUSES FOR MIGRATION</vt:lpstr>
      <vt:lpstr>PowerPoint Presentation</vt:lpstr>
      <vt:lpstr>PowerPoint Presentation</vt:lpstr>
      <vt:lpstr>The impact of migration on the area of immigration </vt:lpstr>
      <vt:lpstr>IMPACT ON THE ECONOMY</vt:lpstr>
      <vt:lpstr>TECHNOLOGICAL ADVANCES</vt:lpstr>
      <vt:lpstr>IMPACT ON DEMOGRAPHY</vt:lpstr>
      <vt:lpstr>DISCRIMINATION</vt:lpstr>
      <vt:lpstr>CRIME</vt:lpstr>
      <vt:lpstr>POSSIBLE SOLUTIONS </vt:lpstr>
      <vt:lpstr>SOURCES:</vt:lpstr>
      <vt:lpstr>Thank you for your attention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Vpliv migracij na področje priseljevanja</dc:title>
  <dc:creator>Joe</dc:creator>
  <cp:lastModifiedBy>Lučka Uršič</cp:lastModifiedBy>
  <cp:revision>89</cp:revision>
  <dcterms:created xsi:type="dcterms:W3CDTF">2021-09-13T14:47:42Z</dcterms:created>
  <dcterms:modified xsi:type="dcterms:W3CDTF">2021-12-09T16:17:22Z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0x010100AE2D193430610640BCE720149DACBC5B</vt:lpwstr>
  </property>
</Properties>
</file>