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983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825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73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434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99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883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919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138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992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694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977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>
              <a:solidFill>
                <a:srgbClr val="FEFAC9"/>
              </a:solidFill>
            </a:endParaRP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7D75C-7BAB-435C-8D62-A641EBBC68D3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7303-0D1D-47A7-938C-D75A408D5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7307E-3BD8-4603-8A74-10E9B9F7BB5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C2C-5D79-46DE-A0FD-0E27C8643D4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0137-630E-44BD-A44B-9C313ABB88C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8BA3-D140-4F0B-9341-A2AAF306CB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BB31-563B-4D7C-8BBB-5D0B394B031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06AE7-3181-4242-8F8F-49628E10E38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2EBC-711C-447F-9322-929B4DB4274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B7B2-0D4B-4084-8255-E9DFB8A2A4A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033F-299E-4DB4-A8E7-64C0A1D649D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DA2D-24F7-4833-8EAC-EC3DD075481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99C188-B8CD-43BB-B8C5-FEC0E21935DE}" type="datetimeFigureOut">
              <a:rPr lang="it-IT" smtClean="0">
                <a:solidFill>
                  <a:srgbClr val="FEFAC9"/>
                </a:solidFill>
              </a:rPr>
              <a:pPr/>
              <a:t>29/04/2019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FEFAC9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184016-9F64-4285-9A80-4AD996ABE4AB}" type="slidenum">
              <a:rPr lang="it-IT" smtClean="0">
                <a:solidFill>
                  <a:srgbClr val="FEFAC9"/>
                </a:solidFill>
              </a:rPr>
              <a:pPr/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DFAC-C3C5-4EAC-A3E6-17FD12C6EC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C5CE-B6C2-4BEA-BD82-113174C6DA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3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Relationship Id="rId6" Type="http://schemas.openxmlformats.org/officeDocument/2006/relationships/slide" Target="slide1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Brodick+Castle,+Garden+and+Country+Park/@55.593863,-5.150884,15z/data=!4m5!3m4!1s0x0:0x7265357884584afb!8m2!3d55.593863!4d-5.150884" TargetMode="External"/><Relationship Id="rId2" Type="http://schemas.openxmlformats.org/officeDocument/2006/relationships/hyperlink" Target="https://en.wikipedia.org/wiki/Firth_of_Clyde" TargetMode="Externa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jgu79bg79ty78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8568952" cy="4598289"/>
          </a:xfrm>
          <a:prstGeom prst="rect">
            <a:avLst/>
          </a:prstGeom>
        </p:spPr>
      </p:pic>
      <p:sp>
        <p:nvSpPr>
          <p:cNvPr id="5" name="Avanti o successivo 4">
            <a:hlinkClick r:id="rId4" action="ppaction://hlinksldjump" highlightClick="1"/>
          </p:cNvPr>
          <p:cNvSpPr/>
          <p:nvPr/>
        </p:nvSpPr>
        <p:spPr>
          <a:xfrm>
            <a:off x="7020272" y="2924944"/>
            <a:ext cx="432048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rId5" action="ppaction://hlinksldjump" highlightClick="1"/>
          </p:cNvPr>
          <p:cNvSpPr/>
          <p:nvPr/>
        </p:nvSpPr>
        <p:spPr>
          <a:xfrm>
            <a:off x="4283968" y="1484784"/>
            <a:ext cx="576064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5436096" y="3717032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vanti o successivo 11">
            <a:hlinkClick r:id="rId6" action="ppaction://hlinksldjump" highlightClick="1"/>
          </p:cNvPr>
          <p:cNvSpPr/>
          <p:nvPr/>
        </p:nvSpPr>
        <p:spPr>
          <a:xfrm>
            <a:off x="4572000" y="4653136"/>
            <a:ext cx="576064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Avanti o successivo 13">
            <a:hlinkClick r:id="rId7" action="ppaction://hlinksldjump" highlightClick="1"/>
          </p:cNvPr>
          <p:cNvSpPr/>
          <p:nvPr/>
        </p:nvSpPr>
        <p:spPr>
          <a:xfrm>
            <a:off x="2915816" y="2420888"/>
            <a:ext cx="720080" cy="360040"/>
          </a:xfrm>
          <a:prstGeom prst="actionButtonForwardNext">
            <a:avLst/>
          </a:prstGeom>
          <a:solidFill>
            <a:srgbClr val="F8F8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Avanti o successivo 16">
            <a:hlinkClick r:id="rId8" action="ppaction://hlinksldjump" highlightClick="1"/>
          </p:cNvPr>
          <p:cNvSpPr/>
          <p:nvPr/>
        </p:nvSpPr>
        <p:spPr>
          <a:xfrm>
            <a:off x="6372200" y="3861048"/>
            <a:ext cx="792088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</a:t>
            </a:r>
            <a:r>
              <a:rPr lang="it-IT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castle</a:t>
            </a:r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ghost</a:t>
            </a:r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tour </a:t>
            </a:r>
            <a:endParaRPr lang="it-IT" sz="5400" dirty="0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7740352" y="1916832"/>
            <a:ext cx="576064" cy="21602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Avanti o successivo 14">
            <a:hlinkClick r:id="" action="ppaction://hlinkshowjump?jump=nextslide" highlightClick="1"/>
          </p:cNvPr>
          <p:cNvSpPr/>
          <p:nvPr/>
        </p:nvSpPr>
        <p:spPr>
          <a:xfrm>
            <a:off x="611560" y="3717033"/>
            <a:ext cx="720080" cy="216023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What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happend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pPr>
              <a:buNone/>
            </a:pPr>
            <a:r>
              <a:rPr lang="it-IT" dirty="0" err="1" smtClean="0">
                <a:solidFill>
                  <a:schemeClr val="bg1"/>
                </a:solidFill>
              </a:rPr>
              <a:t>Years</a:t>
            </a:r>
            <a:r>
              <a:rPr lang="it-IT" dirty="0" smtClean="0">
                <a:solidFill>
                  <a:schemeClr val="bg1"/>
                </a:solidFill>
              </a:rPr>
              <a:t> ago, a </a:t>
            </a:r>
            <a:r>
              <a:rPr lang="it-IT" dirty="0" err="1" smtClean="0">
                <a:solidFill>
                  <a:schemeClr val="bg1"/>
                </a:solidFill>
              </a:rPr>
              <a:t>young</a:t>
            </a:r>
            <a:r>
              <a:rPr lang="it-IT" dirty="0" smtClean="0">
                <a:solidFill>
                  <a:schemeClr val="bg1"/>
                </a:solidFill>
              </a:rPr>
              <a:t> lady </a:t>
            </a:r>
            <a:r>
              <a:rPr lang="it-IT" dirty="0" err="1" smtClean="0">
                <a:solidFill>
                  <a:schemeClr val="bg1"/>
                </a:solidFill>
              </a:rPr>
              <a:t>ventured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into</a:t>
            </a:r>
            <a:r>
              <a:rPr lang="it-IT" dirty="0" smtClean="0">
                <a:solidFill>
                  <a:schemeClr val="bg1"/>
                </a:solidFill>
              </a:rPr>
              <a:t> the tunnel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meet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her</a:t>
            </a:r>
            <a:r>
              <a:rPr lang="it-IT" dirty="0" smtClean="0">
                <a:solidFill>
                  <a:schemeClr val="bg1"/>
                </a:solidFill>
              </a:rPr>
              <a:t> lover out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waters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but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she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drowned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when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tide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came</a:t>
            </a:r>
            <a:r>
              <a:rPr lang="it-IT" dirty="0" smtClean="0">
                <a:solidFill>
                  <a:schemeClr val="bg1"/>
                </a:solidFill>
              </a:rPr>
              <a:t> in and </a:t>
            </a:r>
            <a:r>
              <a:rPr lang="it-IT" dirty="0" err="1" smtClean="0">
                <a:solidFill>
                  <a:schemeClr val="bg1"/>
                </a:solidFill>
              </a:rPr>
              <a:t>filled</a:t>
            </a:r>
            <a:r>
              <a:rPr lang="it-IT" dirty="0" smtClean="0">
                <a:solidFill>
                  <a:schemeClr val="bg1"/>
                </a:solidFill>
              </a:rPr>
              <a:t> the tunnel.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What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happens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today</a:t>
            </a:r>
            <a:r>
              <a:rPr lang="it-IT" dirty="0" smtClean="0">
                <a:solidFill>
                  <a:srgbClr val="FF0000"/>
                </a:solidFill>
              </a:rPr>
              <a:t>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She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is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said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haunt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and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sometimes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even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appear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in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one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the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rooms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the </a:t>
            </a:r>
            <a:r>
              <a:rPr lang="it-I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castle</a:t>
            </a:r>
            <a:r>
              <a:rPr lang="it-I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it-IT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Pagina iniziale 3">
            <a:hlinkClick r:id="rId3" action="ppaction://hlinksldjump" highlightClick="1"/>
          </p:cNvPr>
          <p:cNvSpPr/>
          <p:nvPr/>
        </p:nvSpPr>
        <p:spPr>
          <a:xfrm>
            <a:off x="6804248" y="5589240"/>
            <a:ext cx="2339752" cy="126876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5148064" y="5949280"/>
            <a:ext cx="1656184" cy="6286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98072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8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stellar" panose="020A0402060406010301" pitchFamily="18" charset="0"/>
              </a:rPr>
              <a:t>C</a:t>
            </a:r>
            <a:r>
              <a:rPr lang="it-IT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stellar" panose="020A0402060406010301" pitchFamily="18" charset="0"/>
              </a:rPr>
              <a:t>ulzean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stellar" panose="020A0402060406010301" pitchFamily="18" charset="0"/>
              </a:rPr>
              <a:t> </a:t>
            </a:r>
            <a:r>
              <a:rPr lang="it-IT" sz="88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stellar" panose="020A0402060406010301" pitchFamily="18" charset="0"/>
              </a:rPr>
              <a:t>C</a:t>
            </a:r>
            <a:r>
              <a:rPr lang="it-IT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stellar" panose="020A0402060406010301" pitchFamily="18" charset="0"/>
              </a:rPr>
              <a:t>astle</a:t>
            </a:r>
            <a:endParaRPr lang="it-IT" b="1" i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Castellar" panose="020A0402060406010301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361" y="1916832"/>
            <a:ext cx="3600400" cy="960512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By Marco and Eric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66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u="sng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  <a:cs typeface="Aharoni" panose="02010803020104030203" pitchFamily="2" charset="-79"/>
              </a:rPr>
              <a:t>location  of  culzean  castle</a:t>
            </a:r>
            <a:endParaRPr lang="it-IT" b="1" i="1" u="sng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89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996" y="-1"/>
            <a:ext cx="5256584" cy="244991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63688" y="2996952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protagonist of this legend is sir John </a:t>
            </a:r>
            <a:r>
              <a:rPr lang="en-US" sz="32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3200" b="1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athcart who was pushed to death in a cliff and became a ghost</a:t>
            </a:r>
            <a:endParaRPr lang="it-IT" sz="32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11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 advClick="0" advTm="10000">
        <p14:honeycomb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99792" y="2315071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Today if you pass near </a:t>
            </a:r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cliff 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 </a:t>
            </a:r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ohn </a:t>
            </a:r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athcart </a:t>
            </a:r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died you can still see his ghost</a:t>
            </a:r>
            <a:endParaRPr lang="it-IT" sz="28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331640" y="889367"/>
            <a:ext cx="5740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Castellar" panose="020A0402060406010301" pitchFamily="18" charset="0"/>
              </a:rPr>
              <a:t>what</a:t>
            </a:r>
            <a:r>
              <a:rPr lang="it-IT" sz="3600" dirty="0"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  <a:latin typeface="Castellar" panose="020A0402060406010301" pitchFamily="18" charset="0"/>
              </a:rPr>
              <a:t> happens today</a:t>
            </a:r>
          </a:p>
        </p:txBody>
      </p:sp>
      <p:sp>
        <p:nvSpPr>
          <p:cNvPr id="4" name="Pagina iniziale 3">
            <a:hlinkClick r:id="rId3" action="ppaction://hlinksldjump" highlightClick="1"/>
          </p:cNvPr>
          <p:cNvSpPr/>
          <p:nvPr/>
        </p:nvSpPr>
        <p:spPr>
          <a:xfrm>
            <a:off x="7884368" y="5517232"/>
            <a:ext cx="1259632" cy="1340768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6228184" y="5877272"/>
            <a:ext cx="1656184" cy="6286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263645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it-IT" sz="6600" b="1" dirty="0" smtClean="0"/>
              <a:t>GLAMIS CASTLE</a:t>
            </a:r>
            <a:endParaRPr lang="it-IT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ccas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0"/>
            <a:ext cx="3816424" cy="2608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4664"/>
            <a:ext cx="3008313" cy="46910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Glamis</a:t>
            </a:r>
            <a:r>
              <a:rPr lang="en-US" sz="2800" dirty="0" smtClean="0"/>
              <a:t> </a:t>
            </a:r>
            <a:r>
              <a:rPr lang="en-US" sz="2800" dirty="0"/>
              <a:t>castle is one of the most beautiful castles in </a:t>
            </a:r>
            <a:r>
              <a:rPr lang="en-US" sz="2800" dirty="0" smtClean="0"/>
              <a:t>Scotland</a:t>
            </a:r>
            <a:r>
              <a:rPr lang="en-US" sz="2800" dirty="0"/>
              <a:t>, which occupies the village of </a:t>
            </a:r>
            <a:r>
              <a:rPr lang="en-US" sz="2800" dirty="0" err="1" smtClean="0"/>
              <a:t>Glamis</a:t>
            </a:r>
            <a:r>
              <a:rPr lang="en-US" sz="2800" dirty="0" smtClean="0"/>
              <a:t> </a:t>
            </a:r>
            <a:r>
              <a:rPr lang="en-US" sz="2800" dirty="0"/>
              <a:t>at angus in </a:t>
            </a:r>
            <a:r>
              <a:rPr lang="en-US" sz="2800" dirty="0" smtClean="0"/>
              <a:t>Scotland</a:t>
            </a:r>
            <a:endParaRPr lang="it-IT" sz="2800" dirty="0"/>
          </a:p>
        </p:txBody>
      </p:sp>
      <p:pic>
        <p:nvPicPr>
          <p:cNvPr id="8" name="Immagine 7" descr="ccccas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708920"/>
            <a:ext cx="2808312" cy="3598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EARL BEARDIE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contenuto 4" descr="signore degli p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16632"/>
            <a:ext cx="2619291" cy="3223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322712" cy="4713387"/>
          </a:xfrm>
        </p:spPr>
        <p:txBody>
          <a:bodyPr>
            <a:normAutofit/>
          </a:bodyPr>
          <a:lstStyle/>
          <a:p>
            <a:r>
              <a:rPr lang="it-IT" sz="1800" dirty="0" err="1" smtClean="0"/>
              <a:t>Earl</a:t>
            </a:r>
            <a:r>
              <a:rPr lang="it-IT" sz="1800" dirty="0" smtClean="0"/>
              <a:t>  </a:t>
            </a:r>
            <a:r>
              <a:rPr lang="it-IT" sz="1800" dirty="0" err="1" smtClean="0"/>
              <a:t>Beardie</a:t>
            </a:r>
            <a:r>
              <a:rPr lang="it-IT" sz="1800" dirty="0" smtClean="0"/>
              <a:t> </a:t>
            </a:r>
            <a:r>
              <a:rPr lang="it-IT" sz="1800" dirty="0" err="1" smtClean="0"/>
              <a:t>was</a:t>
            </a:r>
            <a:r>
              <a:rPr lang="it-IT" sz="1800" dirty="0" smtClean="0"/>
              <a:t>  </a:t>
            </a:r>
            <a:r>
              <a:rPr lang="it-IT" sz="1800" dirty="0" err="1" smtClean="0"/>
              <a:t>what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may</a:t>
            </a:r>
            <a:r>
              <a:rPr lang="it-IT" sz="1800" dirty="0" smtClean="0"/>
              <a:t> </a:t>
            </a:r>
            <a:r>
              <a:rPr lang="it-IT" sz="1800" dirty="0" err="1" smtClean="0"/>
              <a:t>call</a:t>
            </a:r>
            <a:r>
              <a:rPr lang="it-IT" sz="1800" dirty="0" smtClean="0"/>
              <a:t> a compulsive </a:t>
            </a:r>
            <a:r>
              <a:rPr lang="it-IT" sz="1800" dirty="0" err="1" smtClean="0"/>
              <a:t>gambler</a:t>
            </a:r>
            <a:r>
              <a:rPr lang="it-IT" sz="1800" dirty="0" smtClean="0"/>
              <a:t> </a:t>
            </a:r>
            <a:r>
              <a:rPr lang="it-IT" sz="1800" dirty="0" err="1" smtClean="0"/>
              <a:t>who</a:t>
            </a:r>
            <a:r>
              <a:rPr lang="it-IT" sz="1800" dirty="0" smtClean="0"/>
              <a:t> </a:t>
            </a:r>
            <a:r>
              <a:rPr lang="it-IT" sz="1800" dirty="0" err="1" smtClean="0"/>
              <a:t>liked</a:t>
            </a:r>
            <a:r>
              <a:rPr lang="it-IT" sz="1800" dirty="0" smtClean="0"/>
              <a:t> </a:t>
            </a:r>
            <a:r>
              <a:rPr lang="it-IT" sz="1800" dirty="0" err="1" smtClean="0"/>
              <a:t>cards</a:t>
            </a:r>
            <a:r>
              <a:rPr lang="it-IT" sz="1800" dirty="0" smtClean="0"/>
              <a:t>.</a:t>
            </a:r>
          </a:p>
          <a:p>
            <a:endParaRPr lang="it-IT" sz="1800" dirty="0" smtClean="0"/>
          </a:p>
          <a:p>
            <a:r>
              <a:rPr lang="en-US" sz="1800" dirty="0" smtClean="0"/>
              <a:t>this story is about this man who played cards, but at a certain point he died because he made a pact with the devil.</a:t>
            </a:r>
          </a:p>
          <a:p>
            <a:endParaRPr lang="en-US" sz="1800" dirty="0" smtClean="0"/>
          </a:p>
          <a:p>
            <a:r>
              <a:rPr lang="en-US" sz="1800" dirty="0" smtClean="0"/>
              <a:t>Today it is thought that Earl has become a ghost and that he plays for eternity at cards in a secret room of the castle with the devil</a:t>
            </a:r>
            <a:endParaRPr lang="it-IT" sz="1800" dirty="0"/>
          </a:p>
        </p:txBody>
      </p:sp>
      <p:pic>
        <p:nvPicPr>
          <p:cNvPr id="6" name="Immagine 5" descr="dd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780928"/>
            <a:ext cx="2736304" cy="377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agina iniziale 6">
            <a:hlinkClick r:id="rId4" action="ppaction://hlinksldjump" highlightClick="1"/>
          </p:cNvPr>
          <p:cNvSpPr/>
          <p:nvPr/>
        </p:nvSpPr>
        <p:spPr>
          <a:xfrm>
            <a:off x="4716016" y="5733256"/>
            <a:ext cx="1224136" cy="112474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3563888" y="5949280"/>
            <a:ext cx="1152128" cy="6286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214346" y="214290"/>
            <a:ext cx="9501254" cy="2857519"/>
          </a:xfrm>
        </p:spPr>
        <p:txBody>
          <a:bodyPr>
            <a:noAutofit/>
          </a:bodyPr>
          <a:lstStyle/>
          <a:p>
            <a:r>
              <a:rPr lang="it-IT" sz="8800" dirty="0" smtClean="0"/>
              <a:t>DAY 1:</a:t>
            </a:r>
            <a:r>
              <a:rPr lang="it-IT" sz="96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Edinburgh      Castle</a:t>
            </a:r>
            <a:endParaRPr lang="it-IT" sz="96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072198" y="6334780"/>
            <a:ext cx="307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FF"/>
                </a:solidFill>
              </a:rPr>
              <a:t>Beatrice &amp; Rebecca</a:t>
            </a:r>
            <a:endParaRPr lang="it-IT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Baskerville Old Face" pitchFamily="18" charset="0"/>
              </a:rPr>
              <a:t>Balgonie Castle</a:t>
            </a:r>
            <a:endParaRPr lang="en-US" sz="7200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43306" y="1071546"/>
            <a:ext cx="5500694" cy="1071570"/>
          </a:xfrm>
        </p:spPr>
        <p:txBody>
          <a:bodyPr>
            <a:normAutofit fontScale="92500"/>
          </a:bodyPr>
          <a:lstStyle/>
          <a:p>
            <a:r>
              <a:rPr lang="it-IT" sz="4000" dirty="0" smtClean="0">
                <a:solidFill>
                  <a:srgbClr val="002060"/>
                </a:solidFill>
                <a:latin typeface="Baskerville Old Face" pitchFamily="18" charset="0"/>
              </a:rPr>
              <a:t>Luigi, Matteo and Giacomo</a:t>
            </a:r>
            <a:endParaRPr lang="it-IT" sz="40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LOCATION</a:t>
            </a:r>
          </a:p>
          <a:p>
            <a:pPr>
              <a:buNone/>
            </a:pPr>
            <a:r>
              <a:rPr lang="it-IT" dirty="0">
                <a:latin typeface="Andalus" pitchFamily="18" charset="-78"/>
                <a:cs typeface="Andalus" pitchFamily="18" charset="-78"/>
              </a:rPr>
              <a:t>   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The Edinburgh Castle </a:t>
            </a:r>
            <a:r>
              <a:rPr lang="it-IT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dirty="0" err="1" smtClean="0">
                <a:latin typeface="Andalus" pitchFamily="18" charset="-78"/>
                <a:cs typeface="Andalus" pitchFamily="18" charset="-78"/>
              </a:rPr>
              <a:t>situated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 in Edinburgh.</a:t>
            </a:r>
          </a:p>
          <a:p>
            <a:pPr>
              <a:buNone/>
            </a:pPr>
            <a:r>
              <a:rPr lang="it-IT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  </a:t>
            </a:r>
          </a:p>
          <a:p>
            <a:pPr>
              <a:buNone/>
            </a:pPr>
            <a:r>
              <a:rPr lang="it-IT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 </a:t>
            </a:r>
            <a:endParaRPr lang="it-IT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Immagine 3" descr="cartina edi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5667375" cy="4210050"/>
          </a:xfrm>
          <a:prstGeom prst="rect">
            <a:avLst/>
          </a:prstGeom>
        </p:spPr>
      </p:pic>
      <p:pic>
        <p:nvPicPr>
          <p:cNvPr id="5" name="Immagine 4" descr="caste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324" y="1928802"/>
            <a:ext cx="4063675" cy="2286016"/>
          </a:xfrm>
          <a:prstGeom prst="rect">
            <a:avLst/>
          </a:prstGeom>
        </p:spPr>
      </p:pic>
      <p:sp>
        <p:nvSpPr>
          <p:cNvPr id="8" name="Freccia angolare in su 7"/>
          <p:cNvSpPr/>
          <p:nvPr/>
        </p:nvSpPr>
        <p:spPr>
          <a:xfrm>
            <a:off x="2500298" y="4071942"/>
            <a:ext cx="4000528" cy="785818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MAIN CHARACTER OF THE STORY</a:t>
            </a:r>
          </a:p>
          <a:p>
            <a:pPr>
              <a:buNone/>
            </a:pPr>
            <a:r>
              <a:rPr lang="it-IT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  The principal character of the story is The Piper, a musician.</a:t>
            </a:r>
          </a:p>
          <a:p>
            <a:pPr>
              <a:buNone/>
            </a:pPr>
            <a:endParaRPr lang="it-IT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it-IT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Immagine 4" descr="p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281920"/>
            <a:ext cx="3217556" cy="4576080"/>
          </a:xfrm>
          <a:prstGeom prst="rect">
            <a:avLst/>
          </a:prstGeom>
        </p:spPr>
      </p:pic>
      <p:sp>
        <p:nvSpPr>
          <p:cNvPr id="6" name="Fumetto 3 5"/>
          <p:cNvSpPr/>
          <p:nvPr/>
        </p:nvSpPr>
        <p:spPr>
          <a:xfrm>
            <a:off x="4643438" y="1857364"/>
            <a:ext cx="2571768" cy="1357322"/>
          </a:xfrm>
          <a:prstGeom prst="wedgeEllipseCallout">
            <a:avLst>
              <a:gd name="adj1" fmla="val -104514"/>
              <a:gd name="adj2" fmla="val 3255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I’M A PIPER!</a:t>
            </a:r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WHAT HAPPENED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The Piper was sent to explore the secret tunnels to the Royal Mile and he vanished while </a:t>
            </a:r>
            <a:r>
              <a:rPr lang="it-IT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he</a:t>
            </a:r>
            <a:r>
              <a:rPr lang="it-IT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was</a:t>
            </a:r>
            <a:r>
              <a:rPr lang="it-IT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playing</a:t>
            </a:r>
            <a:r>
              <a:rPr lang="it-IT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bagpipes</a:t>
            </a:r>
            <a:r>
              <a:rPr lang="it-IT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it-IT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Immagine 3" descr="fantasm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8900" y="2643182"/>
            <a:ext cx="2705100" cy="4013200"/>
          </a:xfrm>
          <a:prstGeom prst="rect">
            <a:avLst/>
          </a:prstGeom>
        </p:spPr>
      </p:pic>
      <p:pic>
        <p:nvPicPr>
          <p:cNvPr id="5" name="Immagine 4" descr="punti di dom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2928934"/>
            <a:ext cx="3755566" cy="1971672"/>
          </a:xfrm>
          <a:prstGeom prst="rect">
            <a:avLst/>
          </a:prstGeom>
        </p:spPr>
      </p:pic>
      <p:pic>
        <p:nvPicPr>
          <p:cNvPr id="6" name="Immagine 5" descr="cornamus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4643446"/>
            <a:ext cx="1166814" cy="1715217"/>
          </a:xfrm>
          <a:prstGeom prst="rect">
            <a:avLst/>
          </a:prstGeom>
        </p:spPr>
      </p:pic>
      <p:sp>
        <p:nvSpPr>
          <p:cNvPr id="7" name="Pagina iniziale 6">
            <a:hlinkClick r:id="rId6" action="ppaction://hlinksldjump" highlightClick="1"/>
          </p:cNvPr>
          <p:cNvSpPr/>
          <p:nvPr/>
        </p:nvSpPr>
        <p:spPr>
          <a:xfrm>
            <a:off x="3635896" y="5589240"/>
            <a:ext cx="1224136" cy="112474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2483768" y="5805264"/>
            <a:ext cx="1152128" cy="6286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305800" cy="114300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chemeClr val="bg1"/>
                </a:solidFill>
                <a:latin typeface="Brush Script MT" pitchFamily="66" charset="0"/>
              </a:rPr>
              <a:t>DAY 5 </a:t>
            </a:r>
            <a:endParaRPr lang="it-IT" sz="32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Duntrune</a:t>
            </a:r>
            <a:r>
              <a:rPr lang="it-IT" dirty="0" smtClean="0"/>
              <a:t> </a:t>
            </a:r>
            <a:r>
              <a:rPr lang="it-IT" dirty="0" err="1" smtClean="0"/>
              <a:t>Castle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Picture 2" descr="Risultati immagini per duntrune castle"/>
          <p:cNvPicPr>
            <a:picLocks noChangeAspect="1" noChangeArrowheads="1"/>
          </p:cNvPicPr>
          <p:nvPr/>
        </p:nvPicPr>
        <p:blipFill>
          <a:blip r:embed="rId2" cstate="print"/>
          <a:srcRect l="43706" r="776" b="41726"/>
          <a:stretch>
            <a:fillRect/>
          </a:stretch>
        </p:blipFill>
        <p:spPr bwMode="auto">
          <a:xfrm>
            <a:off x="2843808" y="3645024"/>
            <a:ext cx="3619862" cy="2849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Duntrune</a:t>
            </a:r>
            <a:r>
              <a:rPr lang="it-IT" dirty="0" smtClean="0"/>
              <a:t> </a:t>
            </a:r>
            <a:r>
              <a:rPr lang="it-IT" dirty="0" err="1" smtClean="0"/>
              <a:t>castle</a:t>
            </a:r>
            <a:r>
              <a:rPr lang="it-IT" dirty="0" smtClean="0"/>
              <a:t> is </a:t>
            </a:r>
            <a:r>
              <a:rPr lang="it-IT" dirty="0" err="1" smtClean="0"/>
              <a:t>located</a:t>
            </a:r>
            <a:r>
              <a:rPr lang="it-IT" dirty="0" smtClean="0"/>
              <a:t> on the </a:t>
            </a:r>
            <a:r>
              <a:rPr lang="it-IT" dirty="0" err="1" smtClean="0"/>
              <a:t>northside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Loch</a:t>
            </a:r>
            <a:r>
              <a:rPr lang="it-IT" dirty="0" smtClean="0"/>
              <a:t> </a:t>
            </a:r>
            <a:r>
              <a:rPr lang="it-IT" dirty="0" err="1" smtClean="0"/>
              <a:t>Crinan</a:t>
            </a:r>
            <a:r>
              <a:rPr lang="it-IT" dirty="0" smtClean="0"/>
              <a:t> in Scotland.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Location </a:t>
            </a:r>
            <a:endParaRPr lang="it-IT" dirty="0"/>
          </a:p>
        </p:txBody>
      </p:sp>
      <p:pic>
        <p:nvPicPr>
          <p:cNvPr id="4" name="Picture 2" descr="Risultati immagini per duntrune castle"/>
          <p:cNvPicPr>
            <a:picLocks noChangeAspect="1" noChangeArrowheads="1"/>
          </p:cNvPicPr>
          <p:nvPr/>
        </p:nvPicPr>
        <p:blipFill>
          <a:blip r:embed="rId2" cstate="print"/>
          <a:srcRect l="43706" r="776" b="41726"/>
          <a:stretch>
            <a:fillRect/>
          </a:stretch>
        </p:blipFill>
        <p:spPr bwMode="auto">
          <a:xfrm>
            <a:off x="4211960" y="3717032"/>
            <a:ext cx="3456384" cy="272098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33348" t="12494" r="6681" b="13790"/>
          <a:stretch>
            <a:fillRect/>
          </a:stretch>
        </p:blipFill>
        <p:spPr bwMode="auto">
          <a:xfrm>
            <a:off x="1331640" y="2780928"/>
            <a:ext cx="3384376" cy="332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Story 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originally</a:t>
            </a:r>
            <a:r>
              <a:rPr lang="it-IT" dirty="0" smtClean="0"/>
              <a:t> </a:t>
            </a:r>
            <a:r>
              <a:rPr lang="it-IT" dirty="0" err="1" smtClean="0"/>
              <a:t>built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clan </a:t>
            </a:r>
            <a:r>
              <a:rPr lang="it-IT" dirty="0" err="1" smtClean="0"/>
              <a:t>MacDonald</a:t>
            </a:r>
            <a:r>
              <a:rPr lang="it-IT" dirty="0" smtClean="0"/>
              <a:t> in the 13° </a:t>
            </a:r>
            <a:r>
              <a:rPr lang="it-IT" dirty="0" err="1" smtClean="0"/>
              <a:t>century</a:t>
            </a:r>
            <a:r>
              <a:rPr lang="it-IT" dirty="0" smtClean="0"/>
              <a:t>. </a:t>
            </a:r>
            <a:r>
              <a:rPr lang="en-US" dirty="0" smtClean="0"/>
              <a:t>A spy from the Campbell clan was discovered and imprisoned in a tower. He played the accordion and they cut off his hands</a:t>
            </a:r>
            <a:endParaRPr lang="it-IT" dirty="0"/>
          </a:p>
        </p:txBody>
      </p:sp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2304256" cy="305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258891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 A handless skeleton was discovered.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26" name="AutoShape 2" descr="Risultati immagini per scheletro senza t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2915816" y="4581128"/>
            <a:ext cx="1152128" cy="628648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agina iniziale 7">
            <a:hlinkClick r:id="rId2" action="ppaction://hlinksldjump" highlightClick="1"/>
          </p:cNvPr>
          <p:cNvSpPr/>
          <p:nvPr/>
        </p:nvSpPr>
        <p:spPr>
          <a:xfrm>
            <a:off x="4139952" y="4365104"/>
            <a:ext cx="1224136" cy="1124744"/>
          </a:xfrm>
          <a:prstGeom prst="actionButtonHom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00232" y="857232"/>
            <a:ext cx="678661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contourW="12700" prstMaterial="softEdge">
              <a:bevelT w="82550" h="38100" prst="coolSlant"/>
              <a:bevelB w="82550" h="38100" prst="coolSlant"/>
              <a:contourClr>
                <a:srgbClr val="00B0F0"/>
              </a:contourClr>
            </a:sp3d>
          </a:bodyPr>
          <a:lstStyle/>
          <a:p>
            <a:r>
              <a:rPr lang="it-IT" sz="4000" dirty="0" smtClean="0">
                <a:solidFill>
                  <a:prstClr val="white"/>
                </a:solidFill>
                <a:effectLst>
                  <a:outerShdw blurRad="50800" dist="38100" dir="13500000" algn="br" rotWithShape="0">
                    <a:srgbClr val="00B0F0">
                      <a:alpha val="40000"/>
                    </a:srgbClr>
                  </a:outerShdw>
                </a:effectLst>
              </a:rPr>
              <a:t>DAY 6 – BRODICK CASTLE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1685908" cy="108424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LOCATION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Brodick Castle is a </a:t>
            </a:r>
            <a:r>
              <a:rPr lang="en-US" b="1" dirty="0" smtClean="0"/>
              <a:t>castle</a:t>
            </a:r>
            <a:r>
              <a:rPr lang="en-US" b="1" dirty="0"/>
              <a:t> situated outside the </a:t>
            </a:r>
            <a:r>
              <a:rPr lang="en-US" b="1" dirty="0" smtClean="0"/>
              <a:t>port</a:t>
            </a:r>
            <a:r>
              <a:rPr lang="en-US" b="1" dirty="0"/>
              <a:t> of </a:t>
            </a:r>
            <a:r>
              <a:rPr lang="en-US" b="1" dirty="0" smtClean="0"/>
              <a:t>Brodick</a:t>
            </a:r>
            <a:r>
              <a:rPr lang="en-US" b="1" dirty="0"/>
              <a:t> on the </a:t>
            </a:r>
            <a:r>
              <a:rPr lang="en-US" b="1" dirty="0" smtClean="0"/>
              <a:t>Isle of Arran, </a:t>
            </a:r>
            <a:r>
              <a:rPr lang="en-US" b="1" dirty="0"/>
              <a:t>an island in the </a:t>
            </a:r>
            <a:r>
              <a:rPr lang="en-US" b="1" dirty="0" smtClean="0"/>
              <a:t>Firth</a:t>
            </a:r>
            <a:r>
              <a:rPr lang="en-US" b="1" dirty="0" smtClean="0">
                <a:hlinkClick r:id="rId2" tooltip="Firth of Clyde"/>
              </a:rPr>
              <a:t> </a:t>
            </a:r>
            <a:r>
              <a:rPr lang="en-US" b="1" dirty="0" smtClean="0"/>
              <a:t>of Clyde,</a:t>
            </a:r>
            <a:r>
              <a:rPr lang="en-US" b="1" dirty="0"/>
              <a:t> </a:t>
            </a:r>
            <a:r>
              <a:rPr lang="en-US" b="1" dirty="0" smtClean="0"/>
              <a:t>Scotland. </a:t>
            </a:r>
            <a:r>
              <a:rPr lang="en-US" b="1" dirty="0"/>
              <a:t>It was previously a seat of the </a:t>
            </a:r>
            <a:r>
              <a:rPr lang="en-US" b="1" dirty="0" smtClean="0"/>
              <a:t>Dukes of Hamilton, </a:t>
            </a:r>
            <a:r>
              <a:rPr lang="en-US" b="1" dirty="0"/>
              <a:t>but is now owned by the </a:t>
            </a:r>
            <a:r>
              <a:rPr lang="en-US" b="1" dirty="0" smtClean="0"/>
              <a:t>National Trust for Scotland.</a:t>
            </a:r>
            <a:r>
              <a:rPr lang="en-US" b="1" dirty="0"/>
              <a:t> </a:t>
            </a:r>
            <a:endParaRPr lang="en-US" b="1" dirty="0" smtClean="0"/>
          </a:p>
          <a:p>
            <a:r>
              <a:rPr lang="it-IT" dirty="0" smtClean="0">
                <a:hlinkClick r:id="rId3"/>
              </a:rPr>
              <a:t>https://www.google.com/maps/place/Brodick+Castle,+Garden+and+Country+Park/@55.593863,-5.150884,15z/data=!4m5!3m4!1s0x0:0x7265357884584afb!8m2!3d55.593863!4d-5.150884</a:t>
            </a:r>
            <a:endParaRPr lang="it-IT" b="1" dirty="0"/>
          </a:p>
        </p:txBody>
      </p:sp>
      <p:pic>
        <p:nvPicPr>
          <p:cNvPr id="1026" name="Picture 2" descr="File:Brodick Castle Main Building East 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7538">
            <a:off x="3929058" y="2928934"/>
            <a:ext cx="4524353" cy="271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3008313" cy="116205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Grey Lady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 descr="msd104880_hal09_bride_034_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4487" y="3636578"/>
            <a:ext cx="2376327" cy="297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ghost-2892905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571480"/>
            <a:ext cx="350923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571472" y="1857364"/>
            <a:ext cx="2857520" cy="4119559"/>
          </a:xfrm>
        </p:spPr>
        <p:txBody>
          <a:bodyPr/>
          <a:lstStyle/>
          <a:p>
            <a:r>
              <a:rPr lang="it-IT" b="1" dirty="0" smtClean="0"/>
              <a:t>Giovanni di Nava was married to Isabella, a noble woman, but Giovanni betrayed his wife with another woman, Grey Lady. Giovanni had her killed, but </a:t>
            </a:r>
            <a:r>
              <a:rPr lang="en-US" b="1" dirty="0" smtClean="0"/>
              <a:t>her spectrum remained in the castle.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it-IT" b="1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b="1" dirty="0" smtClean="0"/>
          </a:p>
        </p:txBody>
      </p:sp>
      <p:pic>
        <p:nvPicPr>
          <p:cNvPr id="8" name="Immagine 7" descr="Grey-Lady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429000"/>
            <a:ext cx="2789646" cy="321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21429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FFFF00"/>
                </a:solidFill>
              </a:rPr>
              <a:t>Location</a:t>
            </a:r>
            <a:endParaRPr lang="it-IT" sz="4800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What happened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b="1" dirty="0" smtClean="0"/>
              <a:t>The castle has a long turbulent history and is alleged to be haunted by a “Grey Lady” clad in grey clothing with a large white collar.</a:t>
            </a:r>
          </a:p>
          <a:p>
            <a:r>
              <a:rPr lang="it-IT" b="1" dirty="0" err="1" smtClean="0"/>
              <a:t>She</a:t>
            </a:r>
            <a:r>
              <a:rPr lang="it-IT" b="1" dirty="0" smtClean="0"/>
              <a:t> was </a:t>
            </a:r>
            <a:r>
              <a:rPr lang="it-IT" b="1" dirty="0" err="1" smtClean="0"/>
              <a:t>followed</a:t>
            </a:r>
            <a:r>
              <a:rPr lang="it-IT" b="1" dirty="0" smtClean="0"/>
              <a:t> and at the end </a:t>
            </a:r>
            <a:r>
              <a:rPr lang="it-IT" b="1" dirty="0" err="1" smtClean="0"/>
              <a:t>she</a:t>
            </a:r>
            <a:r>
              <a:rPr lang="it-IT" b="1" dirty="0" smtClean="0"/>
              <a:t> </a:t>
            </a:r>
            <a:r>
              <a:rPr lang="it-IT" b="1" dirty="0" err="1" smtClean="0"/>
              <a:t>vanished</a:t>
            </a:r>
            <a:r>
              <a:rPr lang="it-IT" b="1" dirty="0" smtClean="0"/>
              <a:t> in </a:t>
            </a:r>
            <a:r>
              <a:rPr lang="it-IT" b="1" dirty="0" err="1" smtClean="0"/>
              <a:t>front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smtClean="0"/>
              <a:t>the people.</a:t>
            </a:r>
            <a:endParaRPr lang="it-IT" b="1" dirty="0"/>
          </a:p>
        </p:txBody>
      </p:sp>
      <p:sp>
        <p:nvSpPr>
          <p:cNvPr id="5" name="Pagina iniziale 4">
            <a:hlinkClick r:id="rId2" action="ppaction://hlinksldjump" highlightClick="1"/>
          </p:cNvPr>
          <p:cNvSpPr/>
          <p:nvPr/>
        </p:nvSpPr>
        <p:spPr>
          <a:xfrm>
            <a:off x="3635896" y="5589240"/>
            <a:ext cx="1224136" cy="112474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2483768" y="5805264"/>
            <a:ext cx="1152128" cy="6286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51" t="13544" r="38586" b="40784"/>
          <a:stretch>
            <a:fillRect/>
          </a:stretch>
        </p:blipFill>
        <p:spPr bwMode="auto">
          <a:xfrm rot="20462558">
            <a:off x="606820" y="867693"/>
            <a:ext cx="4327181" cy="44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714752"/>
            <a:ext cx="2281126" cy="2633665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6572264" y="1142984"/>
            <a:ext cx="2214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Alexander Leslie, 1st Earl of Leven was a Scottish soldier in Swedish and Scottish service. Born illegitimate and raised as a foster child.</a:t>
            </a:r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257176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askerville Old Face" pitchFamily="18" charset="0"/>
              </a:rPr>
              <a:t>Two investigators inside the castle felt observed and claimed to have been touched at the ankles. Others, on the other hand, saw a green woman or the ghost of a dead general.</a:t>
            </a:r>
            <a:endParaRPr lang="it-IT" sz="3600" dirty="0">
              <a:latin typeface="Baskerville Old Face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714356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What happened today?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t="-4000" r="-2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ina iniziale 1">
            <a:hlinkClick r:id="rId3" action="ppaction://hlinksldjump" highlightClick="1"/>
          </p:cNvPr>
          <p:cNvSpPr/>
          <p:nvPr/>
        </p:nvSpPr>
        <p:spPr>
          <a:xfrm>
            <a:off x="5544616" y="5301208"/>
            <a:ext cx="3599384" cy="1556792"/>
          </a:xfrm>
          <a:prstGeom prst="actionButtonHom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944216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MUCHALLS CASTLE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3322712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LOCATION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3600400" cy="1656183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solidFill>
                  <a:srgbClr val="7030A0"/>
                </a:solidFill>
              </a:rPr>
              <a:t>Muchalls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it-IT" sz="2400" dirty="0" err="1" smtClean="0">
                <a:solidFill>
                  <a:srgbClr val="7030A0"/>
                </a:solidFill>
              </a:rPr>
              <a:t>castle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it-IT" sz="2400" dirty="0" err="1" smtClean="0">
                <a:solidFill>
                  <a:srgbClr val="7030A0"/>
                </a:solidFill>
              </a:rPr>
              <a:t>is</a:t>
            </a:r>
            <a:r>
              <a:rPr lang="it-IT" sz="2400" dirty="0" smtClean="0">
                <a:solidFill>
                  <a:srgbClr val="7030A0"/>
                </a:solidFill>
              </a:rPr>
              <a:t> in the </a:t>
            </a:r>
            <a:r>
              <a:rPr lang="it-IT" sz="2400" dirty="0" err="1" smtClean="0">
                <a:solidFill>
                  <a:srgbClr val="7030A0"/>
                </a:solidFill>
              </a:rPr>
              <a:t>countryside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it-IT" sz="2400" dirty="0" err="1" smtClean="0">
                <a:solidFill>
                  <a:srgbClr val="7030A0"/>
                </a:solidFill>
              </a:rPr>
              <a:t>of</a:t>
            </a:r>
            <a:r>
              <a:rPr lang="it-IT" sz="2400" dirty="0" smtClean="0">
                <a:solidFill>
                  <a:srgbClr val="7030A0"/>
                </a:solidFill>
              </a:rPr>
              <a:t> </a:t>
            </a:r>
            <a:r>
              <a:rPr lang="it-IT" sz="2400" dirty="0" err="1">
                <a:solidFill>
                  <a:srgbClr val="7030A0"/>
                </a:solidFill>
              </a:rPr>
              <a:t>K</a:t>
            </a:r>
            <a:r>
              <a:rPr lang="it-IT" sz="2400" dirty="0" err="1" smtClean="0">
                <a:solidFill>
                  <a:srgbClr val="7030A0"/>
                </a:solidFill>
              </a:rPr>
              <a:t>incardine</a:t>
            </a:r>
            <a:r>
              <a:rPr lang="it-IT" sz="2400" dirty="0" smtClean="0">
                <a:solidFill>
                  <a:srgbClr val="7030A0"/>
                </a:solidFill>
              </a:rPr>
              <a:t> and </a:t>
            </a:r>
            <a:r>
              <a:rPr lang="it-IT" sz="2400" dirty="0" err="1" smtClean="0">
                <a:solidFill>
                  <a:srgbClr val="7030A0"/>
                </a:solidFill>
              </a:rPr>
              <a:t>Mearns</a:t>
            </a:r>
            <a:r>
              <a:rPr lang="it-IT" sz="2400" dirty="0" smtClean="0">
                <a:solidFill>
                  <a:srgbClr val="7030A0"/>
                </a:solidFill>
              </a:rPr>
              <a:t>,</a:t>
            </a:r>
            <a:r>
              <a:rPr lang="it-IT" sz="2400" dirty="0" err="1" smtClean="0">
                <a:solidFill>
                  <a:srgbClr val="7030A0"/>
                </a:solidFill>
              </a:rPr>
              <a:t>Aberdeenshire</a:t>
            </a:r>
            <a:r>
              <a:rPr lang="it-IT" sz="2400" dirty="0" smtClean="0">
                <a:solidFill>
                  <a:srgbClr val="7030A0"/>
                </a:solidFill>
              </a:rPr>
              <a:t>. </a:t>
            </a:r>
            <a:endParaRPr lang="it-IT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Main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character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the story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1684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chemeClr val="bg1"/>
                </a:solidFill>
              </a:rPr>
              <a:t>The </a:t>
            </a:r>
            <a:r>
              <a:rPr lang="it-IT" sz="3600" dirty="0" err="1" smtClean="0">
                <a:solidFill>
                  <a:schemeClr val="bg1"/>
                </a:solidFill>
              </a:rPr>
              <a:t>main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character</a:t>
            </a:r>
            <a:r>
              <a:rPr lang="it-IT" sz="3600" dirty="0" smtClean="0">
                <a:solidFill>
                  <a:schemeClr val="bg1"/>
                </a:solidFill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</a:rPr>
              <a:t>of</a:t>
            </a:r>
            <a:r>
              <a:rPr lang="it-IT" sz="3600" dirty="0" smtClean="0">
                <a:solidFill>
                  <a:schemeClr val="bg1"/>
                </a:solidFill>
              </a:rPr>
              <a:t> the story </a:t>
            </a:r>
            <a:r>
              <a:rPr lang="it-IT" sz="3600" dirty="0" err="1" smtClean="0">
                <a:solidFill>
                  <a:schemeClr val="bg1"/>
                </a:solidFill>
              </a:rPr>
              <a:t>is</a:t>
            </a:r>
            <a:r>
              <a:rPr lang="it-IT" sz="3600" dirty="0" smtClean="0">
                <a:solidFill>
                  <a:schemeClr val="bg1"/>
                </a:solidFill>
              </a:rPr>
              <a:t> the </a:t>
            </a:r>
            <a:r>
              <a:rPr lang="it-IT" sz="3600" dirty="0" smtClean="0">
                <a:solidFill>
                  <a:srgbClr val="92D050"/>
                </a:solidFill>
              </a:rPr>
              <a:t>Green Lady. </a:t>
            </a:r>
            <a:endParaRPr lang="it-IT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arta">
  <a:themeElements>
    <a:clrScheme name="Personalizzato 15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000000"/>
      </a:accent2>
      <a:accent3>
        <a:srgbClr val="000000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495</Words>
  <Application>Microsoft Office PowerPoint</Application>
  <PresentationFormat>Presentazione su schermo (4:3)</PresentationFormat>
  <Paragraphs>59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Carta</vt:lpstr>
      <vt:lpstr>7_Tema di Office</vt:lpstr>
      <vt:lpstr>Diapositiva 1</vt:lpstr>
      <vt:lpstr>Balgonie Castle</vt:lpstr>
      <vt:lpstr>Diapositiva 3</vt:lpstr>
      <vt:lpstr>Diapositiva 4</vt:lpstr>
      <vt:lpstr>Two investigators inside the castle felt observed and claimed to have been touched at the ankles. Others, on the other hand, saw a green woman or the ghost of a dead general.</vt:lpstr>
      <vt:lpstr>Diapositiva 6</vt:lpstr>
      <vt:lpstr>MUCHALLS CASTLE</vt:lpstr>
      <vt:lpstr>LOCATION</vt:lpstr>
      <vt:lpstr>Main character of the story</vt:lpstr>
      <vt:lpstr>What happend</vt:lpstr>
      <vt:lpstr>What happens today?</vt:lpstr>
      <vt:lpstr>Culzean Castle</vt:lpstr>
      <vt:lpstr>location  of  culzean  castle</vt:lpstr>
      <vt:lpstr>Diapositiva 14</vt:lpstr>
      <vt:lpstr>Diapositiva 15</vt:lpstr>
      <vt:lpstr>GLAMIS CASTLE</vt:lpstr>
      <vt:lpstr>Diapositiva 17</vt:lpstr>
      <vt:lpstr>EARL BEARDIE </vt:lpstr>
      <vt:lpstr>DAY 1:Edinburgh      Castle</vt:lpstr>
      <vt:lpstr>Diapositiva 20</vt:lpstr>
      <vt:lpstr>Diapositiva 21</vt:lpstr>
      <vt:lpstr>Diapositiva 22</vt:lpstr>
      <vt:lpstr>Duntrune Castle </vt:lpstr>
      <vt:lpstr>Location </vt:lpstr>
      <vt:lpstr>Story </vt:lpstr>
      <vt:lpstr>Diapositiva 26</vt:lpstr>
      <vt:lpstr>Diapositiva 27</vt:lpstr>
      <vt:lpstr> LOCATION</vt:lpstr>
      <vt:lpstr>Grey Lady</vt:lpstr>
      <vt:lpstr>What happened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castle ghost tour </dc:title>
  <dc:creator>Classe 2C</dc:creator>
  <cp:lastModifiedBy>Classe 2C</cp:lastModifiedBy>
  <cp:revision>9</cp:revision>
  <dcterms:created xsi:type="dcterms:W3CDTF">2019-04-08T08:32:53Z</dcterms:created>
  <dcterms:modified xsi:type="dcterms:W3CDTF">2019-04-29T08:21:44Z</dcterms:modified>
</cp:coreProperties>
</file>