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9" autoAdjust="0"/>
    <p:restoredTop sz="94660"/>
  </p:normalViewPr>
  <p:slideViewPr>
    <p:cSldViewPr>
      <p:cViewPr>
        <p:scale>
          <a:sx n="100" d="100"/>
          <a:sy n="100" d="100"/>
        </p:scale>
        <p:origin x="-39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970A-E9C4-4E68-B0C9-ECB8E3CEA08A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EA4D-D557-4235-8A57-AB41FF868C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970A-E9C4-4E68-B0C9-ECB8E3CEA08A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EA4D-D557-4235-8A57-AB41FF868C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970A-E9C4-4E68-B0C9-ECB8E3CEA08A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EA4D-D557-4235-8A57-AB41FF868C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4754-D489-4D3C-BED0-A147FBD0468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19/11/2018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FDE2-9FB1-4B6A-80EE-6F857F458EF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633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4754-D489-4D3C-BED0-A147FBD0468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19/11/2018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FDE2-9FB1-4B6A-80EE-6F857F458EF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894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4754-D489-4D3C-BED0-A147FBD0468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19/11/2018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FDE2-9FB1-4B6A-80EE-6F857F458EF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681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4754-D489-4D3C-BED0-A147FBD0468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19/11/2018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FDE2-9FB1-4B6A-80EE-6F857F458EF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261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4754-D489-4D3C-BED0-A147FBD0468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19/11/2018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FDE2-9FB1-4B6A-80EE-6F857F458EF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983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4754-D489-4D3C-BED0-A147FBD0468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19/11/2018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FDE2-9FB1-4B6A-80EE-6F857F458EF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483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4754-D489-4D3C-BED0-A147FBD0468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19/11/2018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FDE2-9FB1-4B6A-80EE-6F857F458EF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017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4754-D489-4D3C-BED0-A147FBD0468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19/11/2018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FDE2-9FB1-4B6A-80EE-6F857F458EF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69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970A-E9C4-4E68-B0C9-ECB8E3CEA08A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EA4D-D557-4235-8A57-AB41FF868C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4754-D489-4D3C-BED0-A147FBD0468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19/11/2018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FDE2-9FB1-4B6A-80EE-6F857F458EF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360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4754-D489-4D3C-BED0-A147FBD0468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19/11/2018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FDE2-9FB1-4B6A-80EE-6F857F458EF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9138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4754-D489-4D3C-BED0-A147FBD0468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19/11/2018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FDE2-9FB1-4B6A-80EE-6F857F458EF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33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970A-E9C4-4E68-B0C9-ECB8E3CEA08A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EA4D-D557-4235-8A57-AB41FF868C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970A-E9C4-4E68-B0C9-ECB8E3CEA08A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EA4D-D557-4235-8A57-AB41FF868C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970A-E9C4-4E68-B0C9-ECB8E3CEA08A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EA4D-D557-4235-8A57-AB41FF868C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970A-E9C4-4E68-B0C9-ECB8E3CEA08A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EA4D-D557-4235-8A57-AB41FF868C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970A-E9C4-4E68-B0C9-ECB8E3CEA08A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EA4D-D557-4235-8A57-AB41FF868C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970A-E9C4-4E68-B0C9-ECB8E3CEA08A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EA4D-D557-4235-8A57-AB41FF868C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970A-E9C4-4E68-B0C9-ECB8E3CEA08A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EA4D-D557-4235-8A57-AB41FF868C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6970A-E9C4-4E68-B0C9-ECB8E3CEA08A}" type="datetimeFigureOut">
              <a:rPr lang="it-IT" smtClean="0"/>
              <a:pPr/>
              <a:t>19/11/2018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BEA4D-D557-4235-8A57-AB41FF868CB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44754-D489-4D3C-BED0-A147FBD04684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19/11/2018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3FDE2-9FB1-4B6A-80EE-6F857F458EF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50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 rot="20060387">
            <a:off x="694986" y="2561666"/>
            <a:ext cx="75540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600" b="1" dirty="0" err="1" smtClean="0">
                <a:solidFill>
                  <a:srgbClr val="002060"/>
                </a:solidFill>
                <a:latin typeface="Algerian" pitchFamily="82" charset="0"/>
              </a:rPr>
              <a:t>Country</a:t>
            </a:r>
            <a:r>
              <a:rPr lang="it-IT" sz="6600" b="1" dirty="0" smtClean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it-IT" sz="6600" b="1" dirty="0" err="1" smtClean="0">
                <a:solidFill>
                  <a:srgbClr val="002060"/>
                </a:solidFill>
                <a:latin typeface="Algerian" pitchFamily="82" charset="0"/>
              </a:rPr>
              <a:t>Profile</a:t>
            </a:r>
            <a:endParaRPr lang="it-IT" sz="6600" b="1" dirty="0">
              <a:solidFill>
                <a:srgbClr val="00206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6544816" cy="648072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The capital city </a:t>
            </a:r>
            <a:r>
              <a:rPr lang="it-IT" sz="2400" dirty="0" err="1" smtClean="0">
                <a:solidFill>
                  <a:schemeClr val="tx1"/>
                </a:solidFill>
              </a:rPr>
              <a:t>of</a:t>
            </a:r>
            <a:r>
              <a:rPr lang="it-IT" sz="2400" dirty="0" smtClean="0">
                <a:solidFill>
                  <a:schemeClr val="tx1"/>
                </a:solidFill>
              </a:rPr>
              <a:t> IRELAND </a:t>
            </a:r>
            <a:r>
              <a:rPr lang="it-IT" sz="2400" dirty="0" err="1" smtClean="0">
                <a:solidFill>
                  <a:schemeClr val="tx1"/>
                </a:solidFill>
              </a:rPr>
              <a:t>is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b="1" dirty="0" smtClean="0">
                <a:solidFill>
                  <a:schemeClr val="tx1"/>
                </a:solidFill>
              </a:rPr>
              <a:t>DUBLIN.</a:t>
            </a:r>
            <a:endParaRPr lang="it-IT" sz="2800" b="1" dirty="0">
              <a:solidFill>
                <a:schemeClr val="tx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971600" y="2420888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err="1" smtClean="0">
                <a:solidFill>
                  <a:prstClr val="black"/>
                </a:solidFill>
              </a:rPr>
              <a:t>Ireland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in </a:t>
            </a:r>
            <a:r>
              <a:rPr lang="it-IT" sz="2400" dirty="0" err="1" smtClean="0">
                <a:solidFill>
                  <a:prstClr val="black"/>
                </a:solidFill>
              </a:rPr>
              <a:t>Europe</a:t>
            </a:r>
            <a:r>
              <a:rPr lang="it-IT" sz="2400" dirty="0" smtClean="0">
                <a:solidFill>
                  <a:prstClr val="black"/>
                </a:solidFill>
              </a:rPr>
              <a:t>, </a:t>
            </a:r>
            <a:r>
              <a:rPr lang="it-IT" sz="2400" dirty="0" err="1" smtClean="0">
                <a:solidFill>
                  <a:prstClr val="black"/>
                </a:solidFill>
              </a:rPr>
              <a:t>it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part </a:t>
            </a:r>
            <a:r>
              <a:rPr lang="it-IT" sz="2400" dirty="0" err="1" smtClean="0">
                <a:solidFill>
                  <a:prstClr val="black"/>
                </a:solidFill>
              </a:rPr>
              <a:t>of</a:t>
            </a:r>
            <a:r>
              <a:rPr lang="it-IT" sz="2400" dirty="0" smtClean="0">
                <a:solidFill>
                  <a:prstClr val="black"/>
                </a:solidFill>
              </a:rPr>
              <a:t> the </a:t>
            </a:r>
            <a:r>
              <a:rPr lang="it-IT" sz="2400" dirty="0" err="1" smtClean="0">
                <a:solidFill>
                  <a:prstClr val="black"/>
                </a:solidFill>
              </a:rPr>
              <a:t>British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Isles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but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doesn</a:t>
            </a:r>
            <a:r>
              <a:rPr lang="it-IT" sz="2400" dirty="0" smtClean="0">
                <a:solidFill>
                  <a:prstClr val="black"/>
                </a:solidFill>
              </a:rPr>
              <a:t>’t </a:t>
            </a:r>
            <a:r>
              <a:rPr lang="it-IT" sz="2400" dirty="0" err="1" smtClean="0">
                <a:solidFill>
                  <a:prstClr val="black"/>
                </a:solidFill>
              </a:rPr>
              <a:t>belong</a:t>
            </a:r>
            <a:r>
              <a:rPr lang="it-IT" sz="2400" dirty="0" smtClean="0">
                <a:solidFill>
                  <a:prstClr val="black"/>
                </a:solidFill>
              </a:rPr>
              <a:t>  </a:t>
            </a:r>
            <a:r>
              <a:rPr lang="it-IT" sz="2400" dirty="0" err="1" smtClean="0">
                <a:solidFill>
                  <a:prstClr val="black"/>
                </a:solidFill>
              </a:rPr>
              <a:t>to</a:t>
            </a:r>
            <a:r>
              <a:rPr lang="it-IT" sz="2400" dirty="0" smtClean="0">
                <a:solidFill>
                  <a:prstClr val="black"/>
                </a:solidFill>
              </a:rPr>
              <a:t> the </a:t>
            </a:r>
            <a:r>
              <a:rPr lang="it-IT" sz="2400" b="1" dirty="0" smtClean="0">
                <a:solidFill>
                  <a:prstClr val="black"/>
                </a:solidFill>
              </a:rPr>
              <a:t>U.K.</a:t>
            </a:r>
            <a:endParaRPr lang="it-IT" sz="2400" b="1" dirty="0">
              <a:solidFill>
                <a:prstClr val="black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755576" y="1628800"/>
            <a:ext cx="72008" cy="720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755576" y="2636912"/>
            <a:ext cx="72008" cy="720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971600" y="3717032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prstClr val="black"/>
                </a:solidFill>
              </a:rPr>
              <a:t>The </a:t>
            </a:r>
            <a:r>
              <a:rPr lang="it-IT" sz="2400" dirty="0" err="1" smtClean="0">
                <a:solidFill>
                  <a:prstClr val="black"/>
                </a:solidFill>
              </a:rPr>
              <a:t>flag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of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Ireland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b="1" dirty="0" smtClean="0">
                <a:solidFill>
                  <a:prstClr val="black"/>
                </a:solidFill>
              </a:rPr>
              <a:t>GREEN, WHITE, ORANGE.</a:t>
            </a:r>
            <a:endParaRPr lang="it-IT" sz="2400" b="1" dirty="0">
              <a:solidFill>
                <a:prstClr val="black"/>
              </a:solidFill>
            </a:endParaRPr>
          </a:p>
        </p:txBody>
      </p:sp>
      <p:sp>
        <p:nvSpPr>
          <p:cNvPr id="9" name="Ovale 8"/>
          <p:cNvSpPr/>
          <p:nvPr/>
        </p:nvSpPr>
        <p:spPr>
          <a:xfrm>
            <a:off x="827584" y="3933056"/>
            <a:ext cx="72008" cy="720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043608" y="4653136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prstClr val="black"/>
                </a:solidFill>
              </a:rPr>
              <a:t>The nickname </a:t>
            </a:r>
            <a:r>
              <a:rPr lang="it-IT" sz="2400" dirty="0" err="1" smtClean="0">
                <a:solidFill>
                  <a:prstClr val="black"/>
                </a:solidFill>
              </a:rPr>
              <a:t>of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Ireland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b="1" dirty="0" smtClean="0">
                <a:solidFill>
                  <a:prstClr val="black"/>
                </a:solidFill>
              </a:rPr>
              <a:t>Emerald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b="1" dirty="0" smtClean="0">
                <a:solidFill>
                  <a:prstClr val="black"/>
                </a:solidFill>
              </a:rPr>
              <a:t>Island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because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it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is</a:t>
            </a:r>
            <a:r>
              <a:rPr lang="it-IT" sz="2400" dirty="0" smtClean="0">
                <a:solidFill>
                  <a:prstClr val="black"/>
                </a:solidFill>
              </a:rPr>
              <a:t> </a:t>
            </a:r>
            <a:r>
              <a:rPr lang="it-IT" sz="2400" dirty="0" err="1" smtClean="0">
                <a:solidFill>
                  <a:prstClr val="black"/>
                </a:solidFill>
              </a:rPr>
              <a:t>very</a:t>
            </a:r>
            <a:r>
              <a:rPr lang="it-IT" sz="2400" dirty="0" smtClean="0">
                <a:solidFill>
                  <a:prstClr val="black"/>
                </a:solidFill>
              </a:rPr>
              <a:t> green</a:t>
            </a:r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1" name="Ovale 10"/>
          <p:cNvSpPr/>
          <p:nvPr/>
        </p:nvSpPr>
        <p:spPr>
          <a:xfrm>
            <a:off x="827584" y="4869160"/>
            <a:ext cx="72008" cy="720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70716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9" grpId="0" animBg="1"/>
      <p:bldP spid="10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411760" y="620688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prstClr val="black"/>
                </a:solidFill>
                <a:latin typeface="Algerian" pitchFamily="82" charset="0"/>
              </a:rPr>
              <a:t>The </a:t>
            </a:r>
            <a:r>
              <a:rPr lang="it-IT" sz="3200" dirty="0" err="1" smtClean="0">
                <a:solidFill>
                  <a:prstClr val="black"/>
                </a:solidFill>
                <a:latin typeface="Algerian" pitchFamily="82" charset="0"/>
              </a:rPr>
              <a:t>flag</a:t>
            </a:r>
            <a:r>
              <a:rPr lang="it-IT" sz="3200" dirty="0" smtClean="0">
                <a:solidFill>
                  <a:prstClr val="black"/>
                </a:solidFill>
                <a:latin typeface="Algerian" pitchFamily="82" charset="0"/>
              </a:rPr>
              <a:t> </a:t>
            </a:r>
            <a:r>
              <a:rPr lang="it-IT" sz="3200" dirty="0" err="1" smtClean="0">
                <a:solidFill>
                  <a:prstClr val="black"/>
                </a:solidFill>
                <a:latin typeface="Algerian" pitchFamily="82" charset="0"/>
              </a:rPr>
              <a:t>of</a:t>
            </a:r>
            <a:r>
              <a:rPr lang="it-IT" sz="3200" dirty="0" smtClean="0">
                <a:solidFill>
                  <a:prstClr val="black"/>
                </a:solidFill>
                <a:latin typeface="Algerian" pitchFamily="82" charset="0"/>
              </a:rPr>
              <a:t> </a:t>
            </a:r>
            <a:r>
              <a:rPr lang="it-IT" sz="3200" dirty="0" err="1" smtClean="0">
                <a:solidFill>
                  <a:prstClr val="black"/>
                </a:solidFill>
                <a:latin typeface="Algerian" pitchFamily="82" charset="0"/>
              </a:rPr>
              <a:t>Ireland</a:t>
            </a:r>
            <a:r>
              <a:rPr lang="it-IT" sz="3200" dirty="0" smtClean="0">
                <a:solidFill>
                  <a:prstClr val="black"/>
                </a:solidFill>
                <a:latin typeface="Algerian" pitchFamily="82" charset="0"/>
              </a:rPr>
              <a:t> </a:t>
            </a:r>
            <a:endParaRPr lang="it-IT" sz="3200" dirty="0">
              <a:solidFill>
                <a:prstClr val="black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62139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gn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0"/>
            <a:ext cx="5346001" cy="6858000"/>
          </a:xfrm>
          <a:prstGeom prst="rect">
            <a:avLst/>
          </a:prstGeom>
        </p:spPr>
      </p:pic>
      <p:cxnSp>
        <p:nvCxnSpPr>
          <p:cNvPr id="5" name="Connettore 2 4"/>
          <p:cNvCxnSpPr/>
          <p:nvPr/>
        </p:nvCxnSpPr>
        <p:spPr>
          <a:xfrm>
            <a:off x="827584" y="2492896"/>
            <a:ext cx="180020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0" y="2132856"/>
            <a:ext cx="1080120" cy="369332"/>
          </a:xfrm>
          <a:prstGeom prst="rect">
            <a:avLst/>
          </a:prstGeom>
          <a:solidFill>
            <a:schemeClr val="accent3"/>
          </a:solidFill>
          <a:effectLst>
            <a:reflection blurRad="6350" stA="50000" endA="300" endPos="55000" dir="5400000" sy="-100000" algn="bl" rotWithShape="0"/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IRELAND 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9" name="Connettore 2 8"/>
          <p:cNvCxnSpPr/>
          <p:nvPr/>
        </p:nvCxnSpPr>
        <p:spPr>
          <a:xfrm>
            <a:off x="2555776" y="1772816"/>
            <a:ext cx="115212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971600" y="1340768"/>
            <a:ext cx="216024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NORTHERN IRELAND 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16" name="Connettore 2 15"/>
          <p:cNvCxnSpPr/>
          <p:nvPr/>
        </p:nvCxnSpPr>
        <p:spPr>
          <a:xfrm flipH="1">
            <a:off x="5868144" y="2780928"/>
            <a:ext cx="1872208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7092280" y="2564904"/>
            <a:ext cx="1224136" cy="369332"/>
          </a:xfrm>
          <a:prstGeom prst="rect">
            <a:avLst/>
          </a:prstGeom>
          <a:scene3d>
            <a:camera prst="perspectiveHeroicExtremeRightFacing"/>
            <a:lightRig rig="threePt" dir="t"/>
          </a:scene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white"/>
                </a:solidFill>
              </a:rPr>
              <a:t>ENGLAND</a:t>
            </a:r>
            <a:endParaRPr lang="it-IT" dirty="0">
              <a:solidFill>
                <a:prstClr val="white"/>
              </a:solidFill>
            </a:endParaRPr>
          </a:p>
        </p:txBody>
      </p:sp>
      <p:cxnSp>
        <p:nvCxnSpPr>
          <p:cNvPr id="20" name="Connettore 2 19"/>
          <p:cNvCxnSpPr/>
          <p:nvPr/>
        </p:nvCxnSpPr>
        <p:spPr>
          <a:xfrm flipH="1">
            <a:off x="4860032" y="692696"/>
            <a:ext cx="151216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6012160" y="260648"/>
            <a:ext cx="1224136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SCOTLAND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4" name="Connettore 23"/>
          <p:cNvSpPr/>
          <p:nvPr/>
        </p:nvSpPr>
        <p:spPr>
          <a:xfrm>
            <a:off x="3707904" y="4221088"/>
            <a:ext cx="72008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2987824" y="38610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prstClr val="black"/>
                </a:solidFill>
              </a:rPr>
              <a:t>Dublin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6" name="Connettore 25"/>
          <p:cNvSpPr/>
          <p:nvPr/>
        </p:nvSpPr>
        <p:spPr>
          <a:xfrm flipV="1">
            <a:off x="5148064" y="2492896"/>
            <a:ext cx="72008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4427984" y="21328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mtClean="0">
                <a:solidFill>
                  <a:prstClr val="black"/>
                </a:solidFill>
              </a:rPr>
              <a:t>Edinburgh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8" name="Connettore 27"/>
          <p:cNvSpPr/>
          <p:nvPr/>
        </p:nvSpPr>
        <p:spPr>
          <a:xfrm>
            <a:off x="6012160" y="5229200"/>
            <a:ext cx="72008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5508104" y="47971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London 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31" name="Connettore 2 30"/>
          <p:cNvCxnSpPr/>
          <p:nvPr/>
        </p:nvCxnSpPr>
        <p:spPr>
          <a:xfrm flipV="1">
            <a:off x="2915816" y="4509120"/>
            <a:ext cx="194421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/>
          <p:cNvSpPr txBox="1"/>
          <p:nvPr/>
        </p:nvSpPr>
        <p:spPr>
          <a:xfrm>
            <a:off x="1979712" y="5661248"/>
            <a:ext cx="93610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white"/>
                </a:solidFill>
              </a:rPr>
              <a:t>WALES</a:t>
            </a:r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39" name="Connettore 38"/>
          <p:cNvSpPr/>
          <p:nvPr/>
        </p:nvSpPr>
        <p:spPr>
          <a:xfrm>
            <a:off x="5076056" y="5301208"/>
            <a:ext cx="72008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4499992" y="49411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Cardiff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46" name="Connettore 45"/>
          <p:cNvSpPr/>
          <p:nvPr/>
        </p:nvSpPr>
        <p:spPr>
          <a:xfrm>
            <a:off x="3995936" y="3140968"/>
            <a:ext cx="72008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47" name="CasellaDiTesto 46"/>
          <p:cNvSpPr txBox="1"/>
          <p:nvPr/>
        </p:nvSpPr>
        <p:spPr>
          <a:xfrm>
            <a:off x="3707904" y="27809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Belfast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4" name="Figura a mano libera 33"/>
          <p:cNvSpPr/>
          <p:nvPr/>
        </p:nvSpPr>
        <p:spPr>
          <a:xfrm>
            <a:off x="5244860" y="4157932"/>
            <a:ext cx="310551" cy="1087837"/>
          </a:xfrm>
          <a:custGeom>
            <a:avLst/>
            <a:gdLst>
              <a:gd name="connsiteX0" fmla="*/ 0 w 310551"/>
              <a:gd name="connsiteY0" fmla="*/ 0 h 1087837"/>
              <a:gd name="connsiteX1" fmla="*/ 8627 w 310551"/>
              <a:gd name="connsiteY1" fmla="*/ 34506 h 1087837"/>
              <a:gd name="connsiteX2" fmla="*/ 60385 w 310551"/>
              <a:gd name="connsiteY2" fmla="*/ 60385 h 1087837"/>
              <a:gd name="connsiteX3" fmla="*/ 129397 w 310551"/>
              <a:gd name="connsiteY3" fmla="*/ 86264 h 1087837"/>
              <a:gd name="connsiteX4" fmla="*/ 163902 w 310551"/>
              <a:gd name="connsiteY4" fmla="*/ 103517 h 1087837"/>
              <a:gd name="connsiteX5" fmla="*/ 198408 w 310551"/>
              <a:gd name="connsiteY5" fmla="*/ 112143 h 1087837"/>
              <a:gd name="connsiteX6" fmla="*/ 215661 w 310551"/>
              <a:gd name="connsiteY6" fmla="*/ 138023 h 1087837"/>
              <a:gd name="connsiteX7" fmla="*/ 224287 w 310551"/>
              <a:gd name="connsiteY7" fmla="*/ 163902 h 1087837"/>
              <a:gd name="connsiteX8" fmla="*/ 241540 w 310551"/>
              <a:gd name="connsiteY8" fmla="*/ 198408 h 1087837"/>
              <a:gd name="connsiteX9" fmla="*/ 250166 w 310551"/>
              <a:gd name="connsiteY9" fmla="*/ 250166 h 1087837"/>
              <a:gd name="connsiteX10" fmla="*/ 241540 w 310551"/>
              <a:gd name="connsiteY10" fmla="*/ 327804 h 1087837"/>
              <a:gd name="connsiteX11" fmla="*/ 232914 w 310551"/>
              <a:gd name="connsiteY11" fmla="*/ 353683 h 1087837"/>
              <a:gd name="connsiteX12" fmla="*/ 181155 w 310551"/>
              <a:gd name="connsiteY12" fmla="*/ 370936 h 1087837"/>
              <a:gd name="connsiteX13" fmla="*/ 138023 w 310551"/>
              <a:gd name="connsiteY13" fmla="*/ 500332 h 1087837"/>
              <a:gd name="connsiteX14" fmla="*/ 155276 w 310551"/>
              <a:gd name="connsiteY14" fmla="*/ 552091 h 1087837"/>
              <a:gd name="connsiteX15" fmla="*/ 198408 w 310551"/>
              <a:gd name="connsiteY15" fmla="*/ 603849 h 1087837"/>
              <a:gd name="connsiteX16" fmla="*/ 232914 w 310551"/>
              <a:gd name="connsiteY16" fmla="*/ 655608 h 1087837"/>
              <a:gd name="connsiteX17" fmla="*/ 241540 w 310551"/>
              <a:gd name="connsiteY17" fmla="*/ 681487 h 1087837"/>
              <a:gd name="connsiteX18" fmla="*/ 258793 w 310551"/>
              <a:gd name="connsiteY18" fmla="*/ 707366 h 1087837"/>
              <a:gd name="connsiteX19" fmla="*/ 267419 w 310551"/>
              <a:gd name="connsiteY19" fmla="*/ 767751 h 1087837"/>
              <a:gd name="connsiteX20" fmla="*/ 284672 w 310551"/>
              <a:gd name="connsiteY20" fmla="*/ 802257 h 1087837"/>
              <a:gd name="connsiteX21" fmla="*/ 301925 w 310551"/>
              <a:gd name="connsiteY21" fmla="*/ 854015 h 1087837"/>
              <a:gd name="connsiteX22" fmla="*/ 310551 w 310551"/>
              <a:gd name="connsiteY22" fmla="*/ 879894 h 1087837"/>
              <a:gd name="connsiteX23" fmla="*/ 301925 w 310551"/>
              <a:gd name="connsiteY23" fmla="*/ 948906 h 1087837"/>
              <a:gd name="connsiteX24" fmla="*/ 267419 w 310551"/>
              <a:gd name="connsiteY24" fmla="*/ 1000664 h 1087837"/>
              <a:gd name="connsiteX25" fmla="*/ 232914 w 310551"/>
              <a:gd name="connsiteY25" fmla="*/ 1078302 h 1087837"/>
              <a:gd name="connsiteX26" fmla="*/ 198408 w 310551"/>
              <a:gd name="connsiteY26" fmla="*/ 1086928 h 1087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10551" h="1087837">
                <a:moveTo>
                  <a:pt x="0" y="0"/>
                </a:moveTo>
                <a:cubicBezTo>
                  <a:pt x="2876" y="11502"/>
                  <a:pt x="2050" y="24641"/>
                  <a:pt x="8627" y="34506"/>
                </a:cubicBezTo>
                <a:cubicBezTo>
                  <a:pt x="19680" y="51085"/>
                  <a:pt x="44309" y="53496"/>
                  <a:pt x="60385" y="60385"/>
                </a:cubicBezTo>
                <a:cubicBezTo>
                  <a:pt x="123540" y="87451"/>
                  <a:pt x="65779" y="70360"/>
                  <a:pt x="129397" y="86264"/>
                </a:cubicBezTo>
                <a:cubicBezTo>
                  <a:pt x="140899" y="92015"/>
                  <a:pt x="151861" y="99002"/>
                  <a:pt x="163902" y="103517"/>
                </a:cubicBezTo>
                <a:cubicBezTo>
                  <a:pt x="175003" y="107680"/>
                  <a:pt x="188543" y="105567"/>
                  <a:pt x="198408" y="112143"/>
                </a:cubicBezTo>
                <a:cubicBezTo>
                  <a:pt x="207035" y="117894"/>
                  <a:pt x="209910" y="129396"/>
                  <a:pt x="215661" y="138023"/>
                </a:cubicBezTo>
                <a:cubicBezTo>
                  <a:pt x="218536" y="146649"/>
                  <a:pt x="220705" y="155544"/>
                  <a:pt x="224287" y="163902"/>
                </a:cubicBezTo>
                <a:cubicBezTo>
                  <a:pt x="229353" y="175722"/>
                  <a:pt x="237845" y="186091"/>
                  <a:pt x="241540" y="198408"/>
                </a:cubicBezTo>
                <a:cubicBezTo>
                  <a:pt x="246566" y="215161"/>
                  <a:pt x="247291" y="232913"/>
                  <a:pt x="250166" y="250166"/>
                </a:cubicBezTo>
                <a:cubicBezTo>
                  <a:pt x="247291" y="276045"/>
                  <a:pt x="245821" y="302120"/>
                  <a:pt x="241540" y="327804"/>
                </a:cubicBezTo>
                <a:cubicBezTo>
                  <a:pt x="240045" y="336773"/>
                  <a:pt x="240313" y="348398"/>
                  <a:pt x="232914" y="353683"/>
                </a:cubicBezTo>
                <a:cubicBezTo>
                  <a:pt x="218115" y="364254"/>
                  <a:pt x="181155" y="370936"/>
                  <a:pt x="181155" y="370936"/>
                </a:cubicBezTo>
                <a:cubicBezTo>
                  <a:pt x="108746" y="419210"/>
                  <a:pt x="118674" y="390689"/>
                  <a:pt x="138023" y="500332"/>
                </a:cubicBezTo>
                <a:cubicBezTo>
                  <a:pt x="141183" y="518242"/>
                  <a:pt x="145188" y="536959"/>
                  <a:pt x="155276" y="552091"/>
                </a:cubicBezTo>
                <a:cubicBezTo>
                  <a:pt x="216933" y="644575"/>
                  <a:pt x="120911" y="504210"/>
                  <a:pt x="198408" y="603849"/>
                </a:cubicBezTo>
                <a:cubicBezTo>
                  <a:pt x="211138" y="620217"/>
                  <a:pt x="232914" y="655608"/>
                  <a:pt x="232914" y="655608"/>
                </a:cubicBezTo>
                <a:cubicBezTo>
                  <a:pt x="235789" y="664234"/>
                  <a:pt x="237474" y="673354"/>
                  <a:pt x="241540" y="681487"/>
                </a:cubicBezTo>
                <a:cubicBezTo>
                  <a:pt x="246177" y="690760"/>
                  <a:pt x="255814" y="697436"/>
                  <a:pt x="258793" y="707366"/>
                </a:cubicBezTo>
                <a:cubicBezTo>
                  <a:pt x="264636" y="726841"/>
                  <a:pt x="262069" y="748135"/>
                  <a:pt x="267419" y="767751"/>
                </a:cubicBezTo>
                <a:cubicBezTo>
                  <a:pt x="270803" y="780158"/>
                  <a:pt x="279896" y="790317"/>
                  <a:pt x="284672" y="802257"/>
                </a:cubicBezTo>
                <a:cubicBezTo>
                  <a:pt x="291426" y="819142"/>
                  <a:pt x="296174" y="836762"/>
                  <a:pt x="301925" y="854015"/>
                </a:cubicBezTo>
                <a:lnTo>
                  <a:pt x="310551" y="879894"/>
                </a:lnTo>
                <a:cubicBezTo>
                  <a:pt x="307676" y="902898"/>
                  <a:pt x="309722" y="927074"/>
                  <a:pt x="301925" y="948906"/>
                </a:cubicBezTo>
                <a:cubicBezTo>
                  <a:pt x="294951" y="968433"/>
                  <a:pt x="267419" y="1000664"/>
                  <a:pt x="267419" y="1000664"/>
                </a:cubicBezTo>
                <a:cubicBezTo>
                  <a:pt x="262148" y="1016476"/>
                  <a:pt x="251554" y="1063390"/>
                  <a:pt x="232914" y="1078302"/>
                </a:cubicBezTo>
                <a:cubicBezTo>
                  <a:pt x="220995" y="1087837"/>
                  <a:pt x="210850" y="1086928"/>
                  <a:pt x="198408" y="108692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55481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cartina inghilterra.jpg"/>
          <p:cNvPicPr>
            <a:picLocks noChangeAspect="1"/>
          </p:cNvPicPr>
          <p:nvPr/>
        </p:nvPicPr>
        <p:blipFill>
          <a:blip r:embed="rId3" cstate="print"/>
          <a:srcRect r="-1722" b="4370"/>
          <a:stretch>
            <a:fillRect/>
          </a:stretch>
        </p:blipFill>
        <p:spPr>
          <a:xfrm>
            <a:off x="3313628" y="980728"/>
            <a:ext cx="2133261" cy="2520280"/>
          </a:xfrm>
          <a:prstGeom prst="rect">
            <a:avLst/>
          </a:prstGeom>
        </p:spPr>
      </p:pic>
      <p:pic>
        <p:nvPicPr>
          <p:cNvPr id="3" name="Immagine 2" descr="omino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55776" y="4015746"/>
            <a:ext cx="2368545" cy="2842254"/>
          </a:xfrm>
          <a:prstGeom prst="rect">
            <a:avLst/>
          </a:prstGeom>
        </p:spPr>
      </p:pic>
      <p:pic>
        <p:nvPicPr>
          <p:cNvPr id="4" name="Immagine 3" descr="omino 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0475" r="72718" b="3561"/>
          <a:stretch>
            <a:fillRect/>
          </a:stretch>
        </p:blipFill>
        <p:spPr>
          <a:xfrm>
            <a:off x="4355976" y="3567437"/>
            <a:ext cx="1296144" cy="3290563"/>
          </a:xfrm>
          <a:prstGeom prst="rect">
            <a:avLst/>
          </a:prstGeom>
        </p:spPr>
      </p:pic>
      <p:sp>
        <p:nvSpPr>
          <p:cNvPr id="6" name="Fumetto 1 5"/>
          <p:cNvSpPr/>
          <p:nvPr/>
        </p:nvSpPr>
        <p:spPr>
          <a:xfrm>
            <a:off x="2915816" y="3501008"/>
            <a:ext cx="1296144" cy="1008112"/>
          </a:xfrm>
          <a:prstGeom prst="wedgeRectCallou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Where is Ireland situated?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Fumetto 1 6"/>
          <p:cNvSpPr/>
          <p:nvPr/>
        </p:nvSpPr>
        <p:spPr>
          <a:xfrm>
            <a:off x="4932040" y="3212976"/>
            <a:ext cx="2088232" cy="1296144"/>
          </a:xfrm>
          <a:prstGeom prst="wedgeRectCallou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</a:t>
            </a:r>
            <a:r>
              <a:rPr lang="it-IT" dirty="0" smtClean="0">
                <a:solidFill>
                  <a:schemeClr val="tx1"/>
                </a:solidFill>
              </a:rPr>
              <a:t>It is in Europe, it is part of</a:t>
            </a:r>
            <a:r>
              <a:rPr lang="it-IT" dirty="0" smtClean="0">
                <a:solidFill>
                  <a:schemeClr val="bg2"/>
                </a:solidFill>
              </a:rPr>
              <a:t>  </a:t>
            </a:r>
            <a:r>
              <a:rPr lang="it-IT" dirty="0" smtClean="0">
                <a:solidFill>
                  <a:schemeClr val="tx1"/>
                </a:solidFill>
              </a:rPr>
              <a:t>the British Isles but it doesn’t belong to the UK!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omino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23728" y="3617640"/>
            <a:ext cx="3240360" cy="3240360"/>
          </a:xfrm>
          <a:prstGeom prst="rect">
            <a:avLst/>
          </a:prstGeom>
        </p:spPr>
      </p:pic>
      <p:pic>
        <p:nvPicPr>
          <p:cNvPr id="3" name="Immagine 2" descr="capital city dubli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4533124"/>
            <a:ext cx="2016223" cy="1344148"/>
          </a:xfrm>
          <a:prstGeom prst="rect">
            <a:avLst/>
          </a:prstGeom>
        </p:spPr>
      </p:pic>
      <p:pic>
        <p:nvPicPr>
          <p:cNvPr id="4" name="Immagine 3" descr="omini-gruppo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570" t="3065" b="3065"/>
          <a:stretch>
            <a:fillRect/>
          </a:stretch>
        </p:blipFill>
        <p:spPr>
          <a:xfrm>
            <a:off x="5148064" y="3861048"/>
            <a:ext cx="1384137" cy="2880320"/>
          </a:xfrm>
          <a:prstGeom prst="rect">
            <a:avLst/>
          </a:prstGeom>
        </p:spPr>
      </p:pic>
      <p:sp>
        <p:nvSpPr>
          <p:cNvPr id="5" name="Fumetto 2 4"/>
          <p:cNvSpPr/>
          <p:nvPr/>
        </p:nvSpPr>
        <p:spPr>
          <a:xfrm>
            <a:off x="2339752" y="2996952"/>
            <a:ext cx="1872208" cy="936104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What is the capital city of Ireland?  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Fumetto 2 5"/>
          <p:cNvSpPr/>
          <p:nvPr/>
        </p:nvSpPr>
        <p:spPr>
          <a:xfrm>
            <a:off x="5508104" y="3573016"/>
            <a:ext cx="1224136" cy="648072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Dublin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omino 6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5953" b="10226"/>
          <a:stretch>
            <a:fillRect/>
          </a:stretch>
        </p:blipFill>
        <p:spPr>
          <a:xfrm>
            <a:off x="2987824" y="3573016"/>
            <a:ext cx="1700560" cy="2736304"/>
          </a:xfrm>
          <a:prstGeom prst="rect">
            <a:avLst/>
          </a:prstGeom>
        </p:spPr>
      </p:pic>
      <p:sp>
        <p:nvSpPr>
          <p:cNvPr id="5" name="Fumetto 2 4"/>
          <p:cNvSpPr/>
          <p:nvPr/>
        </p:nvSpPr>
        <p:spPr>
          <a:xfrm>
            <a:off x="2555776" y="2564904"/>
            <a:ext cx="1728192" cy="1224136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What languages do they speak in Ireland?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6" name="Immagine 5" descr="omino 5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27984" y="3861047"/>
            <a:ext cx="1944216" cy="2677115"/>
          </a:xfrm>
          <a:prstGeom prst="rect">
            <a:avLst/>
          </a:prstGeom>
        </p:spPr>
      </p:pic>
      <p:sp>
        <p:nvSpPr>
          <p:cNvPr id="7" name="Fumetto 2 6"/>
          <p:cNvSpPr/>
          <p:nvPr/>
        </p:nvSpPr>
        <p:spPr>
          <a:xfrm>
            <a:off x="5220072" y="3212976"/>
            <a:ext cx="1152128" cy="792088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English and Irish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omino 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3549" r="71411"/>
          <a:stretch>
            <a:fillRect/>
          </a:stretch>
        </p:blipFill>
        <p:spPr>
          <a:xfrm>
            <a:off x="2123728" y="3672408"/>
            <a:ext cx="1584176" cy="3185592"/>
          </a:xfrm>
          <a:prstGeom prst="rect">
            <a:avLst/>
          </a:prstGeom>
        </p:spPr>
      </p:pic>
      <p:pic>
        <p:nvPicPr>
          <p:cNvPr id="3" name="Immagine 2" descr="omino 7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1880" y="3573016"/>
            <a:ext cx="3168352" cy="3168352"/>
          </a:xfrm>
          <a:prstGeom prst="rect">
            <a:avLst/>
          </a:prstGeom>
        </p:spPr>
      </p:pic>
      <p:sp>
        <p:nvSpPr>
          <p:cNvPr id="4" name="Fumetto 2 3"/>
          <p:cNvSpPr/>
          <p:nvPr/>
        </p:nvSpPr>
        <p:spPr>
          <a:xfrm>
            <a:off x="2267744" y="3068960"/>
            <a:ext cx="1152128" cy="792088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Yes, you can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Fumetto 2 4"/>
          <p:cNvSpPr/>
          <p:nvPr/>
        </p:nvSpPr>
        <p:spPr>
          <a:xfrm>
            <a:off x="4860032" y="3140968"/>
            <a:ext cx="1418456" cy="972688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Can I </a:t>
            </a:r>
            <a:r>
              <a:rPr lang="it-IT" dirty="0" err="1" smtClean="0">
                <a:solidFill>
                  <a:schemeClr val="tx1"/>
                </a:solidFill>
              </a:rPr>
              <a:t>use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Euros</a:t>
            </a:r>
            <a:r>
              <a:rPr lang="it-IT" dirty="0" smtClean="0">
                <a:solidFill>
                  <a:schemeClr val="tx1"/>
                </a:solidFill>
              </a:rPr>
              <a:t> in </a:t>
            </a:r>
            <a:r>
              <a:rPr lang="it-IT" dirty="0" err="1" smtClean="0">
                <a:solidFill>
                  <a:schemeClr val="tx1"/>
                </a:solidFill>
              </a:rPr>
              <a:t>Ireland</a:t>
            </a:r>
            <a:r>
              <a:rPr lang="it-IT" dirty="0" smtClean="0">
                <a:solidFill>
                  <a:schemeClr val="tx1"/>
                </a:solidFill>
              </a:rPr>
              <a:t>?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6" name="Immagine 5" descr="euro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51920" y="5085184"/>
            <a:ext cx="1656184" cy="124173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omino professore 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3608" y="3861048"/>
            <a:ext cx="3888229" cy="3240191"/>
          </a:xfrm>
          <a:prstGeom prst="rect">
            <a:avLst/>
          </a:prstGeom>
        </p:spPr>
      </p:pic>
      <p:pic>
        <p:nvPicPr>
          <p:cNvPr id="3" name="Immagine 2" descr="omino 5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3968" y="4293096"/>
            <a:ext cx="2204961" cy="3036150"/>
          </a:xfrm>
          <a:prstGeom prst="rect">
            <a:avLst/>
          </a:prstGeom>
        </p:spPr>
      </p:pic>
      <p:sp>
        <p:nvSpPr>
          <p:cNvPr id="4" name="Fumetto 2 3"/>
          <p:cNvSpPr/>
          <p:nvPr/>
        </p:nvSpPr>
        <p:spPr>
          <a:xfrm>
            <a:off x="1115616" y="3140968"/>
            <a:ext cx="1490464" cy="1260720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2060"/>
                </a:solidFill>
              </a:rPr>
              <a:t>Tell</a:t>
            </a:r>
            <a:r>
              <a:rPr lang="it-IT" dirty="0" smtClean="0">
                <a:solidFill>
                  <a:srgbClr val="002060"/>
                </a:solidFill>
              </a:rPr>
              <a:t> me </a:t>
            </a:r>
            <a:r>
              <a:rPr lang="it-IT" dirty="0" err="1" smtClean="0">
                <a:solidFill>
                  <a:srgbClr val="002060"/>
                </a:solidFill>
              </a:rPr>
              <a:t>about</a:t>
            </a:r>
            <a:r>
              <a:rPr lang="it-IT" dirty="0" smtClean="0">
                <a:solidFill>
                  <a:srgbClr val="002060"/>
                </a:solidFill>
              </a:rPr>
              <a:t> the </a:t>
            </a:r>
            <a:r>
              <a:rPr lang="it-IT" dirty="0" err="1" smtClean="0">
                <a:solidFill>
                  <a:srgbClr val="002060"/>
                </a:solidFill>
              </a:rPr>
              <a:t>government</a:t>
            </a:r>
            <a:r>
              <a:rPr lang="it-IT" dirty="0" smtClean="0">
                <a:solidFill>
                  <a:srgbClr val="002060"/>
                </a:solidFill>
              </a:rPr>
              <a:t>…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5" name="Fumetto 2 4"/>
          <p:cNvSpPr/>
          <p:nvPr/>
        </p:nvSpPr>
        <p:spPr>
          <a:xfrm>
            <a:off x="5292080" y="3789040"/>
            <a:ext cx="1224136" cy="82867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2060"/>
                </a:solidFill>
              </a:rPr>
              <a:t>It</a:t>
            </a:r>
            <a:r>
              <a:rPr lang="it-IT" dirty="0" smtClean="0">
                <a:solidFill>
                  <a:srgbClr val="002060"/>
                </a:solidFill>
              </a:rPr>
              <a:t>’s a Republic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6" name="Immagine 5" descr="republic of ireland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tretch>
            <a:fillRect/>
          </a:stretch>
        </p:blipFill>
        <p:spPr>
          <a:xfrm rot="198131">
            <a:off x="3419872" y="5445224"/>
            <a:ext cx="953440" cy="93610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omino 8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95736" y="3645024"/>
            <a:ext cx="2077066" cy="3058256"/>
          </a:xfrm>
          <a:prstGeom prst="rect">
            <a:avLst/>
          </a:prstGeom>
        </p:spPr>
      </p:pic>
      <p:pic>
        <p:nvPicPr>
          <p:cNvPr id="3" name="Immagine 2" descr="bandiera irland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4797152"/>
            <a:ext cx="1152128" cy="576064"/>
          </a:xfrm>
          <a:prstGeom prst="rect">
            <a:avLst/>
          </a:prstGeom>
        </p:spPr>
      </p:pic>
      <p:sp>
        <p:nvSpPr>
          <p:cNvPr id="4" name="Fumetto 2 3"/>
          <p:cNvSpPr/>
          <p:nvPr/>
        </p:nvSpPr>
        <p:spPr>
          <a:xfrm>
            <a:off x="2483768" y="3284984"/>
            <a:ext cx="1512168" cy="86409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Green,</a:t>
            </a:r>
            <a:r>
              <a:rPr lang="it-IT" dirty="0" err="1" smtClean="0">
                <a:solidFill>
                  <a:schemeClr val="tx1"/>
                </a:solidFill>
              </a:rPr>
              <a:t>white</a:t>
            </a:r>
            <a:r>
              <a:rPr lang="it-IT" dirty="0" smtClean="0">
                <a:solidFill>
                  <a:schemeClr val="tx1"/>
                </a:solidFill>
              </a:rPr>
              <a:t>,</a:t>
            </a:r>
            <a:r>
              <a:rPr lang="it-IT" dirty="0" err="1" smtClean="0">
                <a:solidFill>
                  <a:schemeClr val="tx1"/>
                </a:solidFill>
              </a:rPr>
              <a:t>orange</a:t>
            </a:r>
            <a:endParaRPr lang="it-IT" dirty="0"/>
          </a:p>
        </p:txBody>
      </p:sp>
      <p:pic>
        <p:nvPicPr>
          <p:cNvPr id="5" name="Immagine 4" descr="omino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3635896" y="4092893"/>
            <a:ext cx="2304256" cy="2765107"/>
          </a:xfrm>
          <a:prstGeom prst="rect">
            <a:avLst/>
          </a:prstGeom>
        </p:spPr>
      </p:pic>
      <p:sp>
        <p:nvSpPr>
          <p:cNvPr id="6" name="Fumetto 2 5"/>
          <p:cNvSpPr/>
          <p:nvPr/>
        </p:nvSpPr>
        <p:spPr>
          <a:xfrm>
            <a:off x="5004048" y="3501008"/>
            <a:ext cx="1512168" cy="1080120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What</a:t>
            </a:r>
            <a:r>
              <a:rPr lang="it-IT" dirty="0" smtClean="0">
                <a:solidFill>
                  <a:schemeClr val="tx1"/>
                </a:solidFill>
              </a:rPr>
              <a:t> are the </a:t>
            </a:r>
            <a:r>
              <a:rPr lang="it-IT" dirty="0" err="1" smtClean="0">
                <a:solidFill>
                  <a:schemeClr val="tx1"/>
                </a:solidFill>
              </a:rPr>
              <a:t>colours</a:t>
            </a:r>
            <a:r>
              <a:rPr lang="it-IT" dirty="0" smtClean="0">
                <a:solidFill>
                  <a:schemeClr val="tx1"/>
                </a:solidFill>
              </a:rPr>
              <a:t>  </a:t>
            </a:r>
            <a:r>
              <a:rPr lang="it-IT" dirty="0" err="1" smtClean="0">
                <a:solidFill>
                  <a:schemeClr val="tx1"/>
                </a:solidFill>
              </a:rPr>
              <a:t>of</a:t>
            </a:r>
            <a:r>
              <a:rPr lang="it-IT" dirty="0" smtClean="0">
                <a:solidFill>
                  <a:schemeClr val="tx1"/>
                </a:solidFill>
              </a:rPr>
              <a:t> the </a:t>
            </a:r>
            <a:r>
              <a:rPr lang="it-IT" dirty="0" err="1" smtClean="0">
                <a:solidFill>
                  <a:schemeClr val="tx1"/>
                </a:solidFill>
              </a:rPr>
              <a:t>flag</a:t>
            </a:r>
            <a:r>
              <a:rPr lang="it-IT" dirty="0" smtClean="0">
                <a:solidFill>
                  <a:schemeClr val="tx1"/>
                </a:solidFill>
              </a:rPr>
              <a:t>?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142</Words>
  <Application>Microsoft Office PowerPoint</Application>
  <PresentationFormat>Presentazione su schermo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2" baseType="lpstr">
      <vt:lpstr>Tema di Office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Silvia</cp:lastModifiedBy>
  <cp:revision>20</cp:revision>
  <dcterms:created xsi:type="dcterms:W3CDTF">2018-11-05T09:06:21Z</dcterms:created>
  <dcterms:modified xsi:type="dcterms:W3CDTF">2018-11-19T21:07:57Z</dcterms:modified>
</cp:coreProperties>
</file>