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262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70" d="100"/>
          <a:sy n="70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en-US" dirty="0"/>
              <a:t>Population</a:t>
            </a:r>
          </a:p>
        </c:rich>
      </c:tx>
      <c:layout>
        <c:manualLayout>
          <c:xMode val="edge"/>
          <c:yMode val="edge"/>
          <c:x val="0.27227759515452671"/>
          <c:y val="7.4603391572286841E-4"/>
        </c:manualLayout>
      </c:layout>
    </c:title>
    <c:plotArea>
      <c:layout>
        <c:manualLayout>
          <c:layoutTarget val="inner"/>
          <c:xMode val="edge"/>
          <c:yMode val="edge"/>
          <c:x val="0.22666084616090776"/>
          <c:y val="0.28762160105795204"/>
          <c:w val="0.35454772176828431"/>
          <c:h val="0.55153002251738803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Population</c:v>
                </c:pt>
              </c:strCache>
            </c:strRef>
          </c:tx>
          <c:explosion val="14"/>
          <c:cat>
            <c:strRef>
              <c:f>Foglio1!$A$2:$A$3</c:f>
              <c:strCache>
                <c:ptCount val="2"/>
                <c:pt idx="0">
                  <c:v>Alive</c:v>
                </c:pt>
                <c:pt idx="1">
                  <c:v>Died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r"/>
      <c:layout/>
    </c:legend>
    <c:plotVisOnly val="1"/>
    <c:dispBlanksAs val="zero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t-I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36452-0589-4F21-A9B1-F5121F09F2CC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9A587-5659-4CAD-AC41-2C124762EF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5793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A587-5659-4CAD-AC41-2C124762EFC1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1454-1BF0-4169-A0CD-EB6B0F33EE55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81C3-EE13-480F-94F4-F3F3ABCBD3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1454-1BF0-4169-A0CD-EB6B0F33EE55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81C3-EE13-480F-94F4-F3F3ABCBD3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1454-1BF0-4169-A0CD-EB6B0F33EE55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81C3-EE13-480F-94F4-F3F3ABCBD3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1454-1BF0-4169-A0CD-EB6B0F33EE55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81C3-EE13-480F-94F4-F3F3ABCBD3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1454-1BF0-4169-A0CD-EB6B0F33EE55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81C3-EE13-480F-94F4-F3F3ABCBD3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1454-1BF0-4169-A0CD-EB6B0F33EE55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81C3-EE13-480F-94F4-F3F3ABCBD3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1454-1BF0-4169-A0CD-EB6B0F33EE55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81C3-EE13-480F-94F4-F3F3ABCBD3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1454-1BF0-4169-A0CD-EB6B0F33EE55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81C3-EE13-480F-94F4-F3F3ABCBD3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1454-1BF0-4169-A0CD-EB6B0F33EE55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81C3-EE13-480F-94F4-F3F3ABCBD3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1454-1BF0-4169-A0CD-EB6B0F33EE55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81C3-EE13-480F-94F4-F3F3ABCBD3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1454-1BF0-4169-A0CD-EB6B0F33EE55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81C3-EE13-480F-94F4-F3F3ABCBD3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1454-1BF0-4169-A0CD-EB6B0F33EE55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81C3-EE13-480F-94F4-F3F3ABCBD3B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wav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2.wav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3.wav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4.wav"/><Relationship Id="rId4" Type="http://schemas.openxmlformats.org/officeDocument/2006/relationships/hyperlink" Target="https://en.wikipedia.org/wiki/Coffin_shi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6.wav"/><Relationship Id="rId5" Type="http://schemas.openxmlformats.org/officeDocument/2006/relationships/hyperlink" Target="https://www.youtube.com/watch?v=0Inyjgmsz20" TargetMode="Externa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2938338"/>
          </a:xfrm>
        </p:spPr>
        <p:txBody>
          <a:bodyPr>
            <a:normAutofit/>
          </a:bodyPr>
          <a:lstStyle/>
          <a:p>
            <a:r>
              <a:rPr lang="it-IT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POTATO</a:t>
            </a:r>
            <a:br>
              <a:rPr lang="it-IT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it-IT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FAMINE</a:t>
            </a:r>
            <a:endParaRPr lang="it-IT" sz="8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23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virus-pat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7734" y="0"/>
            <a:ext cx="6376266" cy="4221088"/>
          </a:xfrm>
          <a:prstGeom prst="rect">
            <a:avLst/>
          </a:prstGeom>
        </p:spPr>
      </p:pic>
      <p:pic>
        <p:nvPicPr>
          <p:cNvPr id="2" name="Immagine 1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86262"/>
            <a:ext cx="4014907" cy="2671738"/>
          </a:xfrm>
          <a:prstGeom prst="rect">
            <a:avLst/>
          </a:prstGeom>
        </p:spPr>
      </p:pic>
      <p:pic>
        <p:nvPicPr>
          <p:cNvPr id="3" name="Immagine 2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004048" cy="4242393"/>
          </a:xfrm>
          <a:prstGeom prst="rect">
            <a:avLst/>
          </a:prstGeom>
        </p:spPr>
      </p:pic>
      <p:pic>
        <p:nvPicPr>
          <p:cNvPr id="4" name="Immagine 3" descr="21947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4221088"/>
            <a:ext cx="5148064" cy="2636912"/>
          </a:xfrm>
          <a:prstGeom prst="rect">
            <a:avLst/>
          </a:prstGeom>
        </p:spPr>
      </p:pic>
      <p:pic>
        <p:nvPicPr>
          <p:cNvPr id="7" name="Immagine 6" descr="spotlightImage.rpath.480.0.medium.145746731917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4408" y="1700808"/>
            <a:ext cx="3855613" cy="6858000"/>
          </a:xfrm>
          <a:prstGeom prst="rect">
            <a:avLst/>
          </a:prstGeom>
        </p:spPr>
      </p:pic>
      <p:sp>
        <p:nvSpPr>
          <p:cNvPr id="9" name="Fumetto 2 8"/>
          <p:cNvSpPr/>
          <p:nvPr/>
        </p:nvSpPr>
        <p:spPr>
          <a:xfrm>
            <a:off x="4211960" y="188640"/>
            <a:ext cx="2232248" cy="2520280"/>
          </a:xfrm>
          <a:prstGeom prst="wedgeRoundRectCallout">
            <a:avLst>
              <a:gd name="adj1" fmla="val 93685"/>
              <a:gd name="adj2" fmla="val 441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It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was</a:t>
            </a:r>
            <a:r>
              <a:rPr lang="it-IT" dirty="0" smtClean="0">
                <a:solidFill>
                  <a:schemeClr val="tx1"/>
                </a:solidFill>
              </a:rPr>
              <a:t> a </a:t>
            </a:r>
            <a:r>
              <a:rPr lang="it-IT" dirty="0" err="1" smtClean="0">
                <a:solidFill>
                  <a:schemeClr val="tx1"/>
                </a:solidFill>
              </a:rPr>
              <a:t>disaster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that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happened</a:t>
            </a:r>
            <a:r>
              <a:rPr lang="it-IT" dirty="0" smtClean="0">
                <a:solidFill>
                  <a:schemeClr val="tx1"/>
                </a:solidFill>
              </a:rPr>
              <a:t> in </a:t>
            </a:r>
            <a:r>
              <a:rPr lang="it-IT" dirty="0" err="1" smtClean="0">
                <a:solidFill>
                  <a:schemeClr val="tx1"/>
                </a:solidFill>
              </a:rPr>
              <a:t>Ireland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between</a:t>
            </a:r>
            <a:r>
              <a:rPr lang="it-IT" dirty="0" smtClean="0">
                <a:solidFill>
                  <a:schemeClr val="tx1"/>
                </a:solidFill>
              </a:rPr>
              <a:t> 1845 and 1849 </a:t>
            </a:r>
            <a:r>
              <a:rPr lang="it-IT" dirty="0" err="1" smtClean="0">
                <a:solidFill>
                  <a:schemeClr val="tx1"/>
                </a:solidFill>
              </a:rPr>
              <a:t>when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most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of</a:t>
            </a:r>
            <a:r>
              <a:rPr lang="it-IT" dirty="0" smtClean="0">
                <a:solidFill>
                  <a:schemeClr val="tx1"/>
                </a:solidFill>
              </a:rPr>
              <a:t> the potato </a:t>
            </a:r>
            <a:r>
              <a:rPr lang="it-IT" dirty="0" err="1" smtClean="0">
                <a:solidFill>
                  <a:schemeClr val="tx1"/>
                </a:solidFill>
              </a:rPr>
              <a:t>crop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was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destroyed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by</a:t>
            </a:r>
            <a:r>
              <a:rPr lang="it-IT" dirty="0" smtClean="0">
                <a:solidFill>
                  <a:schemeClr val="tx1"/>
                </a:solidFill>
              </a:rPr>
              <a:t> a </a:t>
            </a:r>
            <a:r>
              <a:rPr lang="it-IT" dirty="0" err="1" smtClean="0">
                <a:solidFill>
                  <a:schemeClr val="tx1"/>
                </a:solidFill>
              </a:rPr>
              <a:t>plant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disease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12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24219 -0.016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 2 1"/>
          <p:cNvSpPr/>
          <p:nvPr/>
        </p:nvSpPr>
        <p:spPr>
          <a:xfrm>
            <a:off x="4716016" y="764704"/>
            <a:ext cx="1944216" cy="2160240"/>
          </a:xfrm>
          <a:prstGeom prst="wedgeRoundRectCallout">
            <a:avLst>
              <a:gd name="adj1" fmla="val 90121"/>
              <a:gd name="adj2" fmla="val 323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Potatoes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were</a:t>
            </a:r>
            <a:r>
              <a:rPr lang="it-IT" dirty="0" smtClean="0">
                <a:solidFill>
                  <a:schemeClr val="tx1"/>
                </a:solidFill>
              </a:rPr>
              <a:t> the </a:t>
            </a:r>
            <a:r>
              <a:rPr lang="it-IT" dirty="0" err="1" smtClean="0">
                <a:solidFill>
                  <a:schemeClr val="tx1"/>
                </a:solidFill>
              </a:rPr>
              <a:t>main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food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of</a:t>
            </a:r>
            <a:r>
              <a:rPr lang="it-IT" dirty="0" smtClean="0">
                <a:solidFill>
                  <a:schemeClr val="tx1"/>
                </a:solidFill>
              </a:rPr>
              <a:t> the </a:t>
            </a:r>
            <a:r>
              <a:rPr lang="it-IT" dirty="0" err="1" smtClean="0">
                <a:solidFill>
                  <a:schemeClr val="tx1"/>
                </a:solidFill>
              </a:rPr>
              <a:t>poor</a:t>
            </a:r>
            <a:r>
              <a:rPr lang="it-IT" dirty="0" smtClean="0">
                <a:solidFill>
                  <a:schemeClr val="tx1"/>
                </a:solidFill>
              </a:rPr>
              <a:t> in </a:t>
            </a:r>
            <a:r>
              <a:rPr lang="it-IT" dirty="0" err="1" smtClean="0">
                <a:solidFill>
                  <a:schemeClr val="tx1"/>
                </a:solidFill>
              </a:rPr>
              <a:t>Ireland</a:t>
            </a:r>
            <a:r>
              <a:rPr lang="it-IT" dirty="0" smtClean="0">
                <a:solidFill>
                  <a:schemeClr val="tx1"/>
                </a:solidFill>
              </a:rPr>
              <a:t> and </a:t>
            </a:r>
            <a:r>
              <a:rPr lang="it-IT" dirty="0" err="1" smtClean="0">
                <a:solidFill>
                  <a:schemeClr val="tx1"/>
                </a:solidFill>
              </a:rPr>
              <a:t>about</a:t>
            </a:r>
            <a:r>
              <a:rPr lang="it-IT" dirty="0" smtClean="0">
                <a:solidFill>
                  <a:schemeClr val="tx1"/>
                </a:solidFill>
              </a:rPr>
              <a:t> a </a:t>
            </a:r>
            <a:r>
              <a:rPr lang="it-IT" dirty="0" err="1" smtClean="0">
                <a:solidFill>
                  <a:schemeClr val="tx1"/>
                </a:solidFill>
              </a:rPr>
              <a:t>million</a:t>
            </a:r>
            <a:r>
              <a:rPr lang="it-IT" dirty="0" smtClean="0">
                <a:solidFill>
                  <a:schemeClr val="tx1"/>
                </a:solidFill>
              </a:rPr>
              <a:t> people </a:t>
            </a:r>
            <a:r>
              <a:rPr lang="it-IT" dirty="0" err="1" smtClean="0">
                <a:solidFill>
                  <a:schemeClr val="tx1"/>
                </a:solidFill>
              </a:rPr>
              <a:t>died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for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lack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of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food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 descr="spotlightImage.rpath.480.0.medium.145746731917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4408" y="1700808"/>
            <a:ext cx="3855613" cy="68580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86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24219 -0.016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7608099" y="0"/>
          <a:ext cx="1535901" cy="257174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35901"/>
              </a:tblGrid>
              <a:tr h="2133959">
                <a:tc>
                  <a:txBody>
                    <a:bodyPr/>
                    <a:lstStyle/>
                    <a:p>
                      <a:r>
                        <a:rPr lang="en-US" sz="1050" dirty="0"/>
                        <a:t>«Thousands are sailing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Across the western ocean,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To a land of opportunity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That some of them will never see,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Fortune prevailing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Across the western ocean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Their bellies full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Their spirits free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They'll break the chains of poverty»</a:t>
                      </a:r>
                    </a:p>
                  </a:txBody>
                  <a:tcPr marL="68881" marR="68881" marT="34441" marB="34441"/>
                </a:tc>
              </a:tr>
              <a:tr h="437785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(The</a:t>
                      </a:r>
                      <a:r>
                        <a:rPr lang="en-US" sz="1050" baseline="0" dirty="0" smtClean="0"/>
                        <a:t> </a:t>
                      </a:r>
                      <a:r>
                        <a:rPr lang="en-US" sz="1050" baseline="0" dirty="0" err="1" smtClean="0"/>
                        <a:t>Pogues</a:t>
                      </a:r>
                      <a:r>
                        <a:rPr lang="en-US" sz="1050" dirty="0" smtClean="0"/>
                        <a:t>,</a:t>
                      </a:r>
                      <a:r>
                        <a:rPr lang="en-US" sz="1050" dirty="0"/>
                        <a:t> Thousands are Sailing)</a:t>
                      </a:r>
                    </a:p>
                  </a:txBody>
                  <a:tcPr marL="68881" marR="68881" marT="34441" marB="34441" anchor="ctr"/>
                </a:tc>
              </a:tr>
            </a:tbl>
          </a:graphicData>
        </a:graphic>
      </p:graphicFrame>
      <p:sp>
        <p:nvSpPr>
          <p:cNvPr id="4" name="Fumetto 1 3"/>
          <p:cNvSpPr/>
          <p:nvPr/>
        </p:nvSpPr>
        <p:spPr>
          <a:xfrm>
            <a:off x="142844" y="1142984"/>
            <a:ext cx="1214414" cy="857256"/>
          </a:xfrm>
          <a:prstGeom prst="wedgeRectCallout">
            <a:avLst>
              <a:gd name="adj1" fmla="val -58990"/>
              <a:gd name="adj2" fmla="val 774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What</a:t>
            </a:r>
            <a:r>
              <a:rPr lang="it-IT" dirty="0" smtClean="0"/>
              <a:t> is that?</a:t>
            </a:r>
            <a:endParaRPr lang="it-IT" dirty="0"/>
          </a:p>
        </p:txBody>
      </p:sp>
      <p:sp>
        <p:nvSpPr>
          <p:cNvPr id="5" name="Fumetto 1 4"/>
          <p:cNvSpPr/>
          <p:nvPr/>
        </p:nvSpPr>
        <p:spPr>
          <a:xfrm>
            <a:off x="7786710" y="3429000"/>
            <a:ext cx="1143008" cy="928694"/>
          </a:xfrm>
          <a:prstGeom prst="wedgeRectCallout">
            <a:avLst>
              <a:gd name="adj1" fmla="val 65809"/>
              <a:gd name="adj2" fmla="val 751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i="1" dirty="0" smtClean="0">
                <a:solidFill>
                  <a:schemeClr val="bg1"/>
                </a:solidFill>
                <a:hlinkClick r:id="rId4"/>
              </a:rPr>
              <a:t>Coffin</a:t>
            </a:r>
            <a:r>
              <a:rPr lang="it-IT" dirty="0" smtClean="0">
                <a:hlinkClick r:id="rId4"/>
              </a:rPr>
              <a:t> </a:t>
            </a:r>
            <a:r>
              <a:rPr lang="it-IT" i="1" dirty="0" smtClean="0">
                <a:solidFill>
                  <a:schemeClr val="bg1"/>
                </a:solidFill>
                <a:hlinkClick r:id="rId4"/>
              </a:rPr>
              <a:t>Ship</a:t>
            </a:r>
            <a:r>
              <a:rPr lang="it-IT" dirty="0" smtClean="0"/>
              <a:t>.</a:t>
            </a:r>
          </a:p>
          <a:p>
            <a:pPr algn="ctr"/>
            <a:endParaRPr lang="it-IT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19672" y="0"/>
            <a:ext cx="514390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“A </a:t>
            </a:r>
            <a:r>
              <a:rPr lang="it-IT" sz="2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million</a:t>
            </a:r>
            <a:r>
              <a:rPr lang="it-IT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people </a:t>
            </a:r>
            <a:r>
              <a:rPr lang="it-IT" sz="2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died</a:t>
            </a:r>
            <a:r>
              <a:rPr lang="it-IT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on </a:t>
            </a:r>
            <a:r>
              <a:rPr lang="it-IT" sz="2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these</a:t>
            </a:r>
            <a:r>
              <a:rPr lang="it-IT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2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ships</a:t>
            </a:r>
            <a:endParaRPr lang="it-IT" sz="2400" b="1" spc="50" dirty="0" smtClean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2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because</a:t>
            </a:r>
            <a:r>
              <a:rPr lang="it-IT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2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</a:t>
            </a:r>
            <a:r>
              <a:rPr lang="it-IT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2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disease</a:t>
            </a:r>
            <a:r>
              <a:rPr lang="it-IT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and </a:t>
            </a:r>
            <a:r>
              <a:rPr lang="it-IT" sz="2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hunger</a:t>
            </a:r>
            <a:r>
              <a:rPr lang="it-IT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it-IT" sz="2400" b="1" spc="50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7096068" y="5643578"/>
          <a:ext cx="2047932" cy="121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429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herit"/>
                <a:cs typeface="Arial" pitchFamily="34" charset="0"/>
              </a:rPr>
              <a:t>In </a:t>
            </a:r>
            <a:r>
              <a:rPr lang="it-IT" sz="2400" b="1" dirty="0" err="1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herit"/>
                <a:cs typeface="Arial" pitchFamily="34" charset="0"/>
              </a:rPr>
              <a:t>memory</a:t>
            </a:r>
            <a:r>
              <a:rPr lang="it-IT" sz="2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it-IT" sz="2400" b="1" dirty="0" err="1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herit"/>
                <a:cs typeface="Arial" pitchFamily="34" charset="0"/>
              </a:rPr>
              <a:t>of</a:t>
            </a:r>
            <a:r>
              <a:rPr lang="it-IT" sz="2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it-IT" sz="2400" b="1" dirty="0" err="1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herit"/>
                <a:cs typeface="Arial" pitchFamily="34" charset="0"/>
              </a:rPr>
              <a:t>this</a:t>
            </a:r>
            <a:r>
              <a:rPr lang="it-IT" sz="2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it-IT" sz="2400" b="1" dirty="0" err="1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herit"/>
                <a:cs typeface="Arial" pitchFamily="34" charset="0"/>
              </a:rPr>
              <a:t>misfortune</a:t>
            </a:r>
            <a:r>
              <a:rPr lang="it-IT" sz="2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herit"/>
                <a:cs typeface="Arial" pitchFamily="34" charset="0"/>
              </a:rPr>
              <a:t>, </a:t>
            </a:r>
            <a:r>
              <a:rPr lang="it-IT" sz="2400" b="1" dirty="0" err="1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herit"/>
                <a:cs typeface="Arial" pitchFamily="34" charset="0"/>
              </a:rPr>
              <a:t>memorial</a:t>
            </a:r>
            <a:r>
              <a:rPr lang="it-IT" sz="2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it-IT" sz="2400" b="1" dirty="0" err="1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herit"/>
                <a:cs typeface="Arial" pitchFamily="34" charset="0"/>
              </a:rPr>
              <a:t>statues</a:t>
            </a:r>
            <a:r>
              <a:rPr lang="it-IT" sz="2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it-IT" sz="2400" b="1" dirty="0" err="1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herit"/>
                <a:cs typeface="Arial" pitchFamily="34" charset="0"/>
              </a:rPr>
              <a:t>were</a:t>
            </a:r>
            <a:r>
              <a:rPr lang="it-IT" sz="2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herit"/>
                <a:cs typeface="Arial" pitchFamily="34" charset="0"/>
              </a:rPr>
              <a:t> </a:t>
            </a:r>
            <a:r>
              <a:rPr lang="it-IT" sz="2400" b="1" dirty="0" err="1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herit"/>
                <a:cs typeface="Arial" pitchFamily="34" charset="0"/>
              </a:rPr>
              <a:t>placed</a:t>
            </a:r>
            <a:r>
              <a:rPr lang="it-IT" sz="2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herit"/>
                <a:cs typeface="Arial" pitchFamily="34" charset="0"/>
              </a:rPr>
              <a:t> in </a:t>
            </a:r>
            <a:r>
              <a:rPr lang="it-IT" sz="2400" b="1" dirty="0" err="1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herit"/>
                <a:cs typeface="Arial" pitchFamily="34" charset="0"/>
              </a:rPr>
              <a:t>Dublin</a:t>
            </a:r>
            <a:r>
              <a:rPr lang="it-IT" sz="2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herit"/>
                <a:cs typeface="Arial" pitchFamily="34" charset="0"/>
              </a:rPr>
              <a:t>.</a:t>
            </a:r>
            <a:r>
              <a:rPr lang="it-IT" sz="24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6488668"/>
            <a:ext cx="2184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solidFill>
                  <a:schemeClr val="bg1"/>
                </a:solidFill>
                <a:hlinkClick r:id="rId5"/>
              </a:rPr>
              <a:t>Potato </a:t>
            </a:r>
            <a:r>
              <a:rPr lang="it-IT" i="1" dirty="0" err="1" smtClean="0">
                <a:solidFill>
                  <a:schemeClr val="bg1"/>
                </a:solidFill>
                <a:hlinkClick r:id="rId5"/>
              </a:rPr>
              <a:t>Famine</a:t>
            </a:r>
            <a:r>
              <a:rPr lang="it-IT" i="1" dirty="0" smtClean="0">
                <a:solidFill>
                  <a:schemeClr val="bg1"/>
                </a:solidFill>
                <a:hlinkClick r:id="rId5"/>
              </a:rPr>
              <a:t> Video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84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Graphic spid="2" grpId="0">
        <p:bldAsOne/>
      </p:bldGraphic>
      <p:bldP spid="6" grpId="0"/>
      <p:bldP spid="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97</Words>
  <Application>Microsoft Office PowerPoint</Application>
  <PresentationFormat>Presentazione su schermo (4:3)</PresentationFormat>
  <Paragraphs>14</Paragraphs>
  <Slides>6</Slides>
  <Notes>1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THE POTATO FAMINE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2C</dc:creator>
  <cp:lastModifiedBy>2C</cp:lastModifiedBy>
  <cp:revision>17</cp:revision>
  <dcterms:created xsi:type="dcterms:W3CDTF">2018-11-05T09:05:00Z</dcterms:created>
  <dcterms:modified xsi:type="dcterms:W3CDTF">2018-11-19T09:43:30Z</dcterms:modified>
</cp:coreProperties>
</file>