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414" y="1135312"/>
            <a:ext cx="9711057" cy="4514853"/>
          </a:xfrm>
        </p:spPr>
        <p:txBody>
          <a:bodyPr/>
          <a:lstStyle/>
          <a:p>
            <a:r>
              <a:rPr lang="en-US" dirty="0"/>
              <a:t>Irish cuisine</a:t>
            </a:r>
            <a:br>
              <a:rPr lang="en-US" dirty="0"/>
            </a:br>
            <a:r>
              <a:rPr lang="en-US" dirty="0"/>
              <a:t/>
            </a:r>
            <a:br>
              <a:rPr lang="en-US" dirty="0"/>
            </a:br>
            <a:r>
              <a:rPr lang="en-US" sz="4000" dirty="0"/>
              <a:t>                      by: </a:t>
            </a:r>
            <a:r>
              <a:rPr lang="en-US" sz="4000" err="1"/>
              <a:t>Sofija</a:t>
            </a:r>
            <a:r>
              <a:rPr lang="en-US" sz="4000" dirty="0"/>
              <a:t> </a:t>
            </a:r>
            <a:r>
              <a:rPr lang="en-US" sz="4000"/>
              <a:t>Bagdonaitė</a:t>
            </a:r>
            <a:endParaRPr lang="en-US" sz="1200" dirty="0" err="1"/>
          </a:p>
        </p:txBody>
      </p:sp>
      <p:sp>
        <p:nvSpPr>
          <p:cNvPr id="3" name="Subtitle 2"/>
          <p:cNvSpPr>
            <a:spLocks noGrp="1"/>
          </p:cNvSpPr>
          <p:nvPr>
            <p:ph type="subTitle" idx="1"/>
          </p:nvPr>
        </p:nvSpPr>
        <p:spPr>
          <a:xfrm>
            <a:off x="2462192" y="5654450"/>
            <a:ext cx="6831673" cy="1086237"/>
          </a:xfrm>
        </p:spPr>
        <p:txBody>
          <a:bodyPr vert="horz" lIns="91440" tIns="45720" rIns="91440" bIns="45720" rtlCol="0" anchor="t">
            <a:normAutofit fontScale="92500" lnSpcReduction="20000"/>
          </a:bodyPr>
          <a:lstStyle/>
          <a:p>
            <a:endParaRPr lang="en-US"/>
          </a:p>
          <a:p>
            <a:endParaRPr lang="en-US" dirty="0"/>
          </a:p>
          <a:p>
            <a:r>
              <a:rPr lang="en-US" sz="2200"/>
              <a:t>Klaipėda</a:t>
            </a:r>
            <a:r>
              <a:rPr lang="en-US" sz="2500"/>
              <a:t>, 2018</a:t>
            </a:r>
          </a:p>
        </p:txBody>
      </p:sp>
    </p:spTree>
    <p:extLst>
      <p:ext uri="{BB962C8B-B14F-4D97-AF65-F5344CB8AC3E}">
        <p14:creationId xmlns:p14="http://schemas.microsoft.com/office/powerpoint/2010/main" val="402187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275C5-4CAD-453D-984A-95BCD5C638B9}"/>
              </a:ext>
            </a:extLst>
          </p:cNvPr>
          <p:cNvSpPr>
            <a:spLocks noGrp="1"/>
          </p:cNvSpPr>
          <p:nvPr>
            <p:ph type="title"/>
          </p:nvPr>
        </p:nvSpPr>
        <p:spPr>
          <a:xfrm>
            <a:off x="784743" y="685800"/>
            <a:ext cx="5793475" cy="1485900"/>
          </a:xfrm>
        </p:spPr>
        <p:txBody>
          <a:bodyPr>
            <a:normAutofit/>
          </a:bodyPr>
          <a:lstStyle/>
          <a:p>
            <a:r>
              <a:rPr lang="en-GB"/>
              <a:t>GEOGRAPHIC SETTING AND ENVIRONMENT</a:t>
            </a:r>
            <a:endParaRPr lang="en-US"/>
          </a:p>
        </p:txBody>
      </p:sp>
      <p:sp>
        <p:nvSpPr>
          <p:cNvPr id="3" name="Content Placeholder 2">
            <a:extLst>
              <a:ext uri="{FF2B5EF4-FFF2-40B4-BE49-F238E27FC236}">
                <a16:creationId xmlns:a16="http://schemas.microsoft.com/office/drawing/2014/main" id="{1A6D48E5-B641-46E3-AB6F-0A12D5BC00E5}"/>
              </a:ext>
            </a:extLst>
          </p:cNvPr>
          <p:cNvSpPr>
            <a:spLocks noGrp="1"/>
          </p:cNvSpPr>
          <p:nvPr>
            <p:ph idx="1"/>
          </p:nvPr>
        </p:nvSpPr>
        <p:spPr>
          <a:xfrm>
            <a:off x="784743" y="2286000"/>
            <a:ext cx="5793475" cy="3581400"/>
          </a:xfrm>
        </p:spPr>
        <p:txBody>
          <a:bodyPr vert="horz" lIns="91440" tIns="45720" rIns="91440" bIns="45720" rtlCol="0" anchor="t">
            <a:noAutofit/>
          </a:bodyPr>
          <a:lstStyle/>
          <a:p>
            <a:pPr marL="383540" indent="-383540"/>
            <a:r>
              <a:rPr lang="en-GB" sz="2800"/>
              <a:t>Ireland, or officially the Republic of Ireland, is an island nation in the North Atlantic Ocean. Almost 20 percent of the land is devoted to farming. Less than 10 percent of farmland is used to grow crops and the majority is used as grazing land for livestock.</a:t>
            </a:r>
            <a:r>
              <a:rPr lang="en-GB" sz="2800" dirty="0"/>
              <a:t/>
            </a:r>
            <a:br>
              <a:rPr lang="en-GB" sz="2800" dirty="0"/>
            </a:br>
            <a:r>
              <a:rPr lang="en-GB" sz="2800" dirty="0"/>
              <a:t/>
            </a:r>
            <a:br>
              <a:rPr lang="en-GB" sz="2800" dirty="0"/>
            </a:br>
            <a:endParaRPr lang="en-GB"/>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close up of a map&#10;&#10;Description generated with high confidence">
            <a:extLst>
              <a:ext uri="{FF2B5EF4-FFF2-40B4-BE49-F238E27FC236}">
                <a16:creationId xmlns:a16="http://schemas.microsoft.com/office/drawing/2014/main" id="{6550086A-0373-444C-BCCA-C13F2E58E6DC}"/>
              </a:ext>
            </a:extLst>
          </p:cNvPr>
          <p:cNvPicPr>
            <a:picLocks noChangeAspect="1"/>
          </p:cNvPicPr>
          <p:nvPr/>
        </p:nvPicPr>
        <p:blipFill rotWithShape="1">
          <a:blip r:embed="rId2"/>
          <a:srcRect l="13725" r="17252"/>
          <a:stretch/>
        </p:blipFill>
        <p:spPr>
          <a:xfrm>
            <a:off x="7612260" y="10"/>
            <a:ext cx="4579739" cy="6857990"/>
          </a:xfrm>
          <a:prstGeom prst="rect">
            <a:avLst/>
          </a:prstGeom>
        </p:spPr>
      </p:pic>
    </p:spTree>
    <p:extLst>
      <p:ext uri="{BB962C8B-B14F-4D97-AF65-F5344CB8AC3E}">
        <p14:creationId xmlns:p14="http://schemas.microsoft.com/office/powerpoint/2010/main" val="251438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E06B2-3D28-4542-B356-C0E8CE13D04B}"/>
              </a:ext>
            </a:extLst>
          </p:cNvPr>
          <p:cNvSpPr>
            <a:spLocks noGrp="1"/>
          </p:cNvSpPr>
          <p:nvPr>
            <p:ph type="title"/>
          </p:nvPr>
        </p:nvSpPr>
        <p:spPr>
          <a:xfrm>
            <a:off x="784743" y="685800"/>
            <a:ext cx="5793475" cy="1485900"/>
          </a:xfrm>
        </p:spPr>
        <p:txBody>
          <a:bodyPr>
            <a:normAutofit/>
          </a:bodyPr>
          <a:lstStyle/>
          <a:p>
            <a:r>
              <a:rPr lang="en-GB"/>
              <a:t> IRISH FOODS</a:t>
            </a:r>
            <a:endParaRPr lang="en-US"/>
          </a:p>
        </p:txBody>
      </p:sp>
      <p:sp>
        <p:nvSpPr>
          <p:cNvPr id="3" name="Content Placeholder 2">
            <a:extLst>
              <a:ext uri="{FF2B5EF4-FFF2-40B4-BE49-F238E27FC236}">
                <a16:creationId xmlns:a16="http://schemas.microsoft.com/office/drawing/2014/main" id="{44547D11-0D51-42D5-8576-01C0B8D841CC}"/>
              </a:ext>
            </a:extLst>
          </p:cNvPr>
          <p:cNvSpPr>
            <a:spLocks noGrp="1"/>
          </p:cNvSpPr>
          <p:nvPr>
            <p:ph idx="1"/>
          </p:nvPr>
        </p:nvSpPr>
        <p:spPr>
          <a:xfrm>
            <a:off x="233900" y="1423013"/>
            <a:ext cx="7042052" cy="5325736"/>
          </a:xfrm>
        </p:spPr>
        <p:txBody>
          <a:bodyPr vert="horz" lIns="91440" tIns="45720" rIns="91440" bIns="45720" rtlCol="0" anchor="t">
            <a:noAutofit/>
          </a:bodyPr>
          <a:lstStyle/>
          <a:p>
            <a:pPr marL="383540" indent="-383540"/>
            <a:r>
              <a:rPr lang="en-GB"/>
              <a:t>Most cooking is done without herbs or spices, except for salt and pepper. Foods are usually served without sauce or gravy.</a:t>
            </a:r>
            <a:endParaRPr lang="en-US"/>
          </a:p>
          <a:p>
            <a:pPr marL="383540" indent="-383540"/>
            <a:r>
              <a:rPr lang="en-GB"/>
              <a:t>The staples of the Irish diet are potatoes, grains and dairy products.</a:t>
            </a:r>
          </a:p>
          <a:p>
            <a:pPr marL="383540" indent="-383540"/>
            <a:r>
              <a:rPr lang="en-GB"/>
              <a:t> Ireland makes about fifty types of homemade "farmhouse" cheeses, which are considered delicacies.</a:t>
            </a:r>
          </a:p>
          <a:p>
            <a:pPr marL="383540" indent="-383540"/>
            <a:r>
              <a:rPr lang="en-GB"/>
              <a:t>Soups of all types, seafood, and meats also play important roles in the Irish diet. Irish soups are thick, hearty, and filling, with potatoes, seafood, and various meats being common ingredients. </a:t>
            </a:r>
          </a:p>
          <a:p>
            <a:pPr marL="383540" indent="-383540"/>
            <a:r>
              <a:rPr lang="en-GB"/>
              <a:t>Since their country is surrounded by water, the Irish enjoy many types of seafood, including salmon, scallops, lobster, mussels, and oysters.  </a:t>
            </a:r>
          </a:p>
          <a:p>
            <a:pPr marL="383540" indent="-383540"/>
            <a:r>
              <a:rPr lang="en-GB"/>
              <a:t>A typical Irish dinner consists of potatoes, cabbage</a:t>
            </a:r>
            <a:r>
              <a:rPr lang="en-GB" u="sng"/>
              <a:t>,</a:t>
            </a:r>
            <a:r>
              <a:rPr lang="en-GB"/>
              <a:t> and meat.</a:t>
            </a:r>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FB69038C-3169-4726-B6F1-5F921DCBF1AF}"/>
              </a:ext>
            </a:extLst>
          </p:cNvPr>
          <p:cNvPicPr>
            <a:picLocks noChangeAspect="1"/>
          </p:cNvPicPr>
          <p:nvPr/>
        </p:nvPicPr>
        <p:blipFill rotWithShape="1">
          <a:blip r:embed="rId2"/>
          <a:srcRect l="3710" r="14100"/>
          <a:stretch/>
        </p:blipFill>
        <p:spPr>
          <a:xfrm>
            <a:off x="7612260" y="10"/>
            <a:ext cx="4579739" cy="6857990"/>
          </a:xfrm>
          <a:prstGeom prst="rect">
            <a:avLst/>
          </a:prstGeom>
        </p:spPr>
      </p:pic>
    </p:spTree>
    <p:extLst>
      <p:ext uri="{BB962C8B-B14F-4D97-AF65-F5344CB8AC3E}">
        <p14:creationId xmlns:p14="http://schemas.microsoft.com/office/powerpoint/2010/main" val="313940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0D2D2-A93B-4D69-9B83-6FF793718CE1}"/>
              </a:ext>
            </a:extLst>
          </p:cNvPr>
          <p:cNvSpPr>
            <a:spLocks noGrp="1"/>
          </p:cNvSpPr>
          <p:nvPr>
            <p:ph type="title"/>
          </p:nvPr>
        </p:nvSpPr>
        <p:spPr>
          <a:xfrm>
            <a:off x="741200" y="395514"/>
            <a:ext cx="5793475" cy="1485900"/>
          </a:xfrm>
        </p:spPr>
        <p:txBody>
          <a:bodyPr>
            <a:normAutofit/>
          </a:bodyPr>
          <a:lstStyle/>
          <a:p>
            <a:r>
              <a:rPr lang="en-US"/>
              <a:t>SODA BREAD</a:t>
            </a:r>
            <a:endParaRPr lang="en-US" dirty="0"/>
          </a:p>
          <a:p>
            <a:endParaRPr lang="en-US" dirty="0"/>
          </a:p>
        </p:txBody>
      </p:sp>
      <p:sp>
        <p:nvSpPr>
          <p:cNvPr id="3" name="Content Placeholder 2">
            <a:extLst>
              <a:ext uri="{FF2B5EF4-FFF2-40B4-BE49-F238E27FC236}">
                <a16:creationId xmlns:a16="http://schemas.microsoft.com/office/drawing/2014/main" id="{6BB57BDB-071C-4B31-B2D0-BEA470718C15}"/>
              </a:ext>
            </a:extLst>
          </p:cNvPr>
          <p:cNvSpPr>
            <a:spLocks noGrp="1"/>
          </p:cNvSpPr>
          <p:nvPr>
            <p:ph idx="1"/>
          </p:nvPr>
        </p:nvSpPr>
        <p:spPr>
          <a:xfrm>
            <a:off x="298165" y="1285301"/>
            <a:ext cx="6983646" cy="5337628"/>
          </a:xfrm>
        </p:spPr>
        <p:txBody>
          <a:bodyPr vert="horz" lIns="91440" tIns="45720" rIns="91440" bIns="45720" rtlCol="0" anchor="t">
            <a:noAutofit/>
          </a:bodyPr>
          <a:lstStyle/>
          <a:p>
            <a:pPr marL="383540" indent="-383540"/>
            <a:r>
              <a:rPr lang="en-US" sz="2300"/>
              <a:t>A real soda bread is a simple loaf with a beautifully browned, craggy crust and a nice chew, best eaten liberally smeared with salty Irish butter. </a:t>
            </a:r>
          </a:p>
          <a:p>
            <a:pPr marL="383540" indent="-383540"/>
            <a:r>
              <a:rPr lang="en-US" sz="2300"/>
              <a:t>Soda bread has been an Irish household staple since baking soda became commercially available in the early 19th century. It uses only a few ingredients that most people kept on hand—flour, salt, baking soda, and buttermilk. It also didn’t require an oven; it could be baked in a bastible, a type of cast-iron Dutch oven, suspended over an open turf fire. </a:t>
            </a:r>
          </a:p>
          <a:p>
            <a:pPr marL="383540" indent="-383540"/>
            <a:r>
              <a:rPr lang="en-US" sz="2300"/>
              <a:t> But now that we have ovens and refrigerators, this bread has gotten so easy to make that you, too, might find yourself baking fresh soda bread almost every day.</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close up of a piece of bread on a wooden table&#10;&#10;Description generated with high confidence">
            <a:extLst>
              <a:ext uri="{FF2B5EF4-FFF2-40B4-BE49-F238E27FC236}">
                <a16:creationId xmlns:a16="http://schemas.microsoft.com/office/drawing/2014/main" id="{FFB4FC27-DA7E-4C11-AC25-8E1AF08929FB}"/>
              </a:ext>
            </a:extLst>
          </p:cNvPr>
          <p:cNvPicPr>
            <a:picLocks noChangeAspect="1"/>
          </p:cNvPicPr>
          <p:nvPr/>
        </p:nvPicPr>
        <p:blipFill rotWithShape="1">
          <a:blip r:embed="rId2"/>
          <a:srcRect l="21217" r="24358" b="1"/>
          <a:stretch/>
        </p:blipFill>
        <p:spPr>
          <a:xfrm>
            <a:off x="7612260" y="10"/>
            <a:ext cx="4579739" cy="6857990"/>
          </a:xfrm>
          <a:prstGeom prst="rect">
            <a:avLst/>
          </a:prstGeom>
        </p:spPr>
      </p:pic>
    </p:spTree>
    <p:extLst>
      <p:ext uri="{BB962C8B-B14F-4D97-AF65-F5344CB8AC3E}">
        <p14:creationId xmlns:p14="http://schemas.microsoft.com/office/powerpoint/2010/main" val="49564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3C8A4-8F9D-4DC4-9CE3-5A3905C9A73F}"/>
              </a:ext>
            </a:extLst>
          </p:cNvPr>
          <p:cNvSpPr>
            <a:spLocks noGrp="1"/>
          </p:cNvSpPr>
          <p:nvPr>
            <p:ph type="title"/>
          </p:nvPr>
        </p:nvSpPr>
        <p:spPr>
          <a:xfrm>
            <a:off x="654114" y="315686"/>
            <a:ext cx="5793475" cy="1485900"/>
          </a:xfrm>
        </p:spPr>
        <p:txBody>
          <a:bodyPr>
            <a:normAutofit/>
          </a:bodyPr>
          <a:lstStyle/>
          <a:p>
            <a:r>
              <a:rPr lang="en-US"/>
              <a:t>TRADITIONAL IRISH STEW</a:t>
            </a:r>
          </a:p>
          <a:p>
            <a:endParaRPr lang="en-US" dirty="0"/>
          </a:p>
          <a:p>
            <a:endParaRPr lang="en-US" dirty="0"/>
          </a:p>
        </p:txBody>
      </p:sp>
      <p:sp>
        <p:nvSpPr>
          <p:cNvPr id="3" name="Content Placeholder 2">
            <a:extLst>
              <a:ext uri="{FF2B5EF4-FFF2-40B4-BE49-F238E27FC236}">
                <a16:creationId xmlns:a16="http://schemas.microsoft.com/office/drawing/2014/main" id="{DE9F93FE-7755-4B21-AAF6-443E55EC3C1F}"/>
              </a:ext>
            </a:extLst>
          </p:cNvPr>
          <p:cNvSpPr>
            <a:spLocks noGrp="1"/>
          </p:cNvSpPr>
          <p:nvPr>
            <p:ph idx="1"/>
          </p:nvPr>
        </p:nvSpPr>
        <p:spPr>
          <a:xfrm>
            <a:off x="146114" y="1661886"/>
            <a:ext cx="7252160" cy="5032827"/>
          </a:xfrm>
        </p:spPr>
        <p:txBody>
          <a:bodyPr vert="horz" lIns="91440" tIns="45720" rIns="91440" bIns="45720" rtlCol="0" anchor="t">
            <a:noAutofit/>
          </a:bodyPr>
          <a:lstStyle/>
          <a:p>
            <a:pPr marL="383540" indent="-383540"/>
            <a:r>
              <a:rPr lang="en-US" sz="2100"/>
              <a:t>Irish stew is Ireland's national dish</a:t>
            </a:r>
          </a:p>
          <a:p>
            <a:pPr marL="383540" indent="-383540"/>
            <a:r>
              <a:rPr lang="en-US" sz="2100"/>
              <a:t>It's a hugely popular dish on St Patrick's Day</a:t>
            </a:r>
          </a:p>
          <a:p>
            <a:pPr marL="383540" indent="-383540"/>
            <a:r>
              <a:rPr lang="en-US" sz="2100"/>
              <a:t> Irish stew is the product of a culinary tradition that relied almost exclusively on cooking over an open fire. It seems that Irish stew was recognised as early as about 1800.</a:t>
            </a:r>
          </a:p>
          <a:p>
            <a:pPr marL="383540" indent="-383540"/>
            <a:r>
              <a:rPr lang="en-US" sz="2100"/>
              <a:t>Irish stew was traditionally made with mutton - older sheep - but more often nowadays, is made with lamb which may seem a little of a waste but the flavor is amazing.</a:t>
            </a:r>
          </a:p>
          <a:p>
            <a:pPr marL="383540" indent="-383540"/>
            <a:r>
              <a:rPr lang="en-US" sz="2100"/>
              <a:t>Stewing is an ancient method of cooking meats that is common throughout the world. However, the Celts did not possess their first bronze cauldrons, copied from Greek models, until the 7th century AD. After the idea of the cauldron was imported from Europe,  the cauldron became the dominant cooking tool in ancient Ireland. </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bowl of food with stew&#10;&#10;Description generated with very high confidence">
            <a:extLst>
              <a:ext uri="{FF2B5EF4-FFF2-40B4-BE49-F238E27FC236}">
                <a16:creationId xmlns:a16="http://schemas.microsoft.com/office/drawing/2014/main" id="{6A6CD6AB-BB2F-486C-90AA-C3F0CAE628C9}"/>
              </a:ext>
            </a:extLst>
          </p:cNvPr>
          <p:cNvPicPr>
            <a:picLocks noChangeAspect="1"/>
          </p:cNvPicPr>
          <p:nvPr/>
        </p:nvPicPr>
        <p:blipFill rotWithShape="1">
          <a:blip r:embed="rId2"/>
          <a:srcRect l="10211" r="23010"/>
          <a:stretch/>
        </p:blipFill>
        <p:spPr>
          <a:xfrm>
            <a:off x="7612260" y="10"/>
            <a:ext cx="4579739" cy="6857990"/>
          </a:xfrm>
          <a:prstGeom prst="rect">
            <a:avLst/>
          </a:prstGeom>
        </p:spPr>
      </p:pic>
    </p:spTree>
    <p:extLst>
      <p:ext uri="{BB962C8B-B14F-4D97-AF65-F5344CB8AC3E}">
        <p14:creationId xmlns:p14="http://schemas.microsoft.com/office/powerpoint/2010/main" val="4111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8398D-0F74-46FF-B688-2876215F0AE7}"/>
              </a:ext>
            </a:extLst>
          </p:cNvPr>
          <p:cNvSpPr>
            <a:spLocks noGrp="1"/>
          </p:cNvSpPr>
          <p:nvPr>
            <p:ph type="title"/>
          </p:nvPr>
        </p:nvSpPr>
        <p:spPr>
          <a:xfrm>
            <a:off x="421887" y="366486"/>
            <a:ext cx="6345017" cy="1572985"/>
          </a:xfrm>
        </p:spPr>
        <p:txBody>
          <a:bodyPr>
            <a:normAutofit/>
          </a:bodyPr>
          <a:lstStyle/>
          <a:p>
            <a:r>
              <a:rPr lang="en-US"/>
              <a:t> BOILED BACON CABBAGE</a:t>
            </a:r>
          </a:p>
          <a:p>
            <a:endParaRPr lang="en-US" dirty="0"/>
          </a:p>
        </p:txBody>
      </p:sp>
      <p:sp>
        <p:nvSpPr>
          <p:cNvPr id="3" name="Content Placeholder 2">
            <a:extLst>
              <a:ext uri="{FF2B5EF4-FFF2-40B4-BE49-F238E27FC236}">
                <a16:creationId xmlns:a16="http://schemas.microsoft.com/office/drawing/2014/main" id="{8642A2DA-79FF-4A05-BE1D-7974AE02C5B1}"/>
              </a:ext>
            </a:extLst>
          </p:cNvPr>
          <p:cNvSpPr>
            <a:spLocks noGrp="1"/>
          </p:cNvSpPr>
          <p:nvPr>
            <p:ph idx="1"/>
          </p:nvPr>
        </p:nvSpPr>
        <p:spPr>
          <a:xfrm>
            <a:off x="117086" y="1153886"/>
            <a:ext cx="7103782" cy="5251591"/>
          </a:xfrm>
        </p:spPr>
        <p:txBody>
          <a:bodyPr vert="horz" lIns="91440" tIns="45720" rIns="91440" bIns="45720" rtlCol="0" anchor="t">
            <a:noAutofit/>
          </a:bodyPr>
          <a:lstStyle/>
          <a:p>
            <a:pPr marL="342900" indent="-342900"/>
            <a:r>
              <a:rPr lang="en-US" sz="2200"/>
              <a:t>Irish bacon with cabbage is the original, quintessential St. Patrick's Day dish.</a:t>
            </a:r>
          </a:p>
          <a:p>
            <a:pPr marL="383540" indent="-383540"/>
            <a:r>
              <a:rPr lang="en-US" sz="2200"/>
              <a:t>Historically, this dish was common fare in Irish homes as the ingredients were readily available as many families grew their own vegetables and reared their own pigs. It was considered nourishing and satisfying. The dish continues to be a very common meal in Ireland.</a:t>
            </a:r>
            <a:endParaRPr lang="en-US" sz="2200" baseline="30000"/>
          </a:p>
          <a:p>
            <a:pPr marL="383540" indent="-383540"/>
            <a:r>
              <a:rPr lang="en-US" sz="2200"/>
              <a:t>Traditionally, salted pork – a cut from the shoulder or back of the pig – would have been soaked overnight before being boiled, with the cabbage added to the cooking pot in the last 10 minutes. </a:t>
            </a:r>
          </a:p>
          <a:p>
            <a:pPr marL="383540" indent="-383540"/>
            <a:r>
              <a:rPr lang="en-US" sz="2200"/>
              <a:t>The dish is served with the bacon sliced, and with some of the boiling juices added. Another common accompaniment to the dish is white sauce, which consists of flour, butter and milk.</a:t>
            </a:r>
          </a:p>
          <a:p>
            <a:pPr marL="383540" indent="-383540"/>
            <a:endParaRPr lang="en-US" sz="140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late of food&#10;&#10;Description generated with very high confidence">
            <a:extLst>
              <a:ext uri="{FF2B5EF4-FFF2-40B4-BE49-F238E27FC236}">
                <a16:creationId xmlns:a16="http://schemas.microsoft.com/office/drawing/2014/main" id="{575AF957-9E94-465F-BBFE-FA08FF370182}"/>
              </a:ext>
            </a:extLst>
          </p:cNvPr>
          <p:cNvPicPr>
            <a:picLocks noChangeAspect="1"/>
          </p:cNvPicPr>
          <p:nvPr/>
        </p:nvPicPr>
        <p:blipFill rotWithShape="1">
          <a:blip r:embed="rId2"/>
          <a:srcRect l="20030" r="20980" b="-1"/>
          <a:stretch/>
        </p:blipFill>
        <p:spPr>
          <a:xfrm>
            <a:off x="7612260" y="10"/>
            <a:ext cx="4579739" cy="6857990"/>
          </a:xfrm>
          <a:prstGeom prst="rect">
            <a:avLst/>
          </a:prstGeom>
        </p:spPr>
      </p:pic>
    </p:spTree>
    <p:extLst>
      <p:ext uri="{BB962C8B-B14F-4D97-AF65-F5344CB8AC3E}">
        <p14:creationId xmlns:p14="http://schemas.microsoft.com/office/powerpoint/2010/main" val="23851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126A5-C1EE-4C24-AF6D-89F29327C843}"/>
              </a:ext>
            </a:extLst>
          </p:cNvPr>
          <p:cNvSpPr>
            <a:spLocks noGrp="1"/>
          </p:cNvSpPr>
          <p:nvPr>
            <p:ph type="title"/>
          </p:nvPr>
        </p:nvSpPr>
        <p:spPr>
          <a:xfrm>
            <a:off x="784743" y="685800"/>
            <a:ext cx="5793475" cy="1485900"/>
          </a:xfrm>
        </p:spPr>
        <p:txBody>
          <a:bodyPr>
            <a:normAutofit/>
          </a:bodyPr>
          <a:lstStyle/>
          <a:p>
            <a:r>
              <a:rPr lang="en-US"/>
              <a:t>IRISH DRINKS</a:t>
            </a:r>
            <a:endParaRPr lang="en-US" dirty="0"/>
          </a:p>
        </p:txBody>
      </p:sp>
      <p:sp>
        <p:nvSpPr>
          <p:cNvPr id="3" name="Content Placeholder 2">
            <a:extLst>
              <a:ext uri="{FF2B5EF4-FFF2-40B4-BE49-F238E27FC236}">
                <a16:creationId xmlns:a16="http://schemas.microsoft.com/office/drawing/2014/main" id="{3A86B41B-29E6-4918-AC0B-DBB32C575EFB}"/>
              </a:ext>
            </a:extLst>
          </p:cNvPr>
          <p:cNvSpPr>
            <a:spLocks noGrp="1"/>
          </p:cNvSpPr>
          <p:nvPr>
            <p:ph idx="1"/>
          </p:nvPr>
        </p:nvSpPr>
        <p:spPr>
          <a:xfrm>
            <a:off x="307346" y="1496458"/>
            <a:ext cx="7005329" cy="5087038"/>
          </a:xfrm>
        </p:spPr>
        <p:txBody>
          <a:bodyPr vert="horz" lIns="91440" tIns="45720" rIns="91440" bIns="45720" rtlCol="0" anchor="t">
            <a:normAutofit/>
          </a:bodyPr>
          <a:lstStyle/>
          <a:p>
            <a:pPr marL="342900" indent="-342900"/>
            <a:r>
              <a:rPr lang="en-GB" sz="2800"/>
              <a:t>The most common everyday beverage in Ireland is tea. Popular alcoholic beverages include whiskey, beer, and ale. Coffee mixed with whiskey and whipped cream is known throughout the world as "Irish coffee."</a:t>
            </a:r>
            <a:endParaRPr lang="en-US" sz="2800"/>
          </a:p>
          <a:p>
            <a:pPr marL="383540" indent="-383540"/>
            <a:r>
              <a:rPr lang="en-GB" sz="2800"/>
              <a:t>Ireland is the biggest tea drinking community in the world</a:t>
            </a:r>
          </a:p>
          <a:p>
            <a:pPr marL="383540" indent="-383540"/>
            <a:r>
              <a:rPr lang="en-GB" sz="2800"/>
              <a:t>From tea to toddy, Ireland is swarming with many types of drinks, which are alcoholic and non-alcoholic too. </a:t>
            </a:r>
          </a:p>
        </p:txBody>
      </p:sp>
      <p:sp>
        <p:nvSpPr>
          <p:cNvPr id="13" name="Rectangle 12">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6" descr="A close up of a glass cup on a table&#10;&#10;Description generated with high confidence">
            <a:extLst>
              <a:ext uri="{FF2B5EF4-FFF2-40B4-BE49-F238E27FC236}">
                <a16:creationId xmlns:a16="http://schemas.microsoft.com/office/drawing/2014/main" id="{FD77C53C-5715-4C9C-8C46-96D5EF17F83B}"/>
              </a:ext>
            </a:extLst>
          </p:cNvPr>
          <p:cNvPicPr>
            <a:picLocks noChangeAspect="1"/>
          </p:cNvPicPr>
          <p:nvPr/>
        </p:nvPicPr>
        <p:blipFill rotWithShape="1">
          <a:blip r:embed="rId2"/>
          <a:srcRect l="21015" r="13041"/>
          <a:stretch/>
        </p:blipFill>
        <p:spPr>
          <a:xfrm>
            <a:off x="7612260" y="10"/>
            <a:ext cx="4579739" cy="6857990"/>
          </a:xfrm>
          <a:prstGeom prst="rect">
            <a:avLst/>
          </a:prstGeom>
        </p:spPr>
      </p:pic>
    </p:spTree>
    <p:extLst>
      <p:ext uri="{BB962C8B-B14F-4D97-AF65-F5344CB8AC3E}">
        <p14:creationId xmlns:p14="http://schemas.microsoft.com/office/powerpoint/2010/main" val="3513482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713B2-3CE2-4DA0-893E-157D2A164A63}"/>
              </a:ext>
            </a:extLst>
          </p:cNvPr>
          <p:cNvSpPr>
            <a:spLocks noGrp="1"/>
          </p:cNvSpPr>
          <p:nvPr>
            <p:ph type="title"/>
          </p:nvPr>
        </p:nvSpPr>
        <p:spPr>
          <a:xfrm>
            <a:off x="784743" y="685800"/>
            <a:ext cx="5793475" cy="1485900"/>
          </a:xfrm>
        </p:spPr>
        <p:txBody>
          <a:bodyPr>
            <a:normAutofit/>
          </a:bodyPr>
          <a:lstStyle/>
          <a:p>
            <a:r>
              <a:rPr lang="en-US"/>
              <a:t> IRISH COFFEE</a:t>
            </a:r>
          </a:p>
        </p:txBody>
      </p:sp>
      <p:sp>
        <p:nvSpPr>
          <p:cNvPr id="3" name="Content Placeholder 2">
            <a:extLst>
              <a:ext uri="{FF2B5EF4-FFF2-40B4-BE49-F238E27FC236}">
                <a16:creationId xmlns:a16="http://schemas.microsoft.com/office/drawing/2014/main" id="{37587CE3-8B5C-4B3E-BFE2-424AB0210CBD}"/>
              </a:ext>
            </a:extLst>
          </p:cNvPr>
          <p:cNvSpPr>
            <a:spLocks noGrp="1"/>
          </p:cNvSpPr>
          <p:nvPr>
            <p:ph idx="1"/>
          </p:nvPr>
        </p:nvSpPr>
        <p:spPr>
          <a:xfrm>
            <a:off x="245005" y="1617031"/>
            <a:ext cx="6895160" cy="5188026"/>
          </a:xfrm>
        </p:spPr>
        <p:txBody>
          <a:bodyPr vert="horz" lIns="91440" tIns="45720" rIns="91440" bIns="45720" rtlCol="0" anchor="t">
            <a:normAutofit/>
          </a:bodyPr>
          <a:lstStyle/>
          <a:p>
            <a:pPr marL="383540" indent="-383540"/>
            <a:r>
              <a:rPr lang="en-US" sz="2400"/>
              <a:t>When it comes to coffee drinks, there’s nothing more quintessentially Irish than adding in a little drop of Jameson Irish Whiskey. Whether you’re looking for something tasty on such an occasion or a special St. Patrick’s Day cocktail to celebrate national day, an Irish coffee is just the brew.</a:t>
            </a:r>
          </a:p>
          <a:p>
            <a:pPr marL="383540" indent="-383540"/>
            <a:r>
              <a:rPr lang="en-US" sz="2400"/>
              <a:t>Irish Coffee was invented in 1947 by Joe Sheriddan in Shannon Airport when transatlantic flights recommenced after WW1. Joe wanted to serve the travellers an Irish drink, so the obvious choice was tea and whiskey! When he realised that American’s drank a lot of coffee he carried out an experiment and so irish coffee was born. </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glass of wine&#10;&#10;Description generated with very high confidence">
            <a:extLst>
              <a:ext uri="{FF2B5EF4-FFF2-40B4-BE49-F238E27FC236}">
                <a16:creationId xmlns:a16="http://schemas.microsoft.com/office/drawing/2014/main" id="{C1CDC287-788B-4466-975C-A486CEB63DF7}"/>
              </a:ext>
            </a:extLst>
          </p:cNvPr>
          <p:cNvPicPr>
            <a:picLocks noChangeAspect="1"/>
          </p:cNvPicPr>
          <p:nvPr/>
        </p:nvPicPr>
        <p:blipFill rotWithShape="1">
          <a:blip r:embed="rId2"/>
          <a:srcRect l="32690" r="530"/>
          <a:stretch/>
        </p:blipFill>
        <p:spPr>
          <a:xfrm>
            <a:off x="7612260" y="10"/>
            <a:ext cx="4579739" cy="6857990"/>
          </a:xfrm>
          <a:prstGeom prst="rect">
            <a:avLst/>
          </a:prstGeom>
        </p:spPr>
      </p:pic>
    </p:spTree>
    <p:extLst>
      <p:ext uri="{BB962C8B-B14F-4D97-AF65-F5344CB8AC3E}">
        <p14:creationId xmlns:p14="http://schemas.microsoft.com/office/powerpoint/2010/main" val="222267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78E2D-4B75-4558-8775-CC74E06D15E8}"/>
              </a:ext>
            </a:extLst>
          </p:cNvPr>
          <p:cNvSpPr>
            <a:spLocks noGrp="1"/>
          </p:cNvSpPr>
          <p:nvPr>
            <p:ph type="title"/>
          </p:nvPr>
        </p:nvSpPr>
        <p:spPr>
          <a:xfrm>
            <a:off x="784743" y="685800"/>
            <a:ext cx="5793475" cy="1485900"/>
          </a:xfrm>
        </p:spPr>
        <p:txBody>
          <a:bodyPr>
            <a:normAutofit/>
          </a:bodyPr>
          <a:lstStyle/>
          <a:p>
            <a:r>
              <a:rPr lang="en-US"/>
              <a:t>RED LEMONADE</a:t>
            </a:r>
          </a:p>
        </p:txBody>
      </p:sp>
      <p:sp>
        <p:nvSpPr>
          <p:cNvPr id="3" name="Content Placeholder 2">
            <a:extLst>
              <a:ext uri="{FF2B5EF4-FFF2-40B4-BE49-F238E27FC236}">
                <a16:creationId xmlns:a16="http://schemas.microsoft.com/office/drawing/2014/main" id="{78684793-D75B-431E-AE5C-C91EBEF06EA1}"/>
              </a:ext>
            </a:extLst>
          </p:cNvPr>
          <p:cNvSpPr>
            <a:spLocks noGrp="1"/>
          </p:cNvSpPr>
          <p:nvPr>
            <p:ph idx="1"/>
          </p:nvPr>
        </p:nvSpPr>
        <p:spPr>
          <a:xfrm>
            <a:off x="178816" y="1514820"/>
            <a:ext cx="6876799" cy="5252290"/>
          </a:xfrm>
        </p:spPr>
        <p:txBody>
          <a:bodyPr vert="horz" lIns="91440" tIns="45720" rIns="91440" bIns="45720" rtlCol="0" anchor="t">
            <a:normAutofit fontScale="92500"/>
          </a:bodyPr>
          <a:lstStyle/>
          <a:p>
            <a:pPr marL="383540" indent="-383540"/>
            <a:r>
              <a:rPr lang="en-US" sz="2400"/>
              <a:t>If you are in Ireland, and want some lemony drink, go for some with a little color in it. </a:t>
            </a:r>
          </a:p>
          <a:p>
            <a:pPr marL="383540" indent="-383540"/>
            <a:r>
              <a:rPr lang="en-US" sz="2400"/>
              <a:t>You can find this fizzy lemon drink in white, yellow, or even brown. Brown lemonade is more popular in the northern part of the country. Like the red, brown lemonade is also a specialty of Ireland. </a:t>
            </a:r>
          </a:p>
          <a:p>
            <a:pPr marL="383540" indent="-383540"/>
            <a:r>
              <a:rPr lang="en-US" sz="2400"/>
              <a:t>It is also used as a mixer in whiskey.</a:t>
            </a:r>
          </a:p>
          <a:p>
            <a:pPr marL="383540" indent="-383540"/>
            <a:r>
              <a:rPr lang="en-US" sz="2400"/>
              <a:t>To begin with, even the origins of red lemonade are shrouded in mystery. </a:t>
            </a:r>
          </a:p>
          <a:p>
            <a:pPr marL="383540" indent="-383540"/>
            <a:r>
              <a:rPr lang="en-US" sz="2400"/>
              <a:t>Anyone who went to school in Ireland in the 90's will have heard the urban legend which explained that the reason you could only get red lemonade in Ireland was because the red colour additive used was carcinogenic and had been banned everywhere else. </a:t>
            </a:r>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6" descr="A glass of beer on a table&#10;&#10;Description generated with high confidence">
            <a:extLst>
              <a:ext uri="{FF2B5EF4-FFF2-40B4-BE49-F238E27FC236}">
                <a16:creationId xmlns:a16="http://schemas.microsoft.com/office/drawing/2014/main" id="{184452B0-2196-4BBF-9594-4D97D6E5BDF2}"/>
              </a:ext>
            </a:extLst>
          </p:cNvPr>
          <p:cNvPicPr>
            <a:picLocks noChangeAspect="1"/>
          </p:cNvPicPr>
          <p:nvPr/>
        </p:nvPicPr>
        <p:blipFill rotWithShape="1">
          <a:blip r:embed="rId2"/>
          <a:srcRect l="17895" r="23173" b="1"/>
          <a:stretch/>
        </p:blipFill>
        <p:spPr>
          <a:xfrm>
            <a:off x="7612260" y="10"/>
            <a:ext cx="4579739" cy="6857990"/>
          </a:xfrm>
          <a:prstGeom prst="rect">
            <a:avLst/>
          </a:prstGeom>
        </p:spPr>
      </p:pic>
    </p:spTree>
    <p:extLst>
      <p:ext uri="{BB962C8B-B14F-4D97-AF65-F5344CB8AC3E}">
        <p14:creationId xmlns:p14="http://schemas.microsoft.com/office/powerpoint/2010/main" val="276404529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TF00001241</Template>
  <TotalTime>1</TotalTime>
  <Words>374</Words>
  <Application>Microsoft Office PowerPoint</Application>
  <PresentationFormat>Plačiaekranė</PresentationFormat>
  <Paragraphs>41</Paragraphs>
  <Slides>9</Slides>
  <Notes>0</Notes>
  <HiddenSlides>0</HiddenSlides>
  <MMClips>0</MMClips>
  <ScaleCrop>false</ScaleCrop>
  <HeadingPairs>
    <vt:vector size="6" baseType="variant">
      <vt:variant>
        <vt:lpstr>Naudojami šriftai</vt:lpstr>
      </vt:variant>
      <vt:variant>
        <vt:i4>1</vt:i4>
      </vt:variant>
      <vt:variant>
        <vt:lpstr>Tema</vt:lpstr>
      </vt:variant>
      <vt:variant>
        <vt:i4>1</vt:i4>
      </vt:variant>
      <vt:variant>
        <vt:lpstr>Skaidrių pavadinimai</vt:lpstr>
      </vt:variant>
      <vt:variant>
        <vt:i4>9</vt:i4>
      </vt:variant>
    </vt:vector>
  </HeadingPairs>
  <TitlesOfParts>
    <vt:vector size="11" baseType="lpstr">
      <vt:lpstr>Franklin Gothic Book</vt:lpstr>
      <vt:lpstr>Crop</vt:lpstr>
      <vt:lpstr>Irish cuisine                        by: Sofija Bagdonaitė</vt:lpstr>
      <vt:lpstr>GEOGRAPHIC SETTING AND ENVIRONMENT</vt:lpstr>
      <vt:lpstr> IRISH FOODS</vt:lpstr>
      <vt:lpstr>SODA BREAD </vt:lpstr>
      <vt:lpstr>TRADITIONAL IRISH STEW  </vt:lpstr>
      <vt:lpstr> BOILED BACON CABBAGE </vt:lpstr>
      <vt:lpstr>IRISH DRINKS</vt:lpstr>
      <vt:lpstr> IRISH COFFEE</vt:lpstr>
      <vt:lpstr>RED LEMONADE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Vilija Rakštienė</dc:creator>
  <cp:lastModifiedBy>Vilija Rakštienė</cp:lastModifiedBy>
  <cp:revision>406</cp:revision>
  <dcterms:created xsi:type="dcterms:W3CDTF">2015-02-11T21:46:52Z</dcterms:created>
  <dcterms:modified xsi:type="dcterms:W3CDTF">2018-11-08T05:55:06Z</dcterms:modified>
</cp:coreProperties>
</file>