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DDF37-EF46-4707-8797-B139F5DBABE6}" type="datetimeFigureOut">
              <a:rPr lang="it-IT" smtClean="0"/>
              <a:pPr/>
              <a:t>19/11/2018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A27F-2A34-4016-BF20-D555ABC062B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Risultati immagini per st patrick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86190"/>
            <a:ext cx="3000396" cy="2250297"/>
          </a:xfrm>
          <a:prstGeom prst="rect">
            <a:avLst/>
          </a:prstGeom>
          <a:noFill/>
        </p:spPr>
      </p:pic>
      <p:pic>
        <p:nvPicPr>
          <p:cNvPr id="11274" name="Picture 10" descr="Risultati immagini per cladda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6"/>
            <a:ext cx="2786082" cy="2786082"/>
          </a:xfrm>
          <a:prstGeom prst="rect">
            <a:avLst/>
          </a:prstGeom>
          <a:noFill/>
        </p:spPr>
      </p:pic>
      <p:pic>
        <p:nvPicPr>
          <p:cNvPr id="11272" name="Picture 8" descr="Risultati immagini per whiskey irlande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550" y="4781550"/>
            <a:ext cx="2076450" cy="2076450"/>
          </a:xfrm>
          <a:prstGeom prst="rect">
            <a:avLst/>
          </a:prstGeom>
          <a:noFill/>
        </p:spPr>
      </p:pic>
      <p:pic>
        <p:nvPicPr>
          <p:cNvPr id="11270" name="Picture 6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-785842"/>
            <a:ext cx="3500462" cy="3500462"/>
          </a:xfrm>
          <a:prstGeom prst="rect">
            <a:avLst/>
          </a:prstGeom>
          <a:noFill/>
        </p:spPr>
      </p:pic>
      <p:pic>
        <p:nvPicPr>
          <p:cNvPr id="11266" name="Picture 2" descr="Immagine correl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42852"/>
            <a:ext cx="2714612" cy="3216126"/>
          </a:xfrm>
          <a:prstGeom prst="rect">
            <a:avLst/>
          </a:prstGeom>
          <a:noFill/>
        </p:spPr>
      </p:pic>
      <p:pic>
        <p:nvPicPr>
          <p:cNvPr id="9" name="Immagine 8" descr="bambino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071678"/>
            <a:ext cx="2268339" cy="3286124"/>
          </a:xfrm>
          <a:prstGeom prst="rect">
            <a:avLst/>
          </a:prstGeom>
        </p:spPr>
      </p:pic>
      <p:sp>
        <p:nvSpPr>
          <p:cNvPr id="10" name="Fumetto 2 9"/>
          <p:cNvSpPr/>
          <p:nvPr/>
        </p:nvSpPr>
        <p:spPr>
          <a:xfrm>
            <a:off x="2428860" y="1571612"/>
            <a:ext cx="1857388" cy="1357322"/>
          </a:xfrm>
          <a:prstGeom prst="wedgeRoundRectCallout">
            <a:avLst>
              <a:gd name="adj1" fmla="val -94811"/>
              <a:gd name="adj2" fmla="val 806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What </a:t>
            </a:r>
            <a:r>
              <a:rPr lang="en-US" sz="2000" dirty="0"/>
              <a:t>are the symbols of Ireland?</a:t>
            </a:r>
            <a:endParaRPr lang="it-IT" sz="2000" dirty="0"/>
          </a:p>
        </p:txBody>
      </p:sp>
      <p:pic>
        <p:nvPicPr>
          <p:cNvPr id="11" name="Immagine 10" descr="bambino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44230" y="3786190"/>
            <a:ext cx="1777318" cy="2837403"/>
          </a:xfrm>
          <a:prstGeom prst="rect">
            <a:avLst/>
          </a:prstGeom>
        </p:spPr>
      </p:pic>
      <p:sp>
        <p:nvSpPr>
          <p:cNvPr id="12" name="Fumetto 2 11"/>
          <p:cNvSpPr/>
          <p:nvPr/>
        </p:nvSpPr>
        <p:spPr>
          <a:xfrm>
            <a:off x="4286248" y="1357298"/>
            <a:ext cx="2428892" cy="1500198"/>
          </a:xfrm>
          <a:prstGeom prst="wedgeRoundRectCallout">
            <a:avLst>
              <a:gd name="adj1" fmla="val 42577"/>
              <a:gd name="adj2" fmla="val 983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 </a:t>
            </a:r>
            <a:r>
              <a:rPr lang="it-IT" dirty="0" err="1" smtClean="0"/>
              <a:t>leprechaun</a:t>
            </a:r>
            <a:r>
              <a:rPr lang="it-IT" dirty="0" smtClean="0"/>
              <a:t>, the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flag</a:t>
            </a:r>
            <a:r>
              <a:rPr lang="it-IT" dirty="0" smtClean="0"/>
              <a:t>, Irish whiskey, the </a:t>
            </a:r>
            <a:r>
              <a:rPr lang="it-IT" dirty="0" err="1" smtClean="0"/>
              <a:t>claddagh</a:t>
            </a:r>
            <a:r>
              <a:rPr lang="it-IT" dirty="0" smtClean="0"/>
              <a:t> ring and ST Patrick.</a:t>
            </a:r>
            <a:endParaRPr lang="it-IT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59 0.10556 C -0.52136 0.05625 -0.50313 0.00694 -0.475 0.00278 C -0.44688 -0.00139 -0.40313 0.08981 -0.37084 0.08056 C -0.33855 0.0713 -0.31355 -0.04583 -0.28125 -0.05278 C -0.24896 -0.05972 -0.20556 0.0463 -0.17709 0.03889 C -0.14861 0.03148 -0.13993 -0.09074 -0.11042 -0.09722 C -0.08091 -0.1037 -0.01858 -0.0162 -8.33333E-7 -3.33333E-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4 0.01157 L -0.55243 -0.209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mbino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608" y="0"/>
            <a:ext cx="2719392" cy="4341380"/>
          </a:xfrm>
          <a:prstGeom prst="rect">
            <a:avLst/>
          </a:prstGeom>
        </p:spPr>
      </p:pic>
      <p:sp>
        <p:nvSpPr>
          <p:cNvPr id="4" name="Fumetto 3 3"/>
          <p:cNvSpPr/>
          <p:nvPr/>
        </p:nvSpPr>
        <p:spPr>
          <a:xfrm>
            <a:off x="0" y="4143380"/>
            <a:ext cx="3643338" cy="2357454"/>
          </a:xfrm>
          <a:prstGeom prst="wedgeEllipseCallout">
            <a:avLst>
              <a:gd name="adj1" fmla="val 145976"/>
              <a:gd name="adj2" fmla="val -134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 </a:t>
            </a:r>
            <a:r>
              <a:rPr lang="it-IT" b="1" dirty="0" err="1" smtClean="0"/>
              <a:t>leprechaun</a:t>
            </a:r>
            <a:r>
              <a:rPr lang="it-IT" b="1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man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small</a:t>
            </a:r>
            <a:r>
              <a:rPr lang="it-IT" dirty="0" smtClean="0"/>
              <a:t>.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got</a:t>
            </a:r>
            <a:r>
              <a:rPr lang="it-IT" dirty="0" smtClean="0"/>
              <a:t> a green </a:t>
            </a:r>
            <a:r>
              <a:rPr lang="it-IT" dirty="0" err="1" smtClean="0"/>
              <a:t>coat</a:t>
            </a:r>
            <a:r>
              <a:rPr lang="it-IT" dirty="0" smtClean="0"/>
              <a:t>, green </a:t>
            </a:r>
            <a:r>
              <a:rPr lang="it-IT" dirty="0" err="1" smtClean="0"/>
              <a:t>trousers</a:t>
            </a:r>
            <a:r>
              <a:rPr lang="it-IT" dirty="0" smtClean="0"/>
              <a:t>,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hair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red.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en-US" dirty="0" smtClean="0"/>
              <a:t>keeps his money in a pot of gold at the end of the rainbow.</a:t>
            </a:r>
            <a:endParaRPr lang="it-IT" dirty="0"/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071834" cy="468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umetto 3 3"/>
          <p:cNvSpPr/>
          <p:nvPr/>
        </p:nvSpPr>
        <p:spPr>
          <a:xfrm>
            <a:off x="3428992" y="1285860"/>
            <a:ext cx="3000396" cy="1571636"/>
          </a:xfrm>
          <a:prstGeom prst="wedgeEllipseCallout">
            <a:avLst>
              <a:gd name="adj1" fmla="val -88695"/>
              <a:gd name="adj2" fmla="val 93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The </a:t>
            </a:r>
            <a:r>
              <a:rPr lang="it-IT" b="1" dirty="0" err="1" smtClean="0"/>
              <a:t>national</a:t>
            </a:r>
            <a:r>
              <a:rPr lang="it-IT" b="1" dirty="0" smtClean="0"/>
              <a:t> </a:t>
            </a:r>
            <a:r>
              <a:rPr lang="it-IT" b="1" dirty="0" err="1" smtClean="0"/>
              <a:t>flag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Ireland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green, </a:t>
            </a:r>
            <a:r>
              <a:rPr lang="it-IT" dirty="0" err="1" smtClean="0"/>
              <a:t>white</a:t>
            </a:r>
            <a:r>
              <a:rPr lang="it-IT" dirty="0" smtClean="0"/>
              <a:t> and </a:t>
            </a:r>
            <a:r>
              <a:rPr lang="it-IT" dirty="0" err="1" smtClean="0"/>
              <a:t>orange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ambino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92635" cy="3500438"/>
          </a:xfrm>
          <a:prstGeom prst="rect">
            <a:avLst/>
          </a:prstGeom>
        </p:spPr>
      </p:pic>
      <p:sp>
        <p:nvSpPr>
          <p:cNvPr id="3" name="Fumetto 3 2"/>
          <p:cNvSpPr/>
          <p:nvPr/>
        </p:nvSpPr>
        <p:spPr>
          <a:xfrm>
            <a:off x="2357422" y="214290"/>
            <a:ext cx="3143272" cy="1357322"/>
          </a:xfrm>
          <a:prstGeom prst="wedgeEllipseCallout">
            <a:avLst>
              <a:gd name="adj1" fmla="val -83560"/>
              <a:gd name="adj2" fmla="val 56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Irish whiskey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popular</a:t>
            </a:r>
            <a:r>
              <a:rPr lang="it-IT" dirty="0" smtClean="0"/>
              <a:t> </a:t>
            </a:r>
            <a:r>
              <a:rPr lang="it-IT" dirty="0" err="1" smtClean="0"/>
              <a:t>whiskeys</a:t>
            </a:r>
            <a:r>
              <a:rPr lang="it-IT" dirty="0" smtClean="0"/>
              <a:t> in the world.</a:t>
            </a:r>
            <a:endParaRPr lang="it-IT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ladda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64386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00" y="2932621"/>
            <a:ext cx="2571800" cy="392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umetto 3 3"/>
          <p:cNvSpPr/>
          <p:nvPr/>
        </p:nvSpPr>
        <p:spPr>
          <a:xfrm>
            <a:off x="3071802" y="4571984"/>
            <a:ext cx="3357586" cy="2286016"/>
          </a:xfrm>
          <a:prstGeom prst="wedgeEllipseCallout">
            <a:avLst>
              <a:gd name="adj1" fmla="val 99165"/>
              <a:gd name="adj2" fmla="val -5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The </a:t>
            </a:r>
            <a:r>
              <a:rPr lang="it-IT" b="1" dirty="0" err="1" smtClean="0"/>
              <a:t>Claddagh</a:t>
            </a:r>
            <a:r>
              <a:rPr lang="it-IT" b="1" dirty="0" smtClean="0"/>
              <a:t> </a:t>
            </a:r>
            <a:r>
              <a:rPr lang="it-IT" dirty="0" smtClean="0"/>
              <a:t>ring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traditional</a:t>
            </a:r>
            <a:r>
              <a:rPr lang="it-IT" dirty="0" smtClean="0"/>
              <a:t> </a:t>
            </a:r>
            <a:r>
              <a:rPr lang="it-IT" dirty="0" err="1" smtClean="0"/>
              <a:t>irish</a:t>
            </a:r>
            <a:r>
              <a:rPr lang="it-IT" dirty="0" smtClean="0"/>
              <a:t> </a:t>
            </a:r>
            <a:r>
              <a:rPr lang="it-IT" dirty="0" err="1" smtClean="0"/>
              <a:t>wedding</a:t>
            </a:r>
            <a:r>
              <a:rPr lang="it-IT" dirty="0" smtClean="0"/>
              <a:t> ring.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symbolizes</a:t>
            </a:r>
            <a:r>
              <a:rPr lang="it-IT" dirty="0" smtClean="0"/>
              <a:t> love, fidelity and </a:t>
            </a:r>
            <a:r>
              <a:rPr lang="it-IT" dirty="0" err="1" smtClean="0"/>
              <a:t>friendship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an_Patriz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</p:spPr>
      </p:pic>
      <p:pic>
        <p:nvPicPr>
          <p:cNvPr id="4" name="Immagine 3" descr="bambino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92635" cy="3500438"/>
          </a:xfrm>
          <a:prstGeom prst="rect">
            <a:avLst/>
          </a:prstGeom>
        </p:spPr>
      </p:pic>
      <p:sp>
        <p:nvSpPr>
          <p:cNvPr id="5" name="Fumetto 3 4"/>
          <p:cNvSpPr/>
          <p:nvPr/>
        </p:nvSpPr>
        <p:spPr>
          <a:xfrm>
            <a:off x="-142908" y="4357694"/>
            <a:ext cx="3786214" cy="1928826"/>
          </a:xfrm>
          <a:prstGeom prst="wedgeEllipseCallout">
            <a:avLst>
              <a:gd name="adj1" fmla="val -17197"/>
              <a:gd name="adj2" fmla="val -189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St Patrick </a:t>
            </a:r>
            <a:r>
              <a:rPr lang="it-IT" dirty="0" err="1" smtClean="0"/>
              <a:t>was</a:t>
            </a:r>
            <a:r>
              <a:rPr lang="it-IT" dirty="0" smtClean="0"/>
              <a:t> a </a:t>
            </a:r>
            <a:r>
              <a:rPr lang="it-IT" dirty="0" err="1" smtClean="0"/>
              <a:t>bishop</a:t>
            </a:r>
            <a:r>
              <a:rPr lang="it-IT" dirty="0" smtClean="0"/>
              <a:t> in </a:t>
            </a:r>
            <a:r>
              <a:rPr lang="it-IT" dirty="0" err="1" smtClean="0"/>
              <a:t>Ireland</a:t>
            </a:r>
            <a:r>
              <a:rPr lang="it-IT" dirty="0" smtClean="0"/>
              <a:t> and </a:t>
            </a:r>
            <a:r>
              <a:rPr lang="it-IT" dirty="0" err="1" smtClean="0"/>
              <a:t>lived</a:t>
            </a:r>
            <a:r>
              <a:rPr lang="it-IT" dirty="0" smtClean="0"/>
              <a:t> in the 5th </a:t>
            </a:r>
            <a:r>
              <a:rPr lang="it-IT" dirty="0" err="1" smtClean="0"/>
              <a:t>century</a:t>
            </a:r>
            <a:r>
              <a:rPr lang="it-IT" dirty="0" smtClean="0"/>
              <a:t>. </a:t>
            </a:r>
            <a:r>
              <a:rPr lang="it-IT" dirty="0" err="1" smtClean="0"/>
              <a:t>He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patron</a:t>
            </a:r>
            <a:r>
              <a:rPr lang="it-IT" dirty="0" smtClean="0"/>
              <a:t> </a:t>
            </a:r>
            <a:r>
              <a:rPr lang="it-IT" dirty="0" err="1" smtClean="0"/>
              <a:t>saint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Ireland</a:t>
            </a:r>
            <a:r>
              <a:rPr lang="it-IT" dirty="0" smtClean="0"/>
              <a:t>. </a:t>
            </a:r>
            <a:r>
              <a:rPr lang="en-US" smtClean="0"/>
              <a:t>It </a:t>
            </a:r>
            <a:r>
              <a:rPr lang="en-US" dirty="0" smtClean="0"/>
              <a:t>is celebrated on March 17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it-IT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138</Words>
  <Application>Microsoft Office PowerPoint</Application>
  <PresentationFormat>Presentazione su schermo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Classe 2C</dc:creator>
  <cp:lastModifiedBy>Classe 2C</cp:lastModifiedBy>
  <cp:revision>22</cp:revision>
  <dcterms:created xsi:type="dcterms:W3CDTF">2018-11-05T09:06:05Z</dcterms:created>
  <dcterms:modified xsi:type="dcterms:W3CDTF">2018-11-19T09:36:13Z</dcterms:modified>
</cp:coreProperties>
</file>