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74" r:id="rId13"/>
    <p:sldId id="271" r:id="rId14"/>
    <p:sldId id="266" r:id="rId15"/>
    <p:sldId id="267" r:id="rId16"/>
    <p:sldId id="268" r:id="rId17"/>
    <p:sldId id="269" r:id="rId18"/>
    <p:sldId id="270" r:id="rId19"/>
    <p:sldId id="272"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l-PL"/>
          </a:p>
        </p:txBody>
      </p:sp>
      <p:sp>
        <p:nvSpPr>
          <p:cNvPr id="4" name="Date Placeholder 3"/>
          <p:cNvSpPr>
            <a:spLocks noGrp="1"/>
          </p:cNvSpPr>
          <p:nvPr>
            <p:ph type="dt" sz="half" idx="10"/>
          </p:nvPr>
        </p:nvSpPr>
        <p:spPr/>
        <p:txBody>
          <a:bodyPr/>
          <a:lstStyle/>
          <a:p>
            <a:fld id="{15E4F08C-C00E-4598-8278-94954D00B1D7}" type="datetimeFigureOut">
              <a:rPr lang="pl-PL" smtClean="0"/>
              <a:t>03.07.2019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15E4F08C-C00E-4598-8278-94954D00B1D7}" type="datetimeFigureOut">
              <a:rPr lang="pl-PL" smtClean="0"/>
              <a:t>03.07.2019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15E4F08C-C00E-4598-8278-94954D00B1D7}" type="datetimeFigureOut">
              <a:rPr lang="pl-PL" smtClean="0"/>
              <a:t>03.07.2019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p>
            <a:fld id="{15E4F08C-C00E-4598-8278-94954D00B1D7}" type="datetimeFigureOut">
              <a:rPr lang="pl-PL" smtClean="0"/>
              <a:t>03.07.2019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4F08C-C00E-4598-8278-94954D00B1D7}" type="datetimeFigureOut">
              <a:rPr lang="pl-PL" smtClean="0"/>
              <a:t>03.07.2019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p:cNvSpPr>
            <a:spLocks noGrp="1"/>
          </p:cNvSpPr>
          <p:nvPr>
            <p:ph type="dt" sz="half" idx="10"/>
          </p:nvPr>
        </p:nvSpPr>
        <p:spPr/>
        <p:txBody>
          <a:bodyPr/>
          <a:lstStyle/>
          <a:p>
            <a:fld id="{15E4F08C-C00E-4598-8278-94954D00B1D7}" type="datetimeFigureOut">
              <a:rPr lang="pl-PL" smtClean="0"/>
              <a:t>03.07.2019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p:cNvSpPr>
            <a:spLocks noGrp="1"/>
          </p:cNvSpPr>
          <p:nvPr>
            <p:ph type="dt" sz="half" idx="10"/>
          </p:nvPr>
        </p:nvSpPr>
        <p:spPr/>
        <p:txBody>
          <a:bodyPr/>
          <a:lstStyle/>
          <a:p>
            <a:fld id="{15E4F08C-C00E-4598-8278-94954D00B1D7}" type="datetimeFigureOut">
              <a:rPr lang="pl-PL" smtClean="0"/>
              <a:t>03.07.2019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2"/>
          <p:cNvSpPr>
            <a:spLocks noGrp="1"/>
          </p:cNvSpPr>
          <p:nvPr>
            <p:ph type="dt" sz="half" idx="10"/>
          </p:nvPr>
        </p:nvSpPr>
        <p:spPr/>
        <p:txBody>
          <a:bodyPr/>
          <a:lstStyle/>
          <a:p>
            <a:fld id="{15E4F08C-C00E-4598-8278-94954D00B1D7}" type="datetimeFigureOut">
              <a:rPr lang="pl-PL" smtClean="0"/>
              <a:t>03.07.2019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4F08C-C00E-4598-8278-94954D00B1D7}" type="datetimeFigureOut">
              <a:rPr lang="pl-PL" smtClean="0"/>
              <a:t>03.07.2019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4F08C-C00E-4598-8278-94954D00B1D7}" type="datetimeFigureOut">
              <a:rPr lang="pl-PL" smtClean="0"/>
              <a:t>03.07.2019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4F08C-C00E-4598-8278-94954D00B1D7}" type="datetimeFigureOut">
              <a:rPr lang="pl-PL" smtClean="0"/>
              <a:t>03.07.2019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8A47C08-DD65-4731-A1C5-9D49D0570EBF}"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4F08C-C00E-4598-8278-94954D00B1D7}" type="datetimeFigureOut">
              <a:rPr lang="pl-PL" smtClean="0"/>
              <a:t>03.07.2019</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47C08-DD65-4731-A1C5-9D49D0570EBF}"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Russian_Empire" TargetMode="External"/><Relationship Id="rId3" Type="http://schemas.openxmlformats.org/officeDocument/2006/relationships/hyperlink" Target="https://en.wikipedia.org/wiki/National_day" TargetMode="External"/><Relationship Id="rId7" Type="http://schemas.openxmlformats.org/officeDocument/2006/relationships/hyperlink" Target="https://en.wikipedia.org/wiki/Austria-Hungary" TargetMode="External"/><Relationship Id="rId2" Type="http://schemas.openxmlformats.org/officeDocument/2006/relationships/hyperlink" Target="https://en.wikipedia.org/wiki/Polish_language" TargetMode="External"/><Relationship Id="rId1" Type="http://schemas.openxmlformats.org/officeDocument/2006/relationships/slideLayout" Target="../slideLayouts/slideLayout2.xml"/><Relationship Id="rId6" Type="http://schemas.openxmlformats.org/officeDocument/2006/relationships/hyperlink" Target="https://en.wikipedia.org/wiki/German_Empire" TargetMode="External"/><Relationship Id="rId11" Type="http://schemas.openxmlformats.org/officeDocument/2006/relationships/hyperlink" Target="https://en.wikipedia.org/wiki/Public_holiday" TargetMode="External"/><Relationship Id="rId5" Type="http://schemas.openxmlformats.org/officeDocument/2006/relationships/hyperlink" Target="https://en.wikipedia.org/wiki/Second_Polish_Republic" TargetMode="External"/><Relationship Id="rId10" Type="http://schemas.openxmlformats.org/officeDocument/2006/relationships/hyperlink" Target="https://en.wikipedia.org/wiki/World_War_I" TargetMode="External"/><Relationship Id="rId4" Type="http://schemas.openxmlformats.org/officeDocument/2006/relationships/hyperlink" Target="https://en.wikipedia.org/wiki/Poland" TargetMode="External"/><Relationship Id="rId9" Type="http://schemas.openxmlformats.org/officeDocument/2006/relationships/hyperlink" Target="https://en.wikipedia.org/wiki/Partitions_of_Polan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National_Independence_Day_(Poland)" TargetMode="External"/><Relationship Id="rId3" Type="http://schemas.openxmlformats.org/officeDocument/2006/relationships/hyperlink" Target="http://www.foreignersinpoland.com/polish-easter-traditions/" TargetMode="External"/><Relationship Id="rId7" Type="http://schemas.openxmlformats.org/officeDocument/2006/relationships/hyperlink" Target="https://www.youtube.com/watch?v=jhaTXWEVgHA" TargetMode="External"/><Relationship Id="rId2" Type="http://schemas.openxmlformats.org/officeDocument/2006/relationships/hyperlink" Target="http://expresselblag.pl/2016/03/28/smigus-dyngus-zanika/" TargetMode="External"/><Relationship Id="rId1" Type="http://schemas.openxmlformats.org/officeDocument/2006/relationships/slideLayout" Target="../slideLayouts/slideLayout2.xml"/><Relationship Id="rId6" Type="http://schemas.openxmlformats.org/officeDocument/2006/relationships/hyperlink" Target="https://www.youtube.com/watch?v=AMYBRHXvKL8" TargetMode="External"/><Relationship Id="rId5" Type="http://schemas.openxmlformats.org/officeDocument/2006/relationships/hyperlink" Target="https://www.timeanddate.com/weather/poland/warsaw/climate" TargetMode="External"/><Relationship Id="rId4" Type="http://schemas.openxmlformats.org/officeDocument/2006/relationships/hyperlink" Target="https://tradingeconomics.com/romania/wages" TargetMode="External"/><Relationship Id="rId9" Type="http://schemas.openxmlformats.org/officeDocument/2006/relationships/hyperlink" Target="https://112.international/society/over-30000-people-take-part-in-march-on-polands-independence-day-in-warsaw-1445.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pl-PL" dirty="0"/>
              <a:t>ERASMUS + UniDiversity I Mobility Satu Mare Romania March 2018</a:t>
            </a:r>
          </a:p>
        </p:txBody>
      </p:sp>
      <p:pic>
        <p:nvPicPr>
          <p:cNvPr id="9" name="Picture 8" descr="EYCH2018_Logos_Turquoise-PL-72.png"/>
          <p:cNvPicPr>
            <a:picLocks noChangeAspect="1"/>
          </p:cNvPicPr>
          <p:nvPr/>
        </p:nvPicPr>
        <p:blipFill>
          <a:blip r:embed="rId2" cstate="print"/>
          <a:stretch>
            <a:fillRect/>
          </a:stretch>
        </p:blipFill>
        <p:spPr>
          <a:xfrm>
            <a:off x="0" y="116632"/>
            <a:ext cx="1466850" cy="1114425"/>
          </a:xfrm>
          <a:prstGeom prst="rect">
            <a:avLst/>
          </a:prstGeom>
        </p:spPr>
      </p:pic>
      <p:pic>
        <p:nvPicPr>
          <p:cNvPr id="10" name="Picture 9" descr="eu_flag_co_funded_pos_rgb_left.jpg"/>
          <p:cNvPicPr>
            <a:picLocks noChangeAspect="1"/>
          </p:cNvPicPr>
          <p:nvPr/>
        </p:nvPicPr>
        <p:blipFill>
          <a:blip r:embed="rId3" cstate="print"/>
          <a:stretch>
            <a:fillRect/>
          </a:stretch>
        </p:blipFill>
        <p:spPr>
          <a:xfrm>
            <a:off x="1475656" y="116632"/>
            <a:ext cx="5220072" cy="1491069"/>
          </a:xfrm>
          <a:prstGeom prst="rect">
            <a:avLst/>
          </a:prstGeom>
        </p:spPr>
      </p:pic>
      <p:pic>
        <p:nvPicPr>
          <p:cNvPr id="11" name="Picture 10" descr="24909599_335361790270795_7475663849289338117_n.jpg"/>
          <p:cNvPicPr>
            <a:picLocks noChangeAspect="1"/>
          </p:cNvPicPr>
          <p:nvPr/>
        </p:nvPicPr>
        <p:blipFill>
          <a:blip r:embed="rId4" cstate="print"/>
          <a:stretch>
            <a:fillRect/>
          </a:stretch>
        </p:blipFill>
        <p:spPr>
          <a:xfrm>
            <a:off x="6732240" y="116632"/>
            <a:ext cx="1512168" cy="15121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t>
            </a:r>
            <a:r>
              <a:rPr lang="en-US" dirty="0" err="1"/>
              <a:t>Pisanki</a:t>
            </a:r>
            <a:r>
              <a:rPr lang="en-US" dirty="0"/>
              <a:t>” is a traditional costume of drawing on the eggs. Children decorates the eggs using crayons, paint and others art techniques. They will be used as a decoration for the table during the celebration. </a:t>
            </a:r>
          </a:p>
          <a:p>
            <a:endParaRPr lang="en-US" dirty="0"/>
          </a:p>
          <a:p>
            <a:pPr>
              <a:buNone/>
            </a:pPr>
            <a:r>
              <a:rPr lang="pl-PL" dirty="0"/>
              <a:t>https://www.youtube.com/watch?v=AMYBRHXvKL8#action=share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 Day</a:t>
            </a:r>
            <a:endParaRPr lang="pl-PL" dirty="0"/>
          </a:p>
        </p:txBody>
      </p:sp>
      <p:sp>
        <p:nvSpPr>
          <p:cNvPr id="3" name="Content Placeholder 2"/>
          <p:cNvSpPr>
            <a:spLocks noGrp="1"/>
          </p:cNvSpPr>
          <p:nvPr>
            <p:ph idx="1"/>
          </p:nvPr>
        </p:nvSpPr>
        <p:spPr/>
        <p:txBody>
          <a:bodyPr>
            <a:noAutofit/>
          </a:bodyPr>
          <a:lstStyle/>
          <a:p>
            <a:r>
              <a:rPr lang="en-US" sz="2400" dirty="0"/>
              <a:t>National Independence Day (</a:t>
            </a:r>
            <a:r>
              <a:rPr lang="en-US" sz="2400" dirty="0">
                <a:hlinkClick r:id="rId2" tooltip="Polish language"/>
              </a:rPr>
              <a:t>Polish</a:t>
            </a:r>
            <a:r>
              <a:rPr lang="en-US" sz="2400" dirty="0"/>
              <a:t>: </a:t>
            </a:r>
            <a:r>
              <a:rPr lang="en-US" sz="2400" dirty="0" err="1"/>
              <a:t>Narodowe</a:t>
            </a:r>
            <a:r>
              <a:rPr lang="en-US" sz="2400" dirty="0"/>
              <a:t> </a:t>
            </a:r>
            <a:r>
              <a:rPr lang="en-US" sz="2400" dirty="0" err="1"/>
              <a:t>Święto</a:t>
            </a:r>
            <a:r>
              <a:rPr lang="en-US" sz="2400" dirty="0"/>
              <a:t> </a:t>
            </a:r>
            <a:r>
              <a:rPr lang="en-US" sz="2400" dirty="0" err="1"/>
              <a:t>Niepodległości</a:t>
            </a:r>
            <a:r>
              <a:rPr lang="en-US" sz="2400" dirty="0"/>
              <a:t>) is a </a:t>
            </a:r>
            <a:r>
              <a:rPr lang="en-US" sz="2400" dirty="0">
                <a:hlinkClick r:id="rId3" tooltip="National day"/>
              </a:rPr>
              <a:t>national day</a:t>
            </a:r>
            <a:r>
              <a:rPr lang="en-US" sz="2400" dirty="0"/>
              <a:t> in </a:t>
            </a:r>
            <a:r>
              <a:rPr lang="en-US" sz="2400" dirty="0">
                <a:hlinkClick r:id="rId4" tooltip="Poland"/>
              </a:rPr>
              <a:t>Poland</a:t>
            </a:r>
            <a:r>
              <a:rPr lang="en-US" sz="2400" dirty="0"/>
              <a:t> celebrated on 11 November to commemorate the anniversary of the restoration of Poland's sovereignty as the </a:t>
            </a:r>
            <a:r>
              <a:rPr lang="en-US" sz="2400" dirty="0">
                <a:hlinkClick r:id="rId5" tooltip="Second Polish Republic"/>
              </a:rPr>
              <a:t>Second Polish Republic</a:t>
            </a:r>
            <a:r>
              <a:rPr lang="en-US" sz="2400" dirty="0"/>
              <a:t> in 1918 from the </a:t>
            </a:r>
            <a:r>
              <a:rPr lang="en-US" sz="2400" dirty="0">
                <a:hlinkClick r:id="rId6" tooltip="German Empire"/>
              </a:rPr>
              <a:t>German</a:t>
            </a:r>
            <a:r>
              <a:rPr lang="en-US" sz="2400" dirty="0"/>
              <a:t>, </a:t>
            </a:r>
            <a:r>
              <a:rPr lang="en-US" sz="2400" dirty="0">
                <a:hlinkClick r:id="rId7" tooltip="Austria-Hungary"/>
              </a:rPr>
              <a:t>Austrian</a:t>
            </a:r>
            <a:r>
              <a:rPr lang="en-US" sz="2400" dirty="0"/>
              <a:t> and </a:t>
            </a:r>
            <a:r>
              <a:rPr lang="en-US" sz="2400" dirty="0">
                <a:hlinkClick r:id="rId8" tooltip="Russian Empire"/>
              </a:rPr>
              <a:t>Russian</a:t>
            </a:r>
            <a:r>
              <a:rPr lang="en-US" sz="2400" dirty="0"/>
              <a:t> Empires. Following the </a:t>
            </a:r>
            <a:r>
              <a:rPr lang="en-US" sz="2400" dirty="0">
                <a:hlinkClick r:id="rId9" tooltip="Partitions of Poland"/>
              </a:rPr>
              <a:t>partitions</a:t>
            </a:r>
            <a:r>
              <a:rPr lang="en-US" sz="2400" dirty="0"/>
              <a:t> in the late 18th century, Poland ceased to exist for 123 years until the end of </a:t>
            </a:r>
            <a:r>
              <a:rPr lang="en-US" sz="2400" dirty="0">
                <a:hlinkClick r:id="rId10" tooltip="World War I"/>
              </a:rPr>
              <a:t>World War I</a:t>
            </a:r>
            <a:r>
              <a:rPr lang="en-US" sz="2400" dirty="0"/>
              <a:t>, when the destruction of the </a:t>
            </a:r>
            <a:r>
              <a:rPr lang="en-US" sz="2400" dirty="0" err="1"/>
              <a:t>neighbouring</a:t>
            </a:r>
            <a:r>
              <a:rPr lang="en-US" sz="2400" dirty="0"/>
              <a:t> powers allowed the country to reemerge. It is a </a:t>
            </a:r>
            <a:r>
              <a:rPr lang="en-US" sz="2400" dirty="0">
                <a:hlinkClick r:id="rId11" tooltip="Public holiday"/>
              </a:rPr>
              <a:t>non-working day</a:t>
            </a:r>
            <a:r>
              <a:rPr lang="en-US" sz="2400" dirty="0"/>
              <a:t> in Poland.</a:t>
            </a:r>
            <a:endParaRPr lang="pl-PL"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3509.jpg"/>
          <p:cNvPicPr>
            <a:picLocks noGrp="1" noChangeAspect="1"/>
          </p:cNvPicPr>
          <p:nvPr>
            <p:ph idx="1"/>
          </p:nvPr>
        </p:nvPicPr>
        <p:blipFill>
          <a:blip r:embed="rId2" cstate="print"/>
          <a:stretch>
            <a:fillRect/>
          </a:stretch>
        </p:blipFill>
        <p:spPr>
          <a:xfrm>
            <a:off x="1476375" y="1801019"/>
            <a:ext cx="6191250" cy="41243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Song</a:t>
            </a:r>
            <a:endParaRPr lang="pl-PL" dirty="0"/>
          </a:p>
        </p:txBody>
      </p:sp>
      <p:sp>
        <p:nvSpPr>
          <p:cNvPr id="3" name="Content Placeholder 2"/>
          <p:cNvSpPr>
            <a:spLocks noGrp="1"/>
          </p:cNvSpPr>
          <p:nvPr>
            <p:ph idx="1"/>
          </p:nvPr>
        </p:nvSpPr>
        <p:spPr/>
        <p:txBody>
          <a:bodyPr>
            <a:normAutofit fontScale="25000" lnSpcReduction="20000"/>
          </a:bodyPr>
          <a:lstStyle/>
          <a:p>
            <a:pPr>
              <a:buNone/>
            </a:pPr>
            <a:r>
              <a:rPr lang="pl-PL" sz="4000" dirty="0"/>
              <a:t>Hej sokoły</a:t>
            </a:r>
            <a:endParaRPr lang="en-US" sz="4000" dirty="0"/>
          </a:p>
          <a:p>
            <a:pPr>
              <a:buNone/>
            </a:pPr>
            <a:endParaRPr lang="en-US" sz="4000" dirty="0"/>
          </a:p>
          <a:p>
            <a:pPr>
              <a:buNone/>
            </a:pPr>
            <a:r>
              <a:rPr lang="en-US" sz="4000" dirty="0"/>
              <a:t>            </a:t>
            </a:r>
            <a:r>
              <a:rPr lang="pl-PL" sz="4000" dirty="0"/>
              <a:t>1. Hej, tam gdzieś znad czarnej wody</a:t>
            </a:r>
            <a:br>
              <a:rPr lang="pl-PL" sz="4000" dirty="0"/>
            </a:br>
            <a:r>
              <a:rPr lang="pl-PL" sz="4000" dirty="0"/>
              <a:t>Siada na koń kozak młody,</a:t>
            </a:r>
            <a:br>
              <a:rPr lang="pl-PL" sz="4000" dirty="0"/>
            </a:br>
            <a:r>
              <a:rPr lang="pl-PL" sz="4000" dirty="0"/>
              <a:t>Czule żegna się z dziewczyną,</a:t>
            </a:r>
            <a:br>
              <a:rPr lang="pl-PL" sz="4000" dirty="0"/>
            </a:br>
            <a:r>
              <a:rPr lang="pl-PL" sz="4000" dirty="0"/>
              <a:t>Jeszcze czulej z Ukrainą.</a:t>
            </a:r>
            <a:br>
              <a:rPr lang="pl-PL" sz="4000" dirty="0"/>
            </a:br>
            <a:br>
              <a:rPr lang="pl-PL" sz="4000" dirty="0"/>
            </a:br>
            <a:r>
              <a:rPr lang="pl-PL" sz="4000" dirty="0"/>
              <a:t>ref. Hej, hej, hej sokoły</a:t>
            </a:r>
            <a:br>
              <a:rPr lang="pl-PL" sz="4000" dirty="0"/>
            </a:br>
            <a:r>
              <a:rPr lang="pl-PL" sz="4000" dirty="0"/>
              <a:t>Omijajcie góry, lasy doły,</a:t>
            </a:r>
            <a:br>
              <a:rPr lang="pl-PL" sz="4000" dirty="0"/>
            </a:br>
            <a:r>
              <a:rPr lang="pl-PL" sz="4000" dirty="0"/>
              <a:t>Dzwoń, dzwoń, dzwoń dzwoneczku,</a:t>
            </a:r>
            <a:br>
              <a:rPr lang="pl-PL" sz="4000" dirty="0"/>
            </a:br>
            <a:r>
              <a:rPr lang="pl-PL" sz="4000" dirty="0"/>
              <a:t>Mój stepowy skowroneczku.</a:t>
            </a:r>
            <a:br>
              <a:rPr lang="pl-PL" sz="4000" dirty="0"/>
            </a:br>
            <a:br>
              <a:rPr lang="pl-PL" sz="4000" dirty="0"/>
            </a:br>
            <a:r>
              <a:rPr lang="pl-PL" sz="4000" dirty="0"/>
              <a:t>2. Pięknych dziewcząt jest niemało,</a:t>
            </a:r>
            <a:br>
              <a:rPr lang="pl-PL" sz="4000" dirty="0"/>
            </a:br>
            <a:r>
              <a:rPr lang="pl-PL" sz="4000" dirty="0"/>
              <a:t>Lecz najwięcej w Ukrainie,</a:t>
            </a:r>
            <a:br>
              <a:rPr lang="pl-PL" sz="4000" dirty="0"/>
            </a:br>
            <a:r>
              <a:rPr lang="pl-PL" sz="4000" dirty="0"/>
              <a:t>Tam me serce pozostało,</a:t>
            </a:r>
            <a:br>
              <a:rPr lang="pl-PL" sz="4000" dirty="0"/>
            </a:br>
            <a:r>
              <a:rPr lang="pl-PL" sz="4000" dirty="0"/>
              <a:t>Przy kochanej mej dziewczynie.</a:t>
            </a:r>
            <a:br>
              <a:rPr lang="pl-PL" sz="4000" dirty="0"/>
            </a:br>
            <a:br>
              <a:rPr lang="pl-PL" sz="4000" dirty="0"/>
            </a:br>
            <a:r>
              <a:rPr lang="pl-PL" sz="4000" dirty="0"/>
              <a:t>Hej, hej...</a:t>
            </a:r>
            <a:br>
              <a:rPr lang="pl-PL" sz="4000" dirty="0"/>
            </a:br>
            <a:br>
              <a:rPr lang="pl-PL" sz="4000" dirty="0"/>
            </a:br>
            <a:r>
              <a:rPr lang="pl-PL" sz="4000" dirty="0"/>
              <a:t>3. Ona biedna tam została,</a:t>
            </a:r>
            <a:br>
              <a:rPr lang="pl-PL" sz="4000" dirty="0"/>
            </a:br>
            <a:r>
              <a:rPr lang="pl-PL" sz="4000" dirty="0"/>
              <a:t>Przepióreczka moja mała,</a:t>
            </a:r>
            <a:br>
              <a:rPr lang="pl-PL" sz="4000" dirty="0"/>
            </a:br>
            <a:r>
              <a:rPr lang="pl-PL" sz="4000" dirty="0"/>
              <a:t>A ja tutaj w obcej stronie,</a:t>
            </a:r>
            <a:br>
              <a:rPr lang="pl-PL" sz="4000" dirty="0"/>
            </a:br>
            <a:r>
              <a:rPr lang="pl-PL" sz="4000" dirty="0"/>
              <a:t>Dniem i nocą tęsknię do niej.</a:t>
            </a:r>
            <a:br>
              <a:rPr lang="pl-PL" sz="4000" dirty="0"/>
            </a:br>
            <a:br>
              <a:rPr lang="pl-PL" sz="4000" dirty="0"/>
            </a:br>
            <a:r>
              <a:rPr lang="pl-PL" sz="4000" dirty="0"/>
              <a:t>Hej, hej...</a:t>
            </a:r>
            <a:br>
              <a:rPr lang="pl-PL" sz="4000" dirty="0"/>
            </a:br>
            <a:br>
              <a:rPr lang="pl-PL" sz="4000" dirty="0"/>
            </a:br>
            <a:r>
              <a:rPr lang="pl-PL" sz="4000" dirty="0"/>
              <a:t>4. Żal, żal za dziewczyną,</a:t>
            </a:r>
            <a:br>
              <a:rPr lang="pl-PL" sz="4000" dirty="0"/>
            </a:br>
            <a:r>
              <a:rPr lang="pl-PL" sz="4000" dirty="0"/>
              <a:t>Za zieloną Ukrainą,</a:t>
            </a:r>
            <a:br>
              <a:rPr lang="pl-PL" sz="4000" dirty="0"/>
            </a:br>
            <a:r>
              <a:rPr lang="pl-PL" sz="4000" dirty="0"/>
              <a:t>żal, żal serce płacze,</a:t>
            </a:r>
            <a:br>
              <a:rPr lang="pl-PL" sz="4000" dirty="0"/>
            </a:br>
            <a:r>
              <a:rPr lang="pl-PL" sz="4000" dirty="0"/>
              <a:t>że jej więcej nie zobaczę.</a:t>
            </a:r>
            <a:br>
              <a:rPr lang="pl-PL" sz="4000" dirty="0"/>
            </a:br>
            <a:br>
              <a:rPr lang="pl-PL" sz="4000" dirty="0"/>
            </a:br>
            <a:r>
              <a:rPr lang="pl-PL" sz="4000" dirty="0"/>
              <a:t>Hej, hej...</a:t>
            </a:r>
            <a:br>
              <a:rPr lang="pl-PL" sz="4000" dirty="0"/>
            </a:br>
            <a:br>
              <a:rPr lang="pl-PL" sz="4000" dirty="0"/>
            </a:br>
            <a:r>
              <a:rPr lang="pl-PL" sz="4000" dirty="0"/>
              <a:t>5. Wina, wina, wina dajcie</a:t>
            </a:r>
            <a:br>
              <a:rPr lang="pl-PL" sz="4000" dirty="0"/>
            </a:br>
            <a:r>
              <a:rPr lang="pl-PL" sz="4000" dirty="0"/>
              <a:t>, A jak umrę pochowajcie</a:t>
            </a:r>
            <a:br>
              <a:rPr lang="pl-PL" sz="4000" dirty="0"/>
            </a:br>
            <a:r>
              <a:rPr lang="pl-PL" sz="4000" dirty="0"/>
              <a:t>Na zielonej Ukrainie</a:t>
            </a:r>
            <a:br>
              <a:rPr lang="pl-PL" sz="4000" dirty="0"/>
            </a:br>
            <a:r>
              <a:rPr lang="pl-PL" sz="4000" dirty="0"/>
              <a:t>Przy kochanej mej dziewczynie.</a:t>
            </a:r>
            <a:br>
              <a:rPr lang="pl-PL" sz="4000" dirty="0"/>
            </a:br>
            <a:br>
              <a:rPr lang="pl-PL" sz="4000" dirty="0"/>
            </a:br>
            <a:r>
              <a:rPr lang="pl-PL" sz="4000" dirty="0"/>
              <a:t>Hej, hej...</a:t>
            </a:r>
          </a:p>
          <a:p>
            <a:endParaRPr lang="pl-PL" dirty="0"/>
          </a:p>
        </p:txBody>
      </p:sp>
      <p:sp>
        <p:nvSpPr>
          <p:cNvPr id="4" name="TextBox 3"/>
          <p:cNvSpPr txBox="1"/>
          <p:nvPr/>
        </p:nvSpPr>
        <p:spPr>
          <a:xfrm>
            <a:off x="3995936" y="1772816"/>
            <a:ext cx="4176464" cy="646331"/>
          </a:xfrm>
          <a:prstGeom prst="rect">
            <a:avLst/>
          </a:prstGeom>
          <a:noFill/>
        </p:spPr>
        <p:txBody>
          <a:bodyPr wrap="square" rtlCol="0">
            <a:spAutoFit/>
          </a:bodyPr>
          <a:lstStyle/>
          <a:p>
            <a:r>
              <a:rPr lang="pl-PL" dirty="0"/>
              <a:t>https://www.youtube.com/watch?v=jhaTXWEVgHA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Information </a:t>
            </a:r>
            <a:endParaRPr lang="pl-PL"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15616" y="1628800"/>
            <a:ext cx="6762750" cy="2809875"/>
          </a:xfrm>
          <a:prstGeom prst="rect">
            <a:avLst/>
          </a:prstGeom>
          <a:noFill/>
          <a:ln w="9525">
            <a:noFill/>
            <a:miter lim="800000"/>
            <a:headEnd/>
            <a:tailEnd/>
          </a:ln>
        </p:spPr>
      </p:pic>
      <p:sp>
        <p:nvSpPr>
          <p:cNvPr id="5" name="TextBox 4"/>
          <p:cNvSpPr txBox="1"/>
          <p:nvPr/>
        </p:nvSpPr>
        <p:spPr>
          <a:xfrm>
            <a:off x="395536" y="5085184"/>
            <a:ext cx="8208912" cy="646331"/>
          </a:xfrm>
          <a:prstGeom prst="rect">
            <a:avLst/>
          </a:prstGeom>
          <a:noFill/>
        </p:spPr>
        <p:txBody>
          <a:bodyPr wrap="square" rtlCol="0">
            <a:spAutoFit/>
          </a:bodyPr>
          <a:lstStyle/>
          <a:p>
            <a:r>
              <a:rPr lang="en-US" dirty="0"/>
              <a:t>Average temperature in Warsaw during 2017</a:t>
            </a:r>
          </a:p>
          <a:p>
            <a:r>
              <a:rPr lang="en-US" dirty="0"/>
              <a:t>Source </a:t>
            </a:r>
            <a:r>
              <a:rPr lang="en-US" dirty="0" err="1"/>
              <a:t>information:https</a:t>
            </a:r>
            <a:r>
              <a:rPr lang="en-US" dirty="0"/>
              <a:t>://</a:t>
            </a:r>
            <a:r>
              <a:rPr lang="en-US" dirty="0" err="1"/>
              <a:t>www.timeanddate.com</a:t>
            </a:r>
            <a:r>
              <a:rPr lang="en-US" dirty="0"/>
              <a:t>/weather/</a:t>
            </a:r>
            <a:r>
              <a:rPr lang="en-US" dirty="0" err="1"/>
              <a:t>poland</a:t>
            </a:r>
            <a:r>
              <a:rPr lang="en-US" dirty="0"/>
              <a:t>/</a:t>
            </a:r>
            <a:r>
              <a:rPr lang="en-US" dirty="0" err="1"/>
              <a:t>warsaw</a:t>
            </a:r>
            <a:r>
              <a:rPr lang="en-US" dirty="0"/>
              <a:t>/climate</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Polish National Holidays</a:t>
            </a:r>
            <a:endParaRPr lang="pl-PL" dirty="0"/>
          </a:p>
        </p:txBody>
      </p:sp>
      <p:pic>
        <p:nvPicPr>
          <p:cNvPr id="5" name="Picture 4" descr="2.png"/>
          <p:cNvPicPr>
            <a:picLocks noChangeAspect="1"/>
          </p:cNvPicPr>
          <p:nvPr/>
        </p:nvPicPr>
        <p:blipFill>
          <a:blip r:embed="rId2" cstate="print"/>
          <a:stretch>
            <a:fillRect/>
          </a:stretch>
        </p:blipFill>
        <p:spPr>
          <a:xfrm>
            <a:off x="2915816" y="1412776"/>
            <a:ext cx="2073830" cy="5184576"/>
          </a:xfrm>
          <a:prstGeom prst="rect">
            <a:avLst/>
          </a:prstGeom>
        </p:spPr>
      </p:pic>
      <p:pic>
        <p:nvPicPr>
          <p:cNvPr id="6" name="Picture 5" descr="1.png"/>
          <p:cNvPicPr>
            <a:picLocks noChangeAspect="1"/>
          </p:cNvPicPr>
          <p:nvPr/>
        </p:nvPicPr>
        <p:blipFill>
          <a:blip r:embed="rId3" cstate="print"/>
          <a:stretch>
            <a:fillRect/>
          </a:stretch>
        </p:blipFill>
        <p:spPr>
          <a:xfrm>
            <a:off x="827584" y="1412776"/>
            <a:ext cx="2062877" cy="51571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In Poland</a:t>
            </a:r>
            <a:endParaRPr lang="pl-PL"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75828" y="1484784"/>
            <a:ext cx="6145153" cy="464137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Expectancy in Poland</a:t>
            </a:r>
            <a:endParaRPr lang="pl-PL"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27584" y="1772816"/>
            <a:ext cx="7611113" cy="412871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average Wages in Poland-Rumania-Spain</a:t>
            </a:r>
            <a:endParaRPr lang="pl-PL"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3528" y="1916832"/>
            <a:ext cx="3313918" cy="1382688"/>
          </a:xfrm>
          <a:prstGeom prst="rect">
            <a:avLst/>
          </a:prstGeom>
          <a:noFill/>
          <a:ln w="9525">
            <a:noFill/>
            <a:miter lim="800000"/>
            <a:headEnd/>
            <a:tailEnd/>
          </a:ln>
        </p:spPr>
      </p:pic>
      <p:sp>
        <p:nvSpPr>
          <p:cNvPr id="5" name="TextBox 4"/>
          <p:cNvSpPr txBox="1"/>
          <p:nvPr/>
        </p:nvSpPr>
        <p:spPr>
          <a:xfrm>
            <a:off x="3491880" y="2852936"/>
            <a:ext cx="2520280" cy="369332"/>
          </a:xfrm>
          <a:prstGeom prst="rect">
            <a:avLst/>
          </a:prstGeom>
          <a:noFill/>
        </p:spPr>
        <p:txBody>
          <a:bodyPr wrap="square" rtlCol="0">
            <a:spAutoFit/>
          </a:bodyPr>
          <a:lstStyle/>
          <a:p>
            <a:r>
              <a:rPr lang="en-US" dirty="0"/>
              <a:t>Average Wages Poland</a:t>
            </a:r>
            <a:endParaRPr lang="pl-PL" dirty="0"/>
          </a:p>
        </p:txBody>
      </p:sp>
      <p:pic>
        <p:nvPicPr>
          <p:cNvPr id="4099" name="Picture 3"/>
          <p:cNvPicPr>
            <a:picLocks noChangeAspect="1" noChangeArrowheads="1"/>
          </p:cNvPicPr>
          <p:nvPr/>
        </p:nvPicPr>
        <p:blipFill>
          <a:blip r:embed="rId3" cstate="print"/>
          <a:srcRect/>
          <a:stretch>
            <a:fillRect/>
          </a:stretch>
        </p:blipFill>
        <p:spPr bwMode="auto">
          <a:xfrm>
            <a:off x="395536" y="3543874"/>
            <a:ext cx="3096344" cy="1322831"/>
          </a:xfrm>
          <a:prstGeom prst="rect">
            <a:avLst/>
          </a:prstGeom>
          <a:noFill/>
          <a:ln w="9525">
            <a:noFill/>
            <a:miter lim="800000"/>
            <a:headEnd/>
            <a:tailEnd/>
          </a:ln>
        </p:spPr>
      </p:pic>
      <p:sp>
        <p:nvSpPr>
          <p:cNvPr id="8" name="TextBox 7"/>
          <p:cNvSpPr txBox="1"/>
          <p:nvPr/>
        </p:nvSpPr>
        <p:spPr>
          <a:xfrm>
            <a:off x="3563888" y="4293096"/>
            <a:ext cx="2952328" cy="369332"/>
          </a:xfrm>
          <a:prstGeom prst="rect">
            <a:avLst/>
          </a:prstGeom>
          <a:noFill/>
        </p:spPr>
        <p:txBody>
          <a:bodyPr wrap="square" rtlCol="0">
            <a:spAutoFit/>
          </a:bodyPr>
          <a:lstStyle/>
          <a:p>
            <a:r>
              <a:rPr lang="en-US" dirty="0"/>
              <a:t>Average Wages Spain</a:t>
            </a:r>
            <a:endParaRPr lang="pl-PL" dirty="0"/>
          </a:p>
        </p:txBody>
      </p:sp>
      <p:pic>
        <p:nvPicPr>
          <p:cNvPr id="4100" name="Picture 4"/>
          <p:cNvPicPr>
            <a:picLocks noChangeAspect="1" noChangeArrowheads="1"/>
          </p:cNvPicPr>
          <p:nvPr/>
        </p:nvPicPr>
        <p:blipFill>
          <a:blip r:embed="rId4" cstate="print"/>
          <a:srcRect/>
          <a:stretch>
            <a:fillRect/>
          </a:stretch>
        </p:blipFill>
        <p:spPr bwMode="auto">
          <a:xfrm>
            <a:off x="395535" y="5229200"/>
            <a:ext cx="3129377" cy="1272753"/>
          </a:xfrm>
          <a:prstGeom prst="rect">
            <a:avLst/>
          </a:prstGeom>
          <a:noFill/>
          <a:ln w="9525">
            <a:noFill/>
            <a:miter lim="800000"/>
            <a:headEnd/>
            <a:tailEnd/>
          </a:ln>
        </p:spPr>
      </p:pic>
      <p:sp>
        <p:nvSpPr>
          <p:cNvPr id="10" name="TextBox 9"/>
          <p:cNvSpPr txBox="1"/>
          <p:nvPr/>
        </p:nvSpPr>
        <p:spPr>
          <a:xfrm>
            <a:off x="3419872" y="5661248"/>
            <a:ext cx="2952328" cy="369332"/>
          </a:xfrm>
          <a:prstGeom prst="rect">
            <a:avLst/>
          </a:prstGeom>
          <a:noFill/>
        </p:spPr>
        <p:txBody>
          <a:bodyPr wrap="square" rtlCol="0">
            <a:spAutoFit/>
          </a:bodyPr>
          <a:lstStyle/>
          <a:p>
            <a:r>
              <a:rPr lang="en-US" dirty="0"/>
              <a:t>Average Wages in Romania</a:t>
            </a:r>
            <a:endParaRPr lang="pl-PL" dirty="0"/>
          </a:p>
        </p:txBody>
      </p:sp>
      <p:sp>
        <p:nvSpPr>
          <p:cNvPr id="11" name="TextBox 10"/>
          <p:cNvSpPr txBox="1"/>
          <p:nvPr/>
        </p:nvSpPr>
        <p:spPr>
          <a:xfrm>
            <a:off x="3995936" y="3212976"/>
            <a:ext cx="1872208" cy="646331"/>
          </a:xfrm>
          <a:prstGeom prst="rect">
            <a:avLst/>
          </a:prstGeom>
          <a:noFill/>
        </p:spPr>
        <p:txBody>
          <a:bodyPr wrap="square" rtlCol="0">
            <a:spAutoFit/>
          </a:bodyPr>
          <a:lstStyle/>
          <a:p>
            <a:r>
              <a:rPr lang="en-US" dirty="0"/>
              <a:t>1 Euro = 4.2 PLN</a:t>
            </a:r>
          </a:p>
          <a:p>
            <a:endParaRPr lang="pl-PL" dirty="0"/>
          </a:p>
        </p:txBody>
      </p:sp>
      <p:sp>
        <p:nvSpPr>
          <p:cNvPr id="12" name="TextBox 11"/>
          <p:cNvSpPr txBox="1"/>
          <p:nvPr/>
        </p:nvSpPr>
        <p:spPr>
          <a:xfrm>
            <a:off x="3851920" y="6165304"/>
            <a:ext cx="2304256" cy="369332"/>
          </a:xfrm>
          <a:prstGeom prst="rect">
            <a:avLst/>
          </a:prstGeom>
          <a:noFill/>
        </p:spPr>
        <p:txBody>
          <a:bodyPr wrap="square" rtlCol="0">
            <a:spAutoFit/>
          </a:bodyPr>
          <a:lstStyle/>
          <a:p>
            <a:r>
              <a:rPr lang="en-US" dirty="0"/>
              <a:t>1 Euro = 4.6 RON</a:t>
            </a:r>
            <a:endParaRPr lang="pl-PL" dirty="0"/>
          </a:p>
        </p:txBody>
      </p:sp>
      <p:sp>
        <p:nvSpPr>
          <p:cNvPr id="13" name="TextBox 12"/>
          <p:cNvSpPr txBox="1"/>
          <p:nvPr/>
        </p:nvSpPr>
        <p:spPr>
          <a:xfrm>
            <a:off x="3779912" y="1844824"/>
            <a:ext cx="4824536" cy="369332"/>
          </a:xfrm>
          <a:prstGeom prst="rect">
            <a:avLst/>
          </a:prstGeom>
          <a:noFill/>
        </p:spPr>
        <p:txBody>
          <a:bodyPr wrap="square" rtlCol="0">
            <a:spAutoFit/>
          </a:bodyPr>
          <a:lstStyle/>
          <a:p>
            <a:r>
              <a:rPr lang="pl-PL" dirty="0"/>
              <a:t>https://tradingeconomics.com/romania/wages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endParaRPr lang="pl-PL" dirty="0"/>
          </a:p>
        </p:txBody>
      </p:sp>
      <p:sp>
        <p:nvSpPr>
          <p:cNvPr id="3" name="Content Placeholder 2"/>
          <p:cNvSpPr>
            <a:spLocks noGrp="1"/>
          </p:cNvSpPr>
          <p:nvPr>
            <p:ph idx="1"/>
          </p:nvPr>
        </p:nvSpPr>
        <p:spPr/>
        <p:txBody>
          <a:bodyPr>
            <a:normAutofit/>
          </a:bodyPr>
          <a:lstStyle/>
          <a:p>
            <a:pPr>
              <a:buNone/>
            </a:pPr>
            <a:r>
              <a:rPr lang="pl-PL" sz="2000" dirty="0">
                <a:hlinkClick r:id="rId2"/>
              </a:rPr>
              <a:t>http://expresselblag.pl/2016/03/28/smigus-dyngus-zanika/</a:t>
            </a:r>
            <a:endParaRPr lang="en-US" sz="2000" dirty="0"/>
          </a:p>
          <a:p>
            <a:pPr>
              <a:buNone/>
            </a:pPr>
            <a:r>
              <a:rPr lang="pl-PL" sz="2000" dirty="0">
                <a:hlinkClick r:id="rId3"/>
              </a:rPr>
              <a:t>http://www.foreignersinpoland.com/polish-easter-traditions/</a:t>
            </a:r>
            <a:endParaRPr lang="en-US" sz="2000" dirty="0"/>
          </a:p>
          <a:p>
            <a:pPr>
              <a:buNone/>
            </a:pPr>
            <a:r>
              <a:rPr lang="pl-PL" sz="2000" dirty="0">
                <a:hlinkClick r:id="rId4"/>
              </a:rPr>
              <a:t>https://tradingeconomics.com/romania/wages</a:t>
            </a:r>
            <a:endParaRPr lang="en-US" sz="2000" dirty="0"/>
          </a:p>
          <a:p>
            <a:pPr>
              <a:buNone/>
            </a:pPr>
            <a:r>
              <a:rPr lang="en-US" sz="2000" dirty="0">
                <a:hlinkClick r:id="rId5"/>
              </a:rPr>
              <a:t>https://www.timeanddate.com/weather/poland/warsaw/climate</a:t>
            </a:r>
            <a:endParaRPr lang="en-US" sz="2000" dirty="0"/>
          </a:p>
          <a:p>
            <a:pPr>
              <a:buNone/>
            </a:pPr>
            <a:r>
              <a:rPr lang="pl-PL" sz="2000" dirty="0">
                <a:hlinkClick r:id="rId6"/>
              </a:rPr>
              <a:t>https://www.youtube.com/watch?v=AMYBRHXvKL8#action=share</a:t>
            </a:r>
            <a:endParaRPr lang="en-US" sz="2000" dirty="0"/>
          </a:p>
          <a:p>
            <a:pPr>
              <a:buNone/>
            </a:pPr>
            <a:r>
              <a:rPr lang="pl-PL" sz="2000" dirty="0">
                <a:hlinkClick r:id="rId7"/>
              </a:rPr>
              <a:t>https://www.youtube.com/watch?v=jhaTXWEVgHA</a:t>
            </a:r>
            <a:endParaRPr lang="en-US" sz="2000" dirty="0"/>
          </a:p>
          <a:p>
            <a:pPr>
              <a:buNone/>
            </a:pPr>
            <a:r>
              <a:rPr lang="en-US" sz="2000" dirty="0">
                <a:hlinkClick r:id="rId8"/>
              </a:rPr>
              <a:t>https://en.wikipedia.org/wiki/National_Independence_Day_(Poland)</a:t>
            </a:r>
            <a:endParaRPr lang="en-US" sz="2000" dirty="0"/>
          </a:p>
          <a:p>
            <a:pPr>
              <a:buNone/>
            </a:pPr>
            <a:r>
              <a:rPr lang="en-US" sz="2000" dirty="0">
                <a:hlinkClick r:id="rId9"/>
              </a:rPr>
              <a:t>https://112.international/society/over-30000-people-take-part-in-march-on-polands-independence-day-in-warsaw-1445.html</a:t>
            </a:r>
            <a:endParaRPr lang="en-US" sz="2000" dirty="0"/>
          </a:p>
          <a:p>
            <a:pPr>
              <a:buNone/>
            </a:pPr>
            <a:endParaRPr lang="en-US" sz="2000" dirty="0"/>
          </a:p>
          <a:p>
            <a:pPr>
              <a:buNone/>
            </a:pPr>
            <a:endParaRPr lang="en-US" sz="2000" dirty="0"/>
          </a:p>
          <a:p>
            <a:pPr>
              <a:buNone/>
            </a:pPr>
            <a:endParaRPr lang="en-US" sz="2000" dirty="0"/>
          </a:p>
          <a:p>
            <a:pPr>
              <a:buNone/>
            </a:pPr>
            <a:endParaRPr lang="en-US" sz="2000" dirty="0"/>
          </a:p>
          <a:p>
            <a:pPr>
              <a:buNone/>
            </a:pPr>
            <a:endParaRPr lang="pl-PL" dirty="0"/>
          </a:p>
          <a:p>
            <a:pPr>
              <a:buNone/>
            </a:pPr>
            <a:endParaRPr lang="en-US" dirty="0"/>
          </a:p>
          <a:p>
            <a:pPr>
              <a:buNone/>
            </a:pPr>
            <a:endParaRPr lang="pl-PL" dirty="0"/>
          </a:p>
          <a:p>
            <a:pPr>
              <a:buNone/>
            </a:pPr>
            <a:endParaRPr lang="en-US" dirty="0"/>
          </a:p>
          <a:p>
            <a:pPr>
              <a:buNone/>
            </a:pPr>
            <a:endParaRPr lang="en-US" dirty="0"/>
          </a:p>
          <a:p>
            <a:pPr>
              <a:buNone/>
            </a:pP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Activity Diary</a:t>
            </a:r>
          </a:p>
        </p:txBody>
      </p:sp>
      <p:sp>
        <p:nvSpPr>
          <p:cNvPr id="3" name="Content Placeholder 2"/>
          <p:cNvSpPr>
            <a:spLocks noGrp="1"/>
          </p:cNvSpPr>
          <p:nvPr>
            <p:ph idx="1"/>
          </p:nvPr>
        </p:nvSpPr>
        <p:spPr/>
        <p:txBody>
          <a:bodyPr/>
          <a:lstStyle/>
          <a:p>
            <a:pPr>
              <a:buNone/>
            </a:pPr>
            <a:r>
              <a:rPr lang="pl-PL" dirty="0"/>
              <a:t>This presentation is a a final product from all the work students have performed during the preparation and meeting in </a:t>
            </a:r>
            <a:r>
              <a:rPr lang="en-US" dirty="0"/>
              <a:t>R</a:t>
            </a:r>
            <a:r>
              <a:rPr lang="pl-PL" dirty="0"/>
              <a:t>omania for the first Mobility of the Project.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pl-PL" dirty="0"/>
              <a:t>Analy</a:t>
            </a:r>
            <a:r>
              <a:rPr lang="en-US" dirty="0"/>
              <a:t>s</a:t>
            </a:r>
            <a:r>
              <a:rPr lang="pl-PL" dirty="0"/>
              <a:t>e the most representative traditions in Poland:</a:t>
            </a:r>
          </a:p>
          <a:p>
            <a:pPr>
              <a:buNone/>
            </a:pPr>
            <a:endParaRPr lang="pl-PL" dirty="0"/>
          </a:p>
          <a:p>
            <a:r>
              <a:rPr lang="pl-PL" dirty="0"/>
              <a:t>Wianki nad Wysla</a:t>
            </a:r>
          </a:p>
          <a:p>
            <a:r>
              <a:rPr lang="pl-PL" dirty="0"/>
              <a:t>Smingus Dingus</a:t>
            </a:r>
          </a:p>
          <a:p>
            <a:r>
              <a:rPr lang="pl-PL" dirty="0"/>
              <a:t>Easter Holidays</a:t>
            </a:r>
          </a:p>
          <a:p>
            <a:r>
              <a:rPr lang="en-US" dirty="0"/>
              <a:t>Independence </a:t>
            </a:r>
            <a:r>
              <a:rPr lang="pl-PL" dirty="0"/>
              <a:t>Day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Wianki Nad Wysla</a:t>
            </a:r>
          </a:p>
        </p:txBody>
      </p:sp>
      <p:sp>
        <p:nvSpPr>
          <p:cNvPr id="3" name="Content Placeholder 2"/>
          <p:cNvSpPr>
            <a:spLocks noGrp="1"/>
          </p:cNvSpPr>
          <p:nvPr>
            <p:ph idx="1"/>
          </p:nvPr>
        </p:nvSpPr>
        <p:spPr/>
        <p:txBody>
          <a:bodyPr/>
          <a:lstStyle/>
          <a:p>
            <a:r>
              <a:rPr lang="pl-PL" dirty="0"/>
              <a:t>The celebration take place during 23-24 of June in Poland close to the Vistula River.</a:t>
            </a:r>
          </a:p>
          <a:p>
            <a:r>
              <a:rPr lang="pl-PL" dirty="0"/>
              <a:t>The tradition is a Catholic celebration aimed to welcome the arrival of summer.</a:t>
            </a:r>
          </a:p>
          <a:p>
            <a:r>
              <a:rPr lang="pl-PL" dirty="0"/>
              <a:t>During the celebration and starting in XIII century people would gather and set a fire. The fire is the sympol of purification.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pl-PL" dirty="0"/>
              <a:t>This tradition has similarities with celebration in Spain „Noche de San Juan”.</a:t>
            </a:r>
          </a:p>
          <a:p>
            <a:r>
              <a:rPr lang="pl-PL" dirty="0"/>
              <a:t>In Poland young males and females would release on the Vistula River „Wianki”.</a:t>
            </a:r>
          </a:p>
          <a:p>
            <a:r>
              <a:rPr lang="pl-PL" dirty="0"/>
              <a:t>Wianki is a ceremonial Crown of flowers traditionally made up of fern.</a:t>
            </a:r>
          </a:p>
          <a:p>
            <a:r>
              <a:rPr lang="pl-PL" dirty="0"/>
              <a:t>The Crown of flowers represent the desire of getting married.</a:t>
            </a:r>
          </a:p>
          <a:p>
            <a:r>
              <a:rPr lang="pl-PL" dirty="0"/>
              <a:t>If the Crown of flowers get stucked, it means that the female won’t get married.</a:t>
            </a:r>
          </a:p>
          <a:p>
            <a:pPr>
              <a:buNone/>
            </a:pP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600" dirty="0"/>
              <a:t>Puszczanie wianków w Noc Świętojańską (zdjęcie: www.pitupitu.pl)</a:t>
            </a:r>
          </a:p>
        </p:txBody>
      </p:sp>
      <p:pic>
        <p:nvPicPr>
          <p:cNvPr id="4" name="Content Placeholder 3" descr="noc-swietojanska-wianki (1).jpg"/>
          <p:cNvPicPr>
            <a:picLocks noGrp="1" noChangeAspect="1"/>
          </p:cNvPicPr>
          <p:nvPr>
            <p:ph idx="1"/>
          </p:nvPr>
        </p:nvPicPr>
        <p:blipFill>
          <a:blip r:embed="rId2" cstate="print"/>
          <a:stretch>
            <a:fillRect/>
          </a:stretch>
        </p:blipFill>
        <p:spPr>
          <a:xfrm>
            <a:off x="755842" y="1600200"/>
            <a:ext cx="7632315"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Smingus Dingus</a:t>
            </a:r>
          </a:p>
        </p:txBody>
      </p:sp>
      <p:sp>
        <p:nvSpPr>
          <p:cNvPr id="3" name="Content Placeholder 2"/>
          <p:cNvSpPr>
            <a:spLocks noGrp="1"/>
          </p:cNvSpPr>
          <p:nvPr>
            <p:ph idx="1"/>
          </p:nvPr>
        </p:nvSpPr>
        <p:spPr/>
        <p:txBody>
          <a:bodyPr/>
          <a:lstStyle/>
          <a:p>
            <a:r>
              <a:rPr lang="pl-PL" dirty="0"/>
              <a:t>Wet Monday, Monday after Easter.</a:t>
            </a:r>
          </a:p>
          <a:p>
            <a:r>
              <a:rPr lang="pl-PL" dirty="0"/>
              <a:t>The tradition was first mentioned in the XV century. The tradition seems to be prechristian.</a:t>
            </a:r>
          </a:p>
          <a:p>
            <a:r>
              <a:rPr lang="pl-PL" dirty="0"/>
              <a:t>The tradition consist in boys trowing water to girls.</a:t>
            </a:r>
          </a:p>
          <a:p>
            <a:r>
              <a:rPr lang="pl-PL" dirty="0"/>
              <a:t> Particularly beautiful women would be soaked during the day. </a:t>
            </a:r>
          </a:p>
          <a:p>
            <a:endParaRPr lang="pl-PL" dirty="0"/>
          </a:p>
          <a:p>
            <a:endParaRPr lang="pl-PL" dirty="0"/>
          </a:p>
          <a:p>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1400" dirty="0"/>
              <a:t>Photo source:http://expresselblag.pl/2016/03/28/smigus-dyngus-zanika/</a:t>
            </a:r>
          </a:p>
        </p:txBody>
      </p:sp>
      <p:pic>
        <p:nvPicPr>
          <p:cNvPr id="4" name="Content Placeholder 3" descr="2-23.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Easter Holydays</a:t>
            </a:r>
          </a:p>
        </p:txBody>
      </p:sp>
      <p:sp>
        <p:nvSpPr>
          <p:cNvPr id="3" name="Content Placeholder 2"/>
          <p:cNvSpPr>
            <a:spLocks noGrp="1"/>
          </p:cNvSpPr>
          <p:nvPr>
            <p:ph idx="1"/>
          </p:nvPr>
        </p:nvSpPr>
        <p:spPr/>
        <p:txBody>
          <a:bodyPr>
            <a:normAutofit fontScale="92500" lnSpcReduction="20000"/>
          </a:bodyPr>
          <a:lstStyle/>
          <a:p>
            <a:r>
              <a:rPr lang="pl-PL" dirty="0"/>
              <a:t>Palm Sunday.</a:t>
            </a:r>
          </a:p>
          <a:p>
            <a:r>
              <a:rPr lang="pl-PL" dirty="0"/>
              <a:t>Blessing of the Easter Basket.</a:t>
            </a:r>
          </a:p>
          <a:p>
            <a:r>
              <a:rPr lang="pl-PL" dirty="0"/>
              <a:t>Holy Sunda</a:t>
            </a:r>
            <a:r>
              <a:rPr lang="en-US" dirty="0"/>
              <a:t>y.</a:t>
            </a:r>
          </a:p>
          <a:p>
            <a:r>
              <a:rPr lang="en-US" dirty="0"/>
              <a:t>Easter Eggs.</a:t>
            </a:r>
          </a:p>
          <a:p>
            <a:pPr>
              <a:buNone/>
            </a:pPr>
            <a:endParaRPr lang="en-US" dirty="0"/>
          </a:p>
          <a:p>
            <a:pPr>
              <a:buNone/>
            </a:pPr>
            <a:r>
              <a:rPr lang="en-US" dirty="0"/>
              <a:t>The blessing of the Easter Basket is 0probably the most famous ritual during this celebration. Poles go to the church to bless the food that they will be eating during Easter. Of course, it is just a symbolical gesture.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457</Words>
  <Application>Microsoft Office PowerPoint</Application>
  <PresentationFormat>On-screen Show (4:3)</PresentationFormat>
  <Paragraphs>73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ERASMUS + UniDiversity I Mobility Satu Mare Romania March 2018</vt:lpstr>
      <vt:lpstr>Activity Diary</vt:lpstr>
      <vt:lpstr>PowerPoint Presentation</vt:lpstr>
      <vt:lpstr>Wianki Nad Wysla</vt:lpstr>
      <vt:lpstr>PowerPoint Presentation</vt:lpstr>
      <vt:lpstr>Puszczanie wianków w Noc Świętojańską (zdjęcie: www.pitupitu.pl)</vt:lpstr>
      <vt:lpstr>Smingus Dingus</vt:lpstr>
      <vt:lpstr>Photo source:http://expresselblag.pl/2016/03/28/smigus-dyngus-zanika/</vt:lpstr>
      <vt:lpstr>Easter Holydays</vt:lpstr>
      <vt:lpstr>PowerPoint Presentation</vt:lpstr>
      <vt:lpstr>Independence Day</vt:lpstr>
      <vt:lpstr>PowerPoint Presentation</vt:lpstr>
      <vt:lpstr>Traditional Song</vt:lpstr>
      <vt:lpstr>Climate Information </vt:lpstr>
      <vt:lpstr>Polish National Holidays</vt:lpstr>
      <vt:lpstr>Food In Poland</vt:lpstr>
      <vt:lpstr>Life Expectancy in Poland</vt:lpstr>
      <vt:lpstr>Comparison of average Wages in Poland-Rumania-Spain</vt:lpstr>
      <vt:lpstr>Sources</vt:lpstr>
    </vt:vector>
  </TitlesOfParts>
  <Company>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UniDiversity I Mobility Satu Mare Romania March 2018</dc:title>
  <dc:creator>stefano.nardone</dc:creator>
  <cp:lastModifiedBy>stefano.nardone</cp:lastModifiedBy>
  <cp:revision>13</cp:revision>
  <dcterms:created xsi:type="dcterms:W3CDTF">2018-07-05T08:04:56Z</dcterms:created>
  <dcterms:modified xsi:type="dcterms:W3CDTF">2019-07-03T10:34:09Z</dcterms:modified>
</cp:coreProperties>
</file>