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8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6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1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8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35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82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69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3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2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63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66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7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27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4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64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43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3727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CFDDA9-75CD-4167-B073-3D229776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73" y="4876799"/>
            <a:ext cx="487680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i="1" dirty="0">
                <a:solidFill>
                  <a:srgbClr val="FFFF00"/>
                </a:solidFill>
              </a:rPr>
              <a:t/>
            </a:r>
            <a:br>
              <a:rPr lang="sr-Cyrl-RS" b="1" i="1" dirty="0">
                <a:solidFill>
                  <a:srgbClr val="FFFF00"/>
                </a:solidFill>
              </a:rPr>
            </a:br>
            <a:r>
              <a:rPr lang="sr-Cyrl-RS" b="1" i="1" dirty="0">
                <a:solidFill>
                  <a:srgbClr val="FFFF00"/>
                </a:solidFill>
              </a:rPr>
              <a:t/>
            </a:r>
            <a:br>
              <a:rPr lang="sr-Cyrl-RS" b="1" i="1" dirty="0">
                <a:solidFill>
                  <a:srgbClr val="FFFF00"/>
                </a:solidFill>
              </a:rPr>
            </a:br>
            <a:r>
              <a:rPr lang="sr-Cyrl-RS" b="1" i="1" dirty="0">
                <a:solidFill>
                  <a:srgbClr val="FFFF00"/>
                </a:solidFill>
              </a:rPr>
              <a:t/>
            </a:r>
            <a:br>
              <a:rPr lang="sr-Cyrl-RS" b="1" i="1" dirty="0">
                <a:solidFill>
                  <a:srgbClr val="FFFF00"/>
                </a:solidFill>
              </a:rPr>
            </a:br>
            <a:r>
              <a:rPr lang="sr-Cyrl-RS" b="1" i="1" dirty="0">
                <a:solidFill>
                  <a:srgbClr val="FFFF00"/>
                </a:solidFill>
              </a:rPr>
              <a:t/>
            </a:r>
            <a:br>
              <a:rPr lang="sr-Cyrl-RS" b="1" i="1" dirty="0">
                <a:solidFill>
                  <a:srgbClr val="FFFF00"/>
                </a:solidFill>
              </a:rPr>
            </a:br>
            <a:r>
              <a:rPr lang="sr-Cyrl-RS" b="1" i="1" dirty="0">
                <a:solidFill>
                  <a:srgbClr val="FFFF00"/>
                </a:solidFill>
              </a:rPr>
              <a:t/>
            </a:r>
            <a:br>
              <a:rPr lang="sr-Cyrl-RS" b="1" i="1" dirty="0">
                <a:solidFill>
                  <a:srgbClr val="FFFF00"/>
                </a:solidFill>
              </a:rPr>
            </a:br>
            <a:r>
              <a:rPr lang="sr-Latn-RS" sz="4400" b="1" i="1" dirty="0">
                <a:solidFill>
                  <a:srgbClr val="FFFF00"/>
                </a:solidFill>
              </a:rPr>
              <a:t>E U K L I D</a:t>
            </a:r>
            <a:r>
              <a:rPr lang="sr-Cyrl-RS" sz="4400" b="1" i="1" dirty="0">
                <a:solidFill>
                  <a:srgbClr val="FFFF00"/>
                </a:solidFill>
              </a:rPr>
              <a:t/>
            </a:r>
            <a:br>
              <a:rPr lang="sr-Cyrl-RS" sz="4400" b="1" i="1" dirty="0">
                <a:solidFill>
                  <a:srgbClr val="FFFF00"/>
                </a:solidFill>
              </a:rPr>
            </a:br>
            <a:r>
              <a:rPr lang="sr-Latn-RS" sz="2000" dirty="0">
                <a:effectLst/>
              </a:rPr>
              <a:t>Živeo je u peri</a:t>
            </a:r>
            <a:r>
              <a:rPr lang="sr-Cyrl-RS" sz="2000" dirty="0">
                <a:effectLst/>
              </a:rPr>
              <a:t>о</a:t>
            </a:r>
            <a:r>
              <a:rPr lang="sr-Latn-RS" sz="2000" dirty="0" err="1">
                <a:effectLst/>
              </a:rPr>
              <a:t>du</a:t>
            </a:r>
            <a:r>
              <a:rPr lang="sr-Latn-RS" sz="2000" dirty="0">
                <a:effectLst/>
              </a:rPr>
              <a:t>  330-275 </a:t>
            </a:r>
            <a:r>
              <a:rPr lang="sr-Latn-RS" sz="2000" dirty="0" err="1">
                <a:effectLst/>
              </a:rPr>
              <a:t>g.p.n.e</a:t>
            </a:r>
            <a:r>
              <a:rPr lang="sr-Latn-RS" sz="2000" dirty="0">
                <a:effectLst/>
              </a:rPr>
              <a:t>. u Atini i Aleksandriji gde je stvorio matematičku školu.</a:t>
            </a:r>
            <a:br>
              <a:rPr lang="sr-Latn-RS" sz="2000" dirty="0">
                <a:effectLst/>
              </a:rPr>
            </a:br>
            <a:endParaRPr lang="sr-Latn-RS" sz="20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C51FFE5-DAE2-4C2E-B4AA-6CD892F3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909" y="286328"/>
            <a:ext cx="5486400" cy="6059054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sr-Cyrl-RS" dirty="0">
              <a:effectLst/>
            </a:endParaRPr>
          </a:p>
          <a:p>
            <a:pPr fontAlgn="base"/>
            <a:endParaRPr lang="sr-Cyrl-RS" dirty="0">
              <a:effectLst/>
            </a:endParaRPr>
          </a:p>
          <a:p>
            <a:pPr fontAlgn="base"/>
            <a:r>
              <a:rPr lang="sr-Latn-RS" dirty="0">
                <a:effectLst/>
              </a:rPr>
              <a:t>Antički matematičar poznat po algoritmu za izračunavanje najvećeg zajedničkog delioca koji je po njemu nazvan </a:t>
            </a:r>
            <a:r>
              <a:rPr lang="sr-Latn-RS" dirty="0" err="1">
                <a:effectLst/>
              </a:rPr>
              <a:t>Euklidov</a:t>
            </a:r>
            <a:r>
              <a:rPr lang="sr-Latn-RS" dirty="0">
                <a:effectLst/>
              </a:rPr>
              <a:t> algoritam</a:t>
            </a:r>
          </a:p>
          <a:p>
            <a:pPr fontAlgn="base"/>
            <a:r>
              <a:rPr lang="sr-Latn-RS" dirty="0">
                <a:effectLst/>
              </a:rPr>
              <a:t>Euklid je predavao u jednoj od najpoznatijih antičkih škola, koja se nalazila u Aleksandriji u Egiptu.  Njegova dela pokazuju kako je taj genijalni matematičar umeo da iskoristi iskustvo egipatskih graditelja i da iz njega izvuče jasne definicije i pravila koja se mogu dokazati i zahvaljujući kojima je geometrija egzaktna nauka. </a:t>
            </a:r>
            <a:r>
              <a:rPr lang="sr-Latn-RS" dirty="0" err="1">
                <a:effectLst/>
              </a:rPr>
              <a:t>Egzaknte</a:t>
            </a:r>
            <a:r>
              <a:rPr lang="sr-Latn-RS" dirty="0">
                <a:effectLst/>
              </a:rPr>
              <a:t> nauke su one koje nam daju tačno određena saznanja- saznanja koja se mogu dokazati eksperimentima i matematičkim putem. To su, pre svega, fizika, hemija, matematika i astronomija.</a:t>
            </a:r>
          </a:p>
          <a:p>
            <a:pPr marL="0" indent="0" fontAlgn="base">
              <a:buNone/>
            </a:pPr>
            <a:endParaRPr lang="sr-Cyrl-RS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BD8C4C9-C395-4C54-8D0B-7911C1C3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94" y="515326"/>
            <a:ext cx="3240160" cy="38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2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26FFD1-224B-47AF-BE44-5E81300E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57" y="1182255"/>
            <a:ext cx="10662661" cy="4110181"/>
          </a:xfrm>
        </p:spPr>
        <p:txBody>
          <a:bodyPr>
            <a:noAutofit/>
          </a:bodyPr>
          <a:lstStyle/>
          <a:p>
            <a:pPr algn="ctr"/>
            <a:r>
              <a:rPr lang="sr-Latn-RS" sz="3200" dirty="0">
                <a:solidFill>
                  <a:srgbClr val="00B0F0"/>
                </a:solidFill>
                <a:effectLst/>
              </a:rPr>
              <a:t>Napisao je brojna dela. Sačuvana su: </a:t>
            </a:r>
            <a:r>
              <a:rPr lang="sr-Latn-RS" sz="3200" i="1" dirty="0">
                <a:solidFill>
                  <a:srgbClr val="00B0F0"/>
                </a:solidFill>
                <a:effectLst/>
              </a:rPr>
              <a:t>Elementi</a:t>
            </a:r>
            <a:r>
              <a:rPr lang="sr-Latn-RS" sz="3200" dirty="0">
                <a:solidFill>
                  <a:srgbClr val="00B0F0"/>
                </a:solidFill>
                <a:effectLst/>
              </a:rPr>
              <a:t> (geometrija kao nauka o prostoru) u 132 knjiga, </a:t>
            </a:r>
            <a:r>
              <a:rPr lang="sr-Latn-RS" sz="3200" i="1" dirty="0">
                <a:solidFill>
                  <a:srgbClr val="00B0F0"/>
                </a:solidFill>
                <a:effectLst/>
              </a:rPr>
              <a:t>Data</a:t>
            </a:r>
            <a:r>
              <a:rPr lang="sr-Latn-RS" sz="3200" dirty="0">
                <a:solidFill>
                  <a:srgbClr val="00B0F0"/>
                </a:solidFill>
                <a:effectLst/>
              </a:rPr>
              <a:t> ( o uslovima zadavanja nekog objekta) I </a:t>
            </a:r>
            <a:r>
              <a:rPr lang="sr-Latn-RS" sz="3200" i="1" dirty="0">
                <a:solidFill>
                  <a:srgbClr val="00B0F0"/>
                </a:solidFill>
                <a:effectLst/>
              </a:rPr>
              <a:t>Optika</a:t>
            </a:r>
            <a:r>
              <a:rPr lang="sr-Latn-RS" sz="3200" dirty="0">
                <a:solidFill>
                  <a:srgbClr val="00B0F0"/>
                </a:solidFill>
                <a:effectLst/>
              </a:rPr>
              <a:t> ( sa teorijom perspektive). U odnosu na druge naučne oblasti, geometrija je dostigla zavidan nivo oko 300 </a:t>
            </a:r>
            <a:r>
              <a:rPr lang="sr-Latn-RS" sz="3200" dirty="0" err="1">
                <a:solidFill>
                  <a:srgbClr val="00B0F0"/>
                </a:solidFill>
                <a:effectLst/>
              </a:rPr>
              <a:t>g.p.n.e</a:t>
            </a:r>
            <a:r>
              <a:rPr lang="sr-Latn-RS" sz="3200" dirty="0">
                <a:solidFill>
                  <a:srgbClr val="00B0F0"/>
                </a:solidFill>
                <a:effectLst/>
              </a:rPr>
              <a:t>. pojavom dela </a:t>
            </a:r>
            <a:r>
              <a:rPr lang="sr-Latn-RS" sz="3200" i="1" dirty="0">
                <a:solidFill>
                  <a:srgbClr val="00B0F0"/>
                </a:solidFill>
                <a:effectLst/>
              </a:rPr>
              <a:t>Elementi.</a:t>
            </a:r>
            <a:endParaRPr lang="sr-Latn-R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5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9443CC-89AC-4D4B-9B1C-48B0E1D3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5400" b="1" i="1" dirty="0">
                <a:solidFill>
                  <a:srgbClr val="FF0000"/>
                </a:solidFill>
              </a:rPr>
              <a:t>PRIMERI radova:</a:t>
            </a:r>
          </a:p>
        </p:txBody>
      </p:sp>
      <p:pic>
        <p:nvPicPr>
          <p:cNvPr id="5" name="Čuvar mesta za sadržaj 5">
            <a:extLst>
              <a:ext uri="{FF2B5EF4-FFF2-40B4-BE49-F238E27FC236}">
                <a16:creationId xmlns:a16="http://schemas.microsoft.com/office/drawing/2014/main" xmlns="" id="{1F3D7FAF-E4F2-46BE-A388-63A6AB43F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563" y="683492"/>
            <a:ext cx="5939928" cy="5611850"/>
          </a:xfrm>
        </p:spPr>
      </p:pic>
    </p:spTree>
    <p:extLst>
      <p:ext uri="{BB962C8B-B14F-4D97-AF65-F5344CB8AC3E}">
        <p14:creationId xmlns:p14="http://schemas.microsoft.com/office/powerpoint/2010/main" xmlns="" val="6367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xmlns="" id="{76494DCF-4DEC-4B17-BA99-91ED27C59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390" y="1625598"/>
            <a:ext cx="5360392" cy="3001819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F43BA6A-3CBB-46D0-90E3-A5EAE424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8" y="844542"/>
            <a:ext cx="4387273" cy="43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26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3E8381A5-F273-4CF6-83F0-701F371C9026}"/>
              </a:ext>
            </a:extLst>
          </p:cNvPr>
          <p:cNvSpPr/>
          <p:nvPr/>
        </p:nvSpPr>
        <p:spPr>
          <a:xfrm>
            <a:off x="801278" y="1138535"/>
            <a:ext cx="4659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 R A J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E5E550CF-7024-493A-BF8D-5998054E2A90}"/>
              </a:ext>
            </a:extLst>
          </p:cNvPr>
          <p:cNvSpPr/>
          <p:nvPr/>
        </p:nvSpPr>
        <p:spPr>
          <a:xfrm>
            <a:off x="6725826" y="5008572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BottomDown"/>
              <a:lightRig rig="threePt" dir="t"/>
            </a:scene3d>
          </a:bodyPr>
          <a:lstStyle/>
          <a:p>
            <a:pPr algn="ctr"/>
            <a:r>
              <a:rPr lang="sr-Latn-RS" sz="5400" dirty="0"/>
              <a:t>Božić Nikola</a:t>
            </a:r>
          </a:p>
        </p:txBody>
      </p:sp>
    </p:spTree>
    <p:extLst>
      <p:ext uri="{BB962C8B-B14F-4D97-AF65-F5344CB8AC3E}">
        <p14:creationId xmlns:p14="http://schemas.microsoft.com/office/powerpoint/2010/main" xmlns="" val="177475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63</TotalTime>
  <Words>52</Words>
  <Application>Microsoft Office PowerPoint</Application>
  <PresentationFormat>Custom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Mreža</vt:lpstr>
      <vt:lpstr>     E U K L I D Živeo je u periоdu  330-275 g.p.n.e. u Atini i Aleksandriji gde je stvorio matematičku školu. </vt:lpstr>
      <vt:lpstr>Napisao je brojna dela. Sačuvana su: Elementi (geometrija kao nauka o prostoru) u 132 knjiga, Data ( o uslovima zadavanja nekog objekta) I Optika ( sa teorijom perspektive). U odnosu na druge naučne oblasti, geometrija je dostigla zavidan nivo oko 300 g.p.n.e. pojavom dela Elementi.</vt:lpstr>
      <vt:lpstr>PRIMERI radova: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 у к л и д oko 330. пне. - oko 275. пне</dc:title>
  <dc:creator>Vojislav Zeljkovic</dc:creator>
  <cp:lastModifiedBy>Nikola Bozic</cp:lastModifiedBy>
  <cp:revision>8</cp:revision>
  <dcterms:created xsi:type="dcterms:W3CDTF">2019-10-31T18:21:26Z</dcterms:created>
  <dcterms:modified xsi:type="dcterms:W3CDTF">2019-10-31T21:45:32Z</dcterms:modified>
</cp:coreProperties>
</file>