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0" r:id="rId2"/>
  </p:sldMasterIdLst>
  <p:notesMasterIdLst>
    <p:notesMasterId r:id="rId38"/>
  </p:notesMasterIdLst>
  <p:handoutMasterIdLst>
    <p:handoutMasterId r:id="rId39"/>
  </p:handoutMasterIdLst>
  <p:sldIdLst>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15">
          <p15:clr>
            <a:srgbClr val="A4A3A4"/>
          </p15:clr>
        </p15:guide>
        <p15:guide id="3" orient="horz" pos="274">
          <p15:clr>
            <a:srgbClr val="A4A3A4"/>
          </p15:clr>
        </p15:guide>
        <p15:guide id="4" orient="horz" pos="3840">
          <p15:clr>
            <a:srgbClr val="A4A3A4"/>
          </p15:clr>
        </p15:guide>
        <p15:guide id="5" pos="3839">
          <p15:clr>
            <a:srgbClr val="A4A3A4"/>
          </p15:clr>
        </p15:guide>
        <p15:guide id="6" pos="6911">
          <p15:clr>
            <a:srgbClr val="A4A3A4"/>
          </p15:clr>
        </p15:guide>
        <p15:guide id="7" pos="7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711" autoAdjust="0"/>
  </p:normalViewPr>
  <p:slideViewPr>
    <p:cSldViewPr>
      <p:cViewPr varScale="1">
        <p:scale>
          <a:sx n="103" d="100"/>
          <a:sy n="103" d="100"/>
        </p:scale>
        <p:origin x="150" y="432"/>
      </p:cViewPr>
      <p:guideLst>
        <p:guide orient="horz" pos="2160"/>
        <p:guide orient="horz" pos="1015"/>
        <p:guide orient="horz" pos="274"/>
        <p:guide orient="horz" pos="3840"/>
        <p:guide pos="3839"/>
        <p:guide pos="6911"/>
        <p:guide pos="767"/>
      </p:guideLst>
    </p:cSldViewPr>
  </p:slideViewPr>
  <p:notesTextViewPr>
    <p:cViewPr>
      <p:scale>
        <a:sx n="100" d="100"/>
        <a:sy n="100" d="100"/>
      </p:scale>
      <p:origin x="0" y="0"/>
    </p:cViewPr>
  </p:notesTextViewPr>
  <p:notesViewPr>
    <p:cSldViewPr showGuides="1">
      <p:cViewPr varScale="1">
        <p:scale>
          <a:sx n="76" d="100"/>
          <a:sy n="76" d="100"/>
        </p:scale>
        <p:origin x="17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t>6/3/2020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t>6/3/2020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4"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43"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1"/>
                </a:solidFill>
              </a:defRPr>
            </a:lvl1pPr>
          </a:lstStyle>
          <a:p>
            <a:r>
              <a:rPr lang="en-US" smtClean="0"/>
              <a:t>Click to edit Master title style</a:t>
            </a:r>
            <a:endParaRPr/>
          </a:p>
        </p:txBody>
      </p:sp>
    </p:spTree>
    <p:extLst>
      <p:ext uri="{BB962C8B-B14F-4D97-AF65-F5344CB8AC3E}">
        <p14:creationId xmlns:p14="http://schemas.microsoft.com/office/powerpoint/2010/main" val="315800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36636D-D922-432D-A958-524484B5923D}"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00047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36636D-D922-432D-A958-524484B5923D}"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Vertical Title 1"/>
          <p:cNvSpPr>
            <a:spLocks noGrp="1"/>
          </p:cNvSpPr>
          <p:nvPr>
            <p:ph type="title" orient="vert"/>
          </p:nvPr>
        </p:nvSpPr>
        <p:spPr>
          <a:xfrm>
            <a:off x="9834563" y="434975"/>
            <a:ext cx="1168400" cy="5661025"/>
          </a:xfrm>
        </p:spPr>
        <p:txBody>
          <a:bodyPr vert="eaVert"/>
          <a:lstStyle/>
          <a:p>
            <a:r>
              <a:rPr lang="en-US" smtClean="0"/>
              <a:t>Click to edit Master title style</a:t>
            </a:r>
            <a:endParaRPr/>
          </a:p>
        </p:txBody>
      </p:sp>
    </p:spTree>
    <p:extLst>
      <p:ext uri="{BB962C8B-B14F-4D97-AF65-F5344CB8AC3E}">
        <p14:creationId xmlns:p14="http://schemas.microsoft.com/office/powerpoint/2010/main" val="196623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01855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6682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36636D-D922-432D-A958-524484B5923D}" type="datetimeFigureOut">
              <a:rPr lang="en-US" smtClean="0"/>
              <a:pPr/>
              <a:t>6/3/2020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8FB93-0A08-4E7D-8E63-9EFA29F1E093}" type="slidenum">
              <a:rPr lang="en-US" smtClean="0"/>
              <a:pPr/>
              <a:t>‹#›</a:t>
            </a:fld>
            <a:endParaRPr lang="en-US"/>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smtClean="0"/>
              <a:t>Click to edit Master title style</a:t>
            </a:r>
            <a:endParaRPr/>
          </a:p>
        </p:txBody>
      </p:sp>
    </p:spTree>
    <p:extLst>
      <p:ext uri="{BB962C8B-B14F-4D97-AF65-F5344CB8AC3E}">
        <p14:creationId xmlns:p14="http://schemas.microsoft.com/office/powerpoint/2010/main" val="287190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36636D-D922-432D-A958-524484B5923D}"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26129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8E36636D-D922-432D-A958-524484B5923D}" type="datetimeFigureOut">
              <a:rPr lang="en-US" smtClean="0"/>
              <a:pPr/>
              <a:t>6/3/2020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8FB93-0A08-4E7D-8E63-9EFA29F1E093}" type="slidenum">
              <a:rPr lang="en-US" smtClean="0"/>
              <a:pPr/>
              <a:t>‹#›</a:t>
            </a:fld>
            <a:endParaRPr lang="en-US"/>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Tree>
    <p:extLst>
      <p:ext uri="{BB962C8B-B14F-4D97-AF65-F5344CB8AC3E}">
        <p14:creationId xmlns:p14="http://schemas.microsoft.com/office/powerpoint/2010/main" val="242914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36636D-D922-432D-A958-524484B5923D}" type="datetimeFigureOut">
              <a:rPr lang="en-US" smtClean="0"/>
              <a:pPr/>
              <a:t>6/3/2020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8FB93-0A08-4E7D-8E63-9EFA29F1E093}" type="slidenum">
              <a:rPr lang="en-US" smtClean="0"/>
              <a:pPr/>
              <a:t>‹#›</a:t>
            </a:fld>
            <a:endParaRPr lang="en-US"/>
          </a:p>
        </p:txBody>
      </p:sp>
      <p:sp>
        <p:nvSpPr>
          <p:cNvPr id="2" name="Title 1"/>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350667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smtClean="0"/>
              <a:pPr/>
              <a:t>6/3/2020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8FB93-0A08-4E7D-8E63-9EFA29F1E093}" type="slidenum">
              <a:rPr lang="en-US" smtClean="0"/>
              <a:pPr/>
              <a:t>‹#›</a:t>
            </a:fld>
            <a:endParaRPr lang="en-US"/>
          </a:p>
        </p:txBody>
      </p:sp>
    </p:spTree>
    <p:extLst>
      <p:ext uri="{BB962C8B-B14F-4D97-AF65-F5344CB8AC3E}">
        <p14:creationId xmlns:p14="http://schemas.microsoft.com/office/powerpoint/2010/main" val="224593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E36636D-D922-432D-A958-524484B5923D}"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32590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5" name="Date Placeholder 4"/>
          <p:cNvSpPr>
            <a:spLocks noGrp="1"/>
          </p:cNvSpPr>
          <p:nvPr>
            <p:ph type="dt" sz="half" idx="10"/>
          </p:nvPr>
        </p:nvSpPr>
        <p:spPr/>
        <p:txBody>
          <a:bodyPr/>
          <a:lstStyle/>
          <a:p>
            <a:fld id="{8E36636D-D922-432D-A958-524484B5923D}" type="datetimeFigureOut">
              <a:rPr lang="en-US" smtClean="0"/>
              <a:pPr/>
              <a:t>6/3/2020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8FB93-0A08-4E7D-8E63-9EFA29F1E093}" type="slidenum">
              <a:rPr lang="en-US" smtClean="0"/>
              <a:pPr/>
              <a:t>‹#›</a:t>
            </a:fld>
            <a:endParaRPr lang="en-US"/>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Picture Placeholder 2"/>
          <p:cNvSpPr>
            <a:spLocks noGrp="1"/>
          </p:cNvSpPr>
          <p:nvPr>
            <p:ph type="pic" idx="1"/>
          </p:nvPr>
        </p:nvSpPr>
        <p:spPr>
          <a:xfrm>
            <a:off x="1338739" y="1925320"/>
            <a:ext cx="6362567" cy="4023360"/>
          </a:xfrm>
          <a:solidFill>
            <a:schemeClr val="accent4"/>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218883" y="431800"/>
            <a:ext cx="9751060" cy="1168400"/>
          </a:xfrm>
        </p:spPr>
        <p:txBody>
          <a:bodyPr anchor="b">
            <a:normAutofit/>
          </a:bodyPr>
          <a:lstStyle>
            <a:lvl1pPr algn="l">
              <a:defRPr sz="3200" b="0"/>
            </a:lvl1pPr>
          </a:lstStyle>
          <a:p>
            <a:r>
              <a:rPr lang="en-US" smtClean="0"/>
              <a:t>Click to edit Master title style</a:t>
            </a:r>
            <a:endParaRPr/>
          </a:p>
        </p:txBody>
      </p:sp>
    </p:spTree>
    <p:extLst>
      <p:ext uri="{BB962C8B-B14F-4D97-AF65-F5344CB8AC3E}">
        <p14:creationId xmlns:p14="http://schemas.microsoft.com/office/powerpoint/2010/main" val="178691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grpSp>
        <p:nvGrpSpPr>
          <p:cNvPr id="11" name="Group 3"/>
          <p:cNvGrpSpPr>
            <a:grpSpLocks/>
          </p:cNvGrpSpPr>
          <p:nvPr/>
        </p:nvGrpSpPr>
        <p:grpSpPr bwMode="ltGray">
          <a:xfrm>
            <a:off x="0" y="0"/>
            <a:ext cx="11110912" cy="6856413"/>
            <a:chOff x="0" y="0"/>
            <a:chExt cx="5759" cy="4319"/>
          </a:xfrm>
        </p:grpSpPr>
        <p:sp>
          <p:nvSpPr>
            <p:cNvPr id="13" name="Line 4"/>
            <p:cNvSpPr>
              <a:spLocks noChangeShapeType="1"/>
            </p:cNvSpPr>
            <p:nvPr/>
          </p:nvSpPr>
          <p:spPr bwMode="ltGray">
            <a:xfrm>
              <a:off x="0" y="144"/>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Line 5"/>
            <p:cNvSpPr>
              <a:spLocks noChangeShapeType="1"/>
            </p:cNvSpPr>
            <p:nvPr/>
          </p:nvSpPr>
          <p:spPr bwMode="ltGray">
            <a:xfrm>
              <a:off x="0" y="336"/>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 name="Line 6"/>
            <p:cNvSpPr>
              <a:spLocks noChangeShapeType="1"/>
            </p:cNvSpPr>
            <p:nvPr/>
          </p:nvSpPr>
          <p:spPr bwMode="ltGray">
            <a:xfrm>
              <a:off x="0" y="528"/>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Line 7"/>
            <p:cNvSpPr>
              <a:spLocks noChangeShapeType="1"/>
            </p:cNvSpPr>
            <p:nvPr/>
          </p:nvSpPr>
          <p:spPr bwMode="ltGray">
            <a:xfrm>
              <a:off x="0" y="720"/>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 name="Line 8"/>
            <p:cNvSpPr>
              <a:spLocks noChangeShapeType="1"/>
            </p:cNvSpPr>
            <p:nvPr/>
          </p:nvSpPr>
          <p:spPr bwMode="ltGray">
            <a:xfrm>
              <a:off x="0" y="912"/>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 name="Line 9"/>
            <p:cNvSpPr>
              <a:spLocks noChangeShapeType="1"/>
            </p:cNvSpPr>
            <p:nvPr/>
          </p:nvSpPr>
          <p:spPr bwMode="ltGray">
            <a:xfrm>
              <a:off x="0" y="1104"/>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 name="Line 10"/>
            <p:cNvSpPr>
              <a:spLocks noChangeShapeType="1"/>
            </p:cNvSpPr>
            <p:nvPr/>
          </p:nvSpPr>
          <p:spPr bwMode="ltGray">
            <a:xfrm>
              <a:off x="0" y="1296"/>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 name="Line 11"/>
            <p:cNvSpPr>
              <a:spLocks noChangeShapeType="1"/>
            </p:cNvSpPr>
            <p:nvPr/>
          </p:nvSpPr>
          <p:spPr bwMode="ltGray">
            <a:xfrm>
              <a:off x="0" y="1488"/>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 name="Line 12"/>
            <p:cNvSpPr>
              <a:spLocks noChangeShapeType="1"/>
            </p:cNvSpPr>
            <p:nvPr/>
          </p:nvSpPr>
          <p:spPr bwMode="ltGray">
            <a:xfrm>
              <a:off x="0" y="1680"/>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 name="Line 13"/>
            <p:cNvSpPr>
              <a:spLocks noChangeShapeType="1"/>
            </p:cNvSpPr>
            <p:nvPr/>
          </p:nvSpPr>
          <p:spPr bwMode="ltGray">
            <a:xfrm>
              <a:off x="0" y="1872"/>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 name="Line 14"/>
            <p:cNvSpPr>
              <a:spLocks noChangeShapeType="1"/>
            </p:cNvSpPr>
            <p:nvPr/>
          </p:nvSpPr>
          <p:spPr bwMode="ltGray">
            <a:xfrm>
              <a:off x="0" y="2064"/>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 name="Line 15"/>
            <p:cNvSpPr>
              <a:spLocks noChangeShapeType="1"/>
            </p:cNvSpPr>
            <p:nvPr/>
          </p:nvSpPr>
          <p:spPr bwMode="ltGray">
            <a:xfrm>
              <a:off x="0" y="2256"/>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Line 16"/>
            <p:cNvSpPr>
              <a:spLocks noChangeShapeType="1"/>
            </p:cNvSpPr>
            <p:nvPr/>
          </p:nvSpPr>
          <p:spPr bwMode="ltGray">
            <a:xfrm>
              <a:off x="0" y="2448"/>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Line 17"/>
            <p:cNvSpPr>
              <a:spLocks noChangeShapeType="1"/>
            </p:cNvSpPr>
            <p:nvPr/>
          </p:nvSpPr>
          <p:spPr bwMode="ltGray">
            <a:xfrm>
              <a:off x="0" y="2640"/>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7" name="Line 18"/>
            <p:cNvSpPr>
              <a:spLocks noChangeShapeType="1"/>
            </p:cNvSpPr>
            <p:nvPr/>
          </p:nvSpPr>
          <p:spPr bwMode="ltGray">
            <a:xfrm>
              <a:off x="0" y="2832"/>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8" name="Line 19"/>
            <p:cNvSpPr>
              <a:spLocks noChangeShapeType="1"/>
            </p:cNvSpPr>
            <p:nvPr/>
          </p:nvSpPr>
          <p:spPr bwMode="ltGray">
            <a:xfrm>
              <a:off x="0" y="3024"/>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9" name="Line 20"/>
            <p:cNvSpPr>
              <a:spLocks noChangeShapeType="1"/>
            </p:cNvSpPr>
            <p:nvPr/>
          </p:nvSpPr>
          <p:spPr bwMode="ltGray">
            <a:xfrm>
              <a:off x="0" y="3216"/>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0" name="Line 21"/>
            <p:cNvSpPr>
              <a:spLocks noChangeShapeType="1"/>
            </p:cNvSpPr>
            <p:nvPr/>
          </p:nvSpPr>
          <p:spPr bwMode="ltGray">
            <a:xfrm>
              <a:off x="0" y="3408"/>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1" name="Line 22"/>
            <p:cNvSpPr>
              <a:spLocks noChangeShapeType="1"/>
            </p:cNvSpPr>
            <p:nvPr/>
          </p:nvSpPr>
          <p:spPr bwMode="ltGray">
            <a:xfrm>
              <a:off x="0" y="3600"/>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2" name="Line 23"/>
            <p:cNvSpPr>
              <a:spLocks noChangeShapeType="1"/>
            </p:cNvSpPr>
            <p:nvPr/>
          </p:nvSpPr>
          <p:spPr bwMode="ltGray">
            <a:xfrm>
              <a:off x="0" y="3792"/>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3" name="Line 24"/>
            <p:cNvSpPr>
              <a:spLocks noChangeShapeType="1"/>
            </p:cNvSpPr>
            <p:nvPr/>
          </p:nvSpPr>
          <p:spPr bwMode="ltGray">
            <a:xfrm>
              <a:off x="0" y="3984"/>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4" name="Line 25"/>
            <p:cNvSpPr>
              <a:spLocks noChangeShapeType="1"/>
            </p:cNvSpPr>
            <p:nvPr/>
          </p:nvSpPr>
          <p:spPr bwMode="ltGray">
            <a:xfrm>
              <a:off x="0" y="4176"/>
              <a:ext cx="5759" cy="0"/>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5" name="Line 26"/>
            <p:cNvSpPr>
              <a:spLocks noChangeShapeType="1"/>
            </p:cNvSpPr>
            <p:nvPr/>
          </p:nvSpPr>
          <p:spPr bwMode="ltGray">
            <a:xfrm>
              <a:off x="144"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 name="Line 27"/>
            <p:cNvSpPr>
              <a:spLocks noChangeShapeType="1"/>
            </p:cNvSpPr>
            <p:nvPr/>
          </p:nvSpPr>
          <p:spPr bwMode="ltGray">
            <a:xfrm>
              <a:off x="336"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Line 28"/>
            <p:cNvSpPr>
              <a:spLocks noChangeShapeType="1"/>
            </p:cNvSpPr>
            <p:nvPr/>
          </p:nvSpPr>
          <p:spPr bwMode="ltGray">
            <a:xfrm>
              <a:off x="528"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Line 29"/>
            <p:cNvSpPr>
              <a:spLocks noChangeShapeType="1"/>
            </p:cNvSpPr>
            <p:nvPr/>
          </p:nvSpPr>
          <p:spPr bwMode="ltGray">
            <a:xfrm>
              <a:off x="720"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9" name="Line 30"/>
            <p:cNvSpPr>
              <a:spLocks noChangeShapeType="1"/>
            </p:cNvSpPr>
            <p:nvPr/>
          </p:nvSpPr>
          <p:spPr bwMode="ltGray">
            <a:xfrm>
              <a:off x="912"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0" name="Line 31"/>
            <p:cNvSpPr>
              <a:spLocks noChangeShapeType="1"/>
            </p:cNvSpPr>
            <p:nvPr/>
          </p:nvSpPr>
          <p:spPr bwMode="ltGray">
            <a:xfrm>
              <a:off x="1104"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 name="Line 32"/>
            <p:cNvSpPr>
              <a:spLocks noChangeShapeType="1"/>
            </p:cNvSpPr>
            <p:nvPr/>
          </p:nvSpPr>
          <p:spPr bwMode="ltGray">
            <a:xfrm>
              <a:off x="1296"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 name="Line 33"/>
            <p:cNvSpPr>
              <a:spLocks noChangeShapeType="1"/>
            </p:cNvSpPr>
            <p:nvPr/>
          </p:nvSpPr>
          <p:spPr bwMode="ltGray">
            <a:xfrm>
              <a:off x="1488"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3" name="Line 34"/>
            <p:cNvSpPr>
              <a:spLocks noChangeShapeType="1"/>
            </p:cNvSpPr>
            <p:nvPr/>
          </p:nvSpPr>
          <p:spPr bwMode="ltGray">
            <a:xfrm>
              <a:off x="1680"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4" name="Line 35"/>
            <p:cNvSpPr>
              <a:spLocks noChangeShapeType="1"/>
            </p:cNvSpPr>
            <p:nvPr/>
          </p:nvSpPr>
          <p:spPr bwMode="ltGray">
            <a:xfrm>
              <a:off x="1872"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5" name="Line 36"/>
            <p:cNvSpPr>
              <a:spLocks noChangeShapeType="1"/>
            </p:cNvSpPr>
            <p:nvPr/>
          </p:nvSpPr>
          <p:spPr bwMode="ltGray">
            <a:xfrm>
              <a:off x="2064"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6" name="Line 37"/>
            <p:cNvSpPr>
              <a:spLocks noChangeShapeType="1"/>
            </p:cNvSpPr>
            <p:nvPr/>
          </p:nvSpPr>
          <p:spPr bwMode="ltGray">
            <a:xfrm>
              <a:off x="2256"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7" name="Line 38"/>
            <p:cNvSpPr>
              <a:spLocks noChangeShapeType="1"/>
            </p:cNvSpPr>
            <p:nvPr/>
          </p:nvSpPr>
          <p:spPr bwMode="ltGray">
            <a:xfrm>
              <a:off x="2448"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8" name="Line 39"/>
            <p:cNvSpPr>
              <a:spLocks noChangeShapeType="1"/>
            </p:cNvSpPr>
            <p:nvPr/>
          </p:nvSpPr>
          <p:spPr bwMode="ltGray">
            <a:xfrm>
              <a:off x="2640"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9" name="Line 40"/>
            <p:cNvSpPr>
              <a:spLocks noChangeShapeType="1"/>
            </p:cNvSpPr>
            <p:nvPr/>
          </p:nvSpPr>
          <p:spPr bwMode="ltGray">
            <a:xfrm>
              <a:off x="2832"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 name="Line 41"/>
            <p:cNvSpPr>
              <a:spLocks noChangeShapeType="1"/>
            </p:cNvSpPr>
            <p:nvPr/>
          </p:nvSpPr>
          <p:spPr bwMode="ltGray">
            <a:xfrm>
              <a:off x="3024"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1" name="Line 42"/>
            <p:cNvSpPr>
              <a:spLocks noChangeShapeType="1"/>
            </p:cNvSpPr>
            <p:nvPr/>
          </p:nvSpPr>
          <p:spPr bwMode="ltGray">
            <a:xfrm>
              <a:off x="3216"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2" name="Line 43"/>
            <p:cNvSpPr>
              <a:spLocks noChangeShapeType="1"/>
            </p:cNvSpPr>
            <p:nvPr/>
          </p:nvSpPr>
          <p:spPr bwMode="ltGray">
            <a:xfrm>
              <a:off x="3408"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 name="Line 44"/>
            <p:cNvSpPr>
              <a:spLocks noChangeShapeType="1"/>
            </p:cNvSpPr>
            <p:nvPr/>
          </p:nvSpPr>
          <p:spPr bwMode="ltGray">
            <a:xfrm>
              <a:off x="3600"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4" name="Line 45"/>
            <p:cNvSpPr>
              <a:spLocks noChangeShapeType="1"/>
            </p:cNvSpPr>
            <p:nvPr/>
          </p:nvSpPr>
          <p:spPr bwMode="ltGray">
            <a:xfrm>
              <a:off x="3792"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 name="Line 46"/>
            <p:cNvSpPr>
              <a:spLocks noChangeShapeType="1"/>
            </p:cNvSpPr>
            <p:nvPr/>
          </p:nvSpPr>
          <p:spPr bwMode="ltGray">
            <a:xfrm>
              <a:off x="3984"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6" name="Line 47"/>
            <p:cNvSpPr>
              <a:spLocks noChangeShapeType="1"/>
            </p:cNvSpPr>
            <p:nvPr/>
          </p:nvSpPr>
          <p:spPr bwMode="ltGray">
            <a:xfrm>
              <a:off x="4176"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7" name="Line 48"/>
            <p:cNvSpPr>
              <a:spLocks noChangeShapeType="1"/>
            </p:cNvSpPr>
            <p:nvPr/>
          </p:nvSpPr>
          <p:spPr bwMode="ltGray">
            <a:xfrm>
              <a:off x="4368"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8" name="Line 49"/>
            <p:cNvSpPr>
              <a:spLocks noChangeShapeType="1"/>
            </p:cNvSpPr>
            <p:nvPr/>
          </p:nvSpPr>
          <p:spPr bwMode="ltGray">
            <a:xfrm>
              <a:off x="4560"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 name="Line 50"/>
            <p:cNvSpPr>
              <a:spLocks noChangeShapeType="1"/>
            </p:cNvSpPr>
            <p:nvPr/>
          </p:nvSpPr>
          <p:spPr bwMode="ltGray">
            <a:xfrm>
              <a:off x="4752"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0" name="Line 51"/>
            <p:cNvSpPr>
              <a:spLocks noChangeShapeType="1"/>
            </p:cNvSpPr>
            <p:nvPr/>
          </p:nvSpPr>
          <p:spPr bwMode="ltGray">
            <a:xfrm>
              <a:off x="4944"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 name="Line 52"/>
            <p:cNvSpPr>
              <a:spLocks noChangeShapeType="1"/>
            </p:cNvSpPr>
            <p:nvPr/>
          </p:nvSpPr>
          <p:spPr bwMode="ltGray">
            <a:xfrm>
              <a:off x="5136"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2" name="Line 53"/>
            <p:cNvSpPr>
              <a:spLocks noChangeShapeType="1"/>
            </p:cNvSpPr>
            <p:nvPr/>
          </p:nvSpPr>
          <p:spPr bwMode="ltGray">
            <a:xfrm>
              <a:off x="5328"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 name="Line 54"/>
            <p:cNvSpPr>
              <a:spLocks noChangeShapeType="1"/>
            </p:cNvSpPr>
            <p:nvPr/>
          </p:nvSpPr>
          <p:spPr bwMode="ltGray">
            <a:xfrm>
              <a:off x="5520"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Line 55"/>
            <p:cNvSpPr>
              <a:spLocks noChangeShapeType="1"/>
            </p:cNvSpPr>
            <p:nvPr/>
          </p:nvSpPr>
          <p:spPr bwMode="ltGray">
            <a:xfrm>
              <a:off x="5712" y="0"/>
              <a:ext cx="0" cy="4319"/>
            </a:xfrm>
            <a:prstGeom prst="line">
              <a:avLst/>
            </a:prstGeom>
            <a:noFill/>
            <a:ln w="12700" cap="sq">
              <a:solidFill>
                <a:schemeClr val="accent6">
                  <a:lumMod val="20000"/>
                  <a:lumOff val="80000"/>
                </a:schemeClr>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pic>
        <p:nvPicPr>
          <p:cNvPr id="12" name="Picture 56"/>
          <p:cNvPicPr>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110912" y="0"/>
            <a:ext cx="1079500" cy="6858000"/>
          </a:xfrm>
          <a:prstGeom prst="rect">
            <a:avLst/>
          </a:prstGeom>
          <a:noFill/>
          <a:ln w="9525">
            <a:solidFill>
              <a:schemeClr val="bg2">
                <a:lumMod val="20000"/>
                <a:lumOff val="8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8E36636D-D922-432D-A958-524484B5923D}" type="datetimeFigureOut">
              <a:rPr lang="en-US" smtClean="0"/>
              <a:pPr/>
              <a:t>6/3/2020</a:t>
            </a:fld>
            <a:endParaRPr lang="en-US"/>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lang="en-US" smtClean="0"/>
              <a:pPr/>
              <a:t>‹#›</a:t>
            </a:fld>
            <a:endParaRPr lang="en-US"/>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smtClean="0"/>
              <a:t>Click to edit Master title style</a:t>
            </a:r>
            <a:endParaRPr dirty="0"/>
          </a:p>
        </p:txBody>
      </p:sp>
    </p:spTree>
    <p:extLst>
      <p:ext uri="{BB962C8B-B14F-4D97-AF65-F5344CB8AC3E}">
        <p14:creationId xmlns:p14="http://schemas.microsoft.com/office/powerpoint/2010/main" val="354980339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accent5"/>
        </a:buClr>
        <a:buFont typeface="Wingdings" panose="05000000000000000000" pitchFamily="2" charset="2"/>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accent5"/>
        </a:buClr>
        <a:buFont typeface="Wingdings" panose="05000000000000000000" pitchFamily="2" charset="2"/>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accent5"/>
        </a:buClr>
        <a:buFont typeface="Wingdings" panose="05000000000000000000" pitchFamily="2" charset="2"/>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accent5"/>
        </a:buClr>
        <a:buFont typeface="Wingdings" panose="05000000000000000000" pitchFamily="2" charset="2"/>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accent5"/>
        </a:buClr>
        <a:buFont typeface="Wingdings" panose="05000000000000000000" pitchFamily="2" charset="2"/>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accent5"/>
        </a:buClr>
        <a:buFont typeface="Wingdings" panose="05000000000000000000" pitchFamily="2" charset="2"/>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accent5"/>
        </a:buClr>
        <a:buFont typeface="Wingdings" panose="05000000000000000000" pitchFamily="2" charset="2"/>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accent5"/>
        </a:buClr>
        <a:buFont typeface="Wingdings" panose="05000000000000000000" pitchFamily="2" charset="2"/>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accent5"/>
        </a:buClr>
        <a:buFont typeface="Wingdings" panose="05000000000000000000" pitchFamily="2" charset="2"/>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884" y="2564904"/>
            <a:ext cx="9435241" cy="1625599"/>
          </a:xfrm>
        </p:spPr>
        <p:txBody>
          <a:bodyPr>
            <a:noAutofit/>
          </a:bodyPr>
          <a:lstStyle/>
          <a:p>
            <a:r>
              <a:rPr lang="de-DE" sz="6000" dirty="0" err="1"/>
              <a:t>Kolijevka</a:t>
            </a:r>
            <a:r>
              <a:rPr lang="de-DE" sz="6000" dirty="0"/>
              <a:t> </a:t>
            </a:r>
            <a:r>
              <a:rPr lang="de-DE" sz="6000" dirty="0" err="1"/>
              <a:t>geometrije</a:t>
            </a:r>
            <a:r>
              <a:rPr lang="de-DE" sz="6000" dirty="0"/>
              <a:t> i </a:t>
            </a:r>
            <a:r>
              <a:rPr lang="de-DE" sz="6000" dirty="0" err="1"/>
              <a:t>astronomije</a:t>
            </a:r>
            <a:endParaRPr lang="bs-Latn-BA" sz="6000" dirty="0"/>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2417688"/>
          </a:xfrm>
        </p:spPr>
        <p:txBody>
          <a:bodyPr/>
          <a:lstStyle/>
          <a:p>
            <a:r>
              <a:rPr lang="bs-Latn-BA" dirty="0"/>
              <a:t>Egipćani su vjerovali da ih „</a:t>
            </a:r>
            <a:r>
              <a:rPr lang="bs-Latn-BA" dirty="0" err="1"/>
              <a:t>Rx</a:t>
            </a:r>
            <a:r>
              <a:rPr lang="bs-Latn-BA" dirty="0"/>
              <a:t>” simbol, tj. simbol Boga </a:t>
            </a:r>
            <a:r>
              <a:rPr lang="bs-Latn-BA" dirty="0" err="1"/>
              <a:t>Horusa</a:t>
            </a:r>
            <a:r>
              <a:rPr lang="bs-Latn-BA" dirty="0"/>
              <a:t> štiti od zla. Zbog toga su i u matematici ugradili </a:t>
            </a:r>
            <a:r>
              <a:rPr lang="bs-Latn-BA" dirty="0" smtClean="0"/>
              <a:t>simboliku.</a:t>
            </a:r>
          </a:p>
          <a:p>
            <a:r>
              <a:rPr lang="bs-Latn-BA" dirty="0"/>
              <a:t>Razlomke su pisali tako što su </a:t>
            </a:r>
            <a:r>
              <a:rPr lang="bs-Latn-BA" dirty="0" err="1"/>
              <a:t>kombinovali</a:t>
            </a:r>
            <a:r>
              <a:rPr lang="bs-Latn-BA" dirty="0"/>
              <a:t> pojedine dijelove simbola oko Boga </a:t>
            </a:r>
            <a:r>
              <a:rPr lang="bs-Latn-BA" dirty="0" err="1"/>
              <a:t>Horusa</a:t>
            </a:r>
            <a:r>
              <a:rPr lang="bs-Latn-BA" dirty="0"/>
              <a:t>. Svaki dio imao je različitu vrijednost, a cijeli simbol oka ima vrijednost 1, a sistem se temelji na polovljenje.</a:t>
            </a:r>
          </a:p>
          <a:p>
            <a:endParaRPr lang="bs-Latn-BA" dirty="0"/>
          </a:p>
        </p:txBody>
      </p:sp>
      <p:pic>
        <p:nvPicPr>
          <p:cNvPr id="4" name="Picture 3"/>
          <p:cNvPicPr>
            <a:picLocks noChangeAspect="1"/>
          </p:cNvPicPr>
          <p:nvPr/>
        </p:nvPicPr>
        <p:blipFill>
          <a:blip r:embed="rId2"/>
          <a:stretch>
            <a:fillRect/>
          </a:stretch>
        </p:blipFill>
        <p:spPr>
          <a:xfrm>
            <a:off x="4150196" y="4365104"/>
            <a:ext cx="2880320" cy="1871826"/>
          </a:xfrm>
          <a:prstGeom prst="rect">
            <a:avLst/>
          </a:prstGeom>
        </p:spPr>
      </p:pic>
    </p:spTree>
    <p:extLst>
      <p:ext uri="{BB962C8B-B14F-4D97-AF65-F5344CB8AC3E}">
        <p14:creationId xmlns:p14="http://schemas.microsoft.com/office/powerpoint/2010/main" val="370604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Možemo i vidjeti način svođenja običnih </a:t>
            </a:r>
            <a:r>
              <a:rPr lang="bs-Latn-BA" dirty="0" err="1"/>
              <a:t>razlomaka</a:t>
            </a:r>
            <a:r>
              <a:rPr lang="bs-Latn-BA" dirty="0"/>
              <a:t>, ali ne bilo kakvih već </a:t>
            </a:r>
            <a:r>
              <a:rPr lang="bs-Latn-BA" dirty="0" err="1"/>
              <a:t>razlomaka</a:t>
            </a:r>
            <a:r>
              <a:rPr lang="bs-Latn-BA" dirty="0"/>
              <a:t> oblika        na razlomke </a:t>
            </a:r>
            <a:r>
              <a:rPr lang="bs-Latn-BA" dirty="0" smtClean="0"/>
              <a:t>oblika     </a:t>
            </a:r>
            <a:r>
              <a:rPr lang="pl-PL" dirty="0"/>
              <a:t>tj. koji u brojniku imaju </a:t>
            </a:r>
            <a:r>
              <a:rPr lang="pl-PL" dirty="0" smtClean="0"/>
              <a:t>jedinicu. Na primjer</a:t>
            </a:r>
          </a:p>
          <a:p>
            <a:r>
              <a:rPr lang="pl-PL" dirty="0"/>
              <a:t>Smatrali su dakle potrebnim da razlomke svode na zbir razlomaka oblika   </a:t>
            </a:r>
            <a:r>
              <a:rPr lang="pl-PL" dirty="0" smtClean="0"/>
              <a:t>. Ovo </a:t>
            </a:r>
            <a:r>
              <a:rPr lang="pl-PL" dirty="0"/>
              <a:t>su radili prije svega zbog toga što nisu našli pogodnu metodu za pisanje razlomaka. Razlomak    bilježili su stavljanjem jedne crtice </a:t>
            </a:r>
            <a:r>
              <a:rPr lang="pl-PL" dirty="0" smtClean="0"/>
              <a:t>iznad    </a:t>
            </a:r>
            <a:r>
              <a:rPr lang="pl-PL" dirty="0"/>
              <a:t>, </a:t>
            </a:r>
            <a:r>
              <a:rPr lang="pl-PL" dirty="0" smtClean="0"/>
              <a:t>   sa </a:t>
            </a:r>
            <a:r>
              <a:rPr lang="pl-PL" dirty="0"/>
              <a:t>dvije i tako redom</a:t>
            </a:r>
            <a:r>
              <a:rPr lang="pl-PL" dirty="0" smtClean="0"/>
              <a:t>.</a:t>
            </a:r>
            <a:endParaRPr lang="bs-Latn-BA" dirty="0" smtClean="0"/>
          </a:p>
          <a:p>
            <a:endParaRPr lang="pl-PL" dirty="0"/>
          </a:p>
        </p:txBody>
      </p:sp>
      <p:pic>
        <p:nvPicPr>
          <p:cNvPr id="4" name="Picture 3"/>
          <p:cNvPicPr>
            <a:picLocks noChangeAspect="1"/>
          </p:cNvPicPr>
          <p:nvPr/>
        </p:nvPicPr>
        <p:blipFill>
          <a:blip r:embed="rId2"/>
          <a:stretch>
            <a:fillRect/>
          </a:stretch>
        </p:blipFill>
        <p:spPr>
          <a:xfrm>
            <a:off x="5518348" y="2132856"/>
            <a:ext cx="420660" cy="390178"/>
          </a:xfrm>
          <a:prstGeom prst="rect">
            <a:avLst/>
          </a:prstGeom>
        </p:spPr>
      </p:pic>
      <p:pic>
        <p:nvPicPr>
          <p:cNvPr id="5" name="Picture 4"/>
          <p:cNvPicPr>
            <a:picLocks noChangeAspect="1"/>
          </p:cNvPicPr>
          <p:nvPr/>
        </p:nvPicPr>
        <p:blipFill>
          <a:blip r:embed="rId3"/>
          <a:stretch>
            <a:fillRect/>
          </a:stretch>
        </p:blipFill>
        <p:spPr>
          <a:xfrm>
            <a:off x="8686700" y="2132856"/>
            <a:ext cx="188992" cy="390178"/>
          </a:xfrm>
          <a:prstGeom prst="rect">
            <a:avLst/>
          </a:prstGeom>
        </p:spPr>
      </p:pic>
      <p:pic>
        <p:nvPicPr>
          <p:cNvPr id="6" name="Picture 5"/>
          <p:cNvPicPr>
            <a:picLocks noChangeAspect="1"/>
          </p:cNvPicPr>
          <p:nvPr/>
        </p:nvPicPr>
        <p:blipFill>
          <a:blip r:embed="rId4"/>
          <a:stretch>
            <a:fillRect/>
          </a:stretch>
        </p:blipFill>
        <p:spPr>
          <a:xfrm>
            <a:off x="6454452" y="2518369"/>
            <a:ext cx="658425" cy="390178"/>
          </a:xfrm>
          <a:prstGeom prst="rect">
            <a:avLst/>
          </a:prstGeom>
        </p:spPr>
      </p:pic>
      <p:pic>
        <p:nvPicPr>
          <p:cNvPr id="7" name="Picture 6"/>
          <p:cNvPicPr>
            <a:picLocks noChangeAspect="1"/>
          </p:cNvPicPr>
          <p:nvPr/>
        </p:nvPicPr>
        <p:blipFill>
          <a:blip r:embed="rId3"/>
          <a:stretch>
            <a:fillRect/>
          </a:stretch>
        </p:blipFill>
        <p:spPr>
          <a:xfrm>
            <a:off x="2422004" y="3284984"/>
            <a:ext cx="188992" cy="390178"/>
          </a:xfrm>
          <a:prstGeom prst="rect">
            <a:avLst/>
          </a:prstGeom>
        </p:spPr>
      </p:pic>
      <p:pic>
        <p:nvPicPr>
          <p:cNvPr id="8" name="Picture 7"/>
          <p:cNvPicPr>
            <a:picLocks noChangeAspect="1"/>
          </p:cNvPicPr>
          <p:nvPr/>
        </p:nvPicPr>
        <p:blipFill>
          <a:blip r:embed="rId3"/>
          <a:stretch>
            <a:fillRect/>
          </a:stretch>
        </p:blipFill>
        <p:spPr>
          <a:xfrm>
            <a:off x="7090549" y="3675162"/>
            <a:ext cx="188992" cy="390178"/>
          </a:xfrm>
          <a:prstGeom prst="rect">
            <a:avLst/>
          </a:prstGeom>
        </p:spPr>
      </p:pic>
      <p:pic>
        <p:nvPicPr>
          <p:cNvPr id="9" name="Picture 8"/>
          <p:cNvPicPr>
            <a:picLocks noChangeAspect="1"/>
          </p:cNvPicPr>
          <p:nvPr/>
        </p:nvPicPr>
        <p:blipFill>
          <a:blip r:embed="rId5"/>
          <a:stretch>
            <a:fillRect/>
          </a:stretch>
        </p:blipFill>
        <p:spPr>
          <a:xfrm>
            <a:off x="4006180" y="4088667"/>
            <a:ext cx="164606" cy="219475"/>
          </a:xfrm>
          <a:prstGeom prst="rect">
            <a:avLst/>
          </a:prstGeom>
        </p:spPr>
      </p:pic>
      <p:pic>
        <p:nvPicPr>
          <p:cNvPr id="10" name="Picture 9"/>
          <p:cNvPicPr>
            <a:picLocks noChangeAspect="1"/>
          </p:cNvPicPr>
          <p:nvPr/>
        </p:nvPicPr>
        <p:blipFill>
          <a:blip r:embed="rId6"/>
          <a:stretch>
            <a:fillRect/>
          </a:stretch>
        </p:blipFill>
        <p:spPr>
          <a:xfrm>
            <a:off x="4366220" y="4003315"/>
            <a:ext cx="188992" cy="390178"/>
          </a:xfrm>
          <a:prstGeom prst="rect">
            <a:avLst/>
          </a:prstGeom>
        </p:spPr>
      </p:pic>
    </p:spTree>
    <p:extLst>
      <p:ext uri="{BB962C8B-B14F-4D97-AF65-F5344CB8AC3E}">
        <p14:creationId xmlns:p14="http://schemas.microsoft.com/office/powerpoint/2010/main" val="3604969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833512"/>
          </a:xfrm>
        </p:spPr>
        <p:txBody>
          <a:bodyPr>
            <a:normAutofit/>
          </a:bodyPr>
          <a:lstStyle/>
          <a:p>
            <a:r>
              <a:rPr lang="bs-Latn-BA" dirty="0"/>
              <a:t>Iz </a:t>
            </a:r>
            <a:r>
              <a:rPr lang="bs-Latn-BA" dirty="0" err="1"/>
              <a:t>Rajndovog</a:t>
            </a:r>
            <a:r>
              <a:rPr lang="bs-Latn-BA" dirty="0"/>
              <a:t> </a:t>
            </a:r>
            <a:r>
              <a:rPr lang="bs-Latn-BA" dirty="0" err="1"/>
              <a:t>papirusa</a:t>
            </a:r>
            <a:r>
              <a:rPr lang="bs-Latn-BA" dirty="0"/>
              <a:t> saznajemo i kako su Egipćani množili</a:t>
            </a:r>
            <a:r>
              <a:rPr lang="bs-Latn-BA" dirty="0" smtClean="0"/>
              <a:t>.</a:t>
            </a:r>
          </a:p>
          <a:p>
            <a:endParaRPr lang="bs-Latn-BA" dirty="0"/>
          </a:p>
        </p:txBody>
      </p:sp>
      <p:pic>
        <p:nvPicPr>
          <p:cNvPr id="4" name="Picture 3"/>
          <p:cNvPicPr>
            <a:picLocks noChangeAspect="1"/>
          </p:cNvPicPr>
          <p:nvPr/>
        </p:nvPicPr>
        <p:blipFill>
          <a:blip r:embed="rId2"/>
          <a:stretch>
            <a:fillRect/>
          </a:stretch>
        </p:blipFill>
        <p:spPr>
          <a:xfrm>
            <a:off x="3142084" y="2840112"/>
            <a:ext cx="4686494" cy="2029048"/>
          </a:xfrm>
          <a:prstGeom prst="rect">
            <a:avLst/>
          </a:prstGeom>
        </p:spPr>
      </p:pic>
      <p:sp>
        <p:nvSpPr>
          <p:cNvPr id="5" name="TextBox 4"/>
          <p:cNvSpPr txBox="1"/>
          <p:nvPr/>
        </p:nvSpPr>
        <p:spPr>
          <a:xfrm>
            <a:off x="3505111" y="5229200"/>
            <a:ext cx="3960440" cy="738664"/>
          </a:xfrm>
          <a:prstGeom prst="rect">
            <a:avLst/>
          </a:prstGeom>
          <a:noFill/>
          <a:ln>
            <a:solidFill>
              <a:schemeClr val="bg1"/>
            </a:solidFill>
          </a:ln>
        </p:spPr>
        <p:txBody>
          <a:bodyPr wrap="square" rtlCol="0" anchor="ctr" anchorCtr="1">
            <a:spAutoFit/>
          </a:bodyPr>
          <a:lstStyle/>
          <a:p>
            <a:r>
              <a:rPr lang="bs-Latn-BA" dirty="0"/>
              <a:t>Primjer množenja 34 i 14</a:t>
            </a:r>
          </a:p>
          <a:p>
            <a:endParaRPr lang="bs-Latn-BA" sz="2400" dirty="0" smtClean="0"/>
          </a:p>
        </p:txBody>
      </p:sp>
    </p:spTree>
    <p:extLst>
      <p:ext uri="{BB962C8B-B14F-4D97-AF65-F5344CB8AC3E}">
        <p14:creationId xmlns:p14="http://schemas.microsoft.com/office/powerpoint/2010/main" val="204456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Geometrija je iznikla i pustila korijen u starom Egiptu, pa iako je, proklijala i drugdje, egipatska geometrija je rodonačelnik naših egzaktnih nauka jer se na nju nadovezala visoko razvijena grčka nauka</a:t>
            </a:r>
            <a:r>
              <a:rPr lang="bs-Latn-BA" dirty="0" smtClean="0"/>
              <a:t>.</a:t>
            </a:r>
          </a:p>
          <a:p>
            <a:r>
              <a:rPr lang="bs-Latn-BA" dirty="0"/>
              <a:t>Egipat je tada postao kolijevka geometrije, a to ima i svoj naročiti </a:t>
            </a:r>
            <a:r>
              <a:rPr lang="bs-Latn-BA" dirty="0" smtClean="0"/>
              <a:t>razlog. </a:t>
            </a:r>
          </a:p>
          <a:p>
            <a:r>
              <a:rPr lang="bs-Latn-BA" dirty="0" smtClean="0"/>
              <a:t>Prije </a:t>
            </a:r>
            <a:r>
              <a:rPr lang="bs-Latn-BA" dirty="0"/>
              <a:t>nego što se </a:t>
            </a:r>
            <a:r>
              <a:rPr lang="bs-Latn-BA" dirty="0" smtClean="0"/>
              <a:t>pristupilo </a:t>
            </a:r>
            <a:r>
              <a:rPr lang="bs-Latn-BA" dirty="0" err="1" smtClean="0"/>
              <a:t>zasijavanju</a:t>
            </a:r>
            <a:r>
              <a:rPr lang="bs-Latn-BA" dirty="0" smtClean="0"/>
              <a:t> </a:t>
            </a:r>
            <a:r>
              <a:rPr lang="bs-Latn-BA" dirty="0"/>
              <a:t>bilo je potrebno da se pojedina imanja </a:t>
            </a:r>
            <a:r>
              <a:rPr lang="bs-Latn-BA" dirty="0" err="1"/>
              <a:t>obilježe</a:t>
            </a:r>
            <a:r>
              <a:rPr lang="bs-Latn-BA" dirty="0"/>
              <a:t> i ograniče. A taj posao obilježavanja i ograničavanja moguć je samo pomoću geometrije.</a:t>
            </a:r>
          </a:p>
        </p:txBody>
      </p:sp>
      <p:sp>
        <p:nvSpPr>
          <p:cNvPr id="3" name="Title 2"/>
          <p:cNvSpPr>
            <a:spLocks noGrp="1"/>
          </p:cNvSpPr>
          <p:nvPr>
            <p:ph type="title"/>
          </p:nvPr>
        </p:nvSpPr>
        <p:spPr/>
        <p:txBody>
          <a:bodyPr>
            <a:normAutofit/>
          </a:bodyPr>
          <a:lstStyle/>
          <a:p>
            <a:r>
              <a:rPr lang="bs-Latn-BA" sz="4000" dirty="0"/>
              <a:t>EGIPAT I GEOMETRIJA</a:t>
            </a:r>
          </a:p>
        </p:txBody>
      </p:sp>
    </p:spTree>
    <p:extLst>
      <p:ext uri="{BB962C8B-B14F-4D97-AF65-F5344CB8AC3E}">
        <p14:creationId xmlns:p14="http://schemas.microsoft.com/office/powerpoint/2010/main" val="89271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Ta geometrijska </a:t>
            </a:r>
            <a:r>
              <a:rPr lang="bs-Latn-BA" dirty="0" err="1"/>
              <a:t>premjeravanja</a:t>
            </a:r>
            <a:r>
              <a:rPr lang="bs-Latn-BA" dirty="0"/>
              <a:t> izvršili su </a:t>
            </a:r>
            <a:r>
              <a:rPr lang="bs-Latn-BA" dirty="0" err="1"/>
              <a:t>geodeti</a:t>
            </a:r>
            <a:r>
              <a:rPr lang="bs-Latn-BA" dirty="0"/>
              <a:t> užetom na kome su, čvorovima ili drugim znakovima bile obilježene jedinice dužine. Drugo uže podijeljeno i obilježeno na tri dijela čije su dužine imale 3, 4 odnosno 5 </a:t>
            </a:r>
            <a:r>
              <a:rPr lang="bs-Latn-BA" dirty="0" err="1"/>
              <a:t>proizvoljnih</a:t>
            </a:r>
            <a:r>
              <a:rPr lang="bs-Latn-BA" dirty="0"/>
              <a:t> jedinica, i čiji su krajevi bili povezani jedan za drugi, pa zatim zategnuti u trougao, služilo im je za obilježavanje pravih uglova. Da je taj trougao zaista </a:t>
            </a:r>
            <a:r>
              <a:rPr lang="bs-Latn-BA" dirty="0" err="1"/>
              <a:t>pravougli</a:t>
            </a:r>
            <a:r>
              <a:rPr lang="bs-Latn-BA" dirty="0"/>
              <a:t> uvidjeli su egipatski </a:t>
            </a:r>
            <a:r>
              <a:rPr lang="bs-Latn-BA" dirty="0" err="1"/>
              <a:t>geodeti</a:t>
            </a:r>
            <a:r>
              <a:rPr lang="bs-Latn-BA" dirty="0"/>
              <a:t>, koje su Grci nazivali </a:t>
            </a:r>
            <a:r>
              <a:rPr lang="bs-Latn-BA" dirty="0" err="1"/>
              <a:t>harpedonaptima</a:t>
            </a:r>
            <a:r>
              <a:rPr lang="bs-Latn-BA" dirty="0"/>
              <a:t>, tj. onima koji zatežu uže, ne geometrijskim rasuđivanjem, već praktičnim iskustvom</a:t>
            </a:r>
            <a:r>
              <a:rPr lang="bs-Latn-BA" dirty="0" smtClean="0"/>
              <a:t>.</a:t>
            </a:r>
          </a:p>
          <a:p>
            <a:r>
              <a:rPr lang="bs-Latn-BA" dirty="0" smtClean="0"/>
              <a:t>Po </a:t>
            </a:r>
            <a:r>
              <a:rPr lang="bs-Latn-BA" dirty="0"/>
              <a:t>pretpostavci </a:t>
            </a:r>
            <a:r>
              <a:rPr lang="bs-Latn-BA" dirty="0" err="1"/>
              <a:t>Kantora</a:t>
            </a:r>
            <a:r>
              <a:rPr lang="bs-Latn-BA" dirty="0"/>
              <a:t> to se radilo na osnovu </a:t>
            </a:r>
            <a:r>
              <a:rPr lang="bs-Latn-BA" dirty="0" err="1"/>
              <a:t>Pitagorine</a:t>
            </a:r>
            <a:r>
              <a:rPr lang="bs-Latn-BA" dirty="0"/>
              <a:t> teoreme o </a:t>
            </a:r>
            <a:r>
              <a:rPr lang="bs-Latn-BA" dirty="0" err="1"/>
              <a:t>pravouglom</a:t>
            </a:r>
            <a:r>
              <a:rPr lang="bs-Latn-BA" dirty="0"/>
              <a:t> trouglu. </a:t>
            </a:r>
          </a:p>
        </p:txBody>
      </p:sp>
    </p:spTree>
    <p:extLst>
      <p:ext uri="{BB962C8B-B14F-4D97-AF65-F5344CB8AC3E}">
        <p14:creationId xmlns:p14="http://schemas.microsoft.com/office/powerpoint/2010/main" val="400960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Nije sigurno da su Egipćani znali za još neku trojku ovih tzv. </a:t>
            </a:r>
            <a:r>
              <a:rPr lang="bs-Latn-BA" dirty="0" err="1"/>
              <a:t>Pitagorinih</a:t>
            </a:r>
            <a:r>
              <a:rPr lang="bs-Latn-BA" dirty="0"/>
              <a:t> brojeva. Ali su tim brojevima  3, 4, 5 </a:t>
            </a:r>
            <a:r>
              <a:rPr lang="bs-Latn-BA" dirty="0" err="1"/>
              <a:t>poklanjali</a:t>
            </a:r>
            <a:r>
              <a:rPr lang="bs-Latn-BA" dirty="0"/>
              <a:t> naročitu pažnju. Obično su u svojim hramovima gledali da se visina, širina i dužina nekih odaja odnose baš kao i ti brojevi.</a:t>
            </a:r>
          </a:p>
        </p:txBody>
      </p:sp>
      <p:pic>
        <p:nvPicPr>
          <p:cNvPr id="4" name="Picture 3"/>
          <p:cNvPicPr>
            <a:picLocks noChangeAspect="1"/>
          </p:cNvPicPr>
          <p:nvPr/>
        </p:nvPicPr>
        <p:blipFill>
          <a:blip r:embed="rId2"/>
          <a:stretch>
            <a:fillRect/>
          </a:stretch>
        </p:blipFill>
        <p:spPr>
          <a:xfrm>
            <a:off x="4006180" y="3284984"/>
            <a:ext cx="2448272" cy="3321248"/>
          </a:xfrm>
          <a:prstGeom prst="rect">
            <a:avLst/>
          </a:prstGeom>
        </p:spPr>
      </p:pic>
    </p:spTree>
    <p:extLst>
      <p:ext uri="{BB962C8B-B14F-4D97-AF65-F5344CB8AC3E}">
        <p14:creationId xmlns:p14="http://schemas.microsoft.com/office/powerpoint/2010/main" val="411063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Površina se izračunava kao jedna polovina proizvoda osnovice i visine.</a:t>
            </a:r>
          </a:p>
          <a:p>
            <a:r>
              <a:rPr lang="bs-Latn-BA" dirty="0" err="1"/>
              <a:t>Jednakokraki</a:t>
            </a:r>
            <a:r>
              <a:rPr lang="bs-Latn-BA" dirty="0"/>
              <a:t> trougao se ovde posmatra kao dva </a:t>
            </a:r>
            <a:r>
              <a:rPr lang="bs-Latn-BA" dirty="0" err="1"/>
              <a:t>pravougla</a:t>
            </a:r>
            <a:r>
              <a:rPr lang="bs-Latn-BA" dirty="0"/>
              <a:t> trougla od kojih se može načiniti pravougaonik.</a:t>
            </a:r>
          </a:p>
          <a:p>
            <a:endParaRPr lang="bs-Latn-BA" dirty="0"/>
          </a:p>
        </p:txBody>
      </p:sp>
      <p:sp>
        <p:nvSpPr>
          <p:cNvPr id="3" name="Title 2"/>
          <p:cNvSpPr>
            <a:spLocks noGrp="1"/>
          </p:cNvSpPr>
          <p:nvPr>
            <p:ph type="title"/>
          </p:nvPr>
        </p:nvSpPr>
        <p:spPr/>
        <p:txBody>
          <a:bodyPr>
            <a:noAutofit/>
          </a:bodyPr>
          <a:lstStyle/>
          <a:p>
            <a:r>
              <a:rPr lang="bs-Latn-BA" sz="4000" dirty="0"/>
              <a:t>Izračunavanje površine </a:t>
            </a:r>
            <a:r>
              <a:rPr lang="bs-Latn-BA" sz="4000" dirty="0" err="1"/>
              <a:t>jednakokrakog</a:t>
            </a:r>
            <a:r>
              <a:rPr lang="bs-Latn-BA" sz="4000" dirty="0"/>
              <a:t> trougla</a:t>
            </a:r>
          </a:p>
        </p:txBody>
      </p:sp>
      <p:pic>
        <p:nvPicPr>
          <p:cNvPr id="4" name="Picture 3"/>
          <p:cNvPicPr>
            <a:picLocks noChangeAspect="1"/>
          </p:cNvPicPr>
          <p:nvPr/>
        </p:nvPicPr>
        <p:blipFill>
          <a:blip r:embed="rId2"/>
          <a:stretch>
            <a:fillRect/>
          </a:stretch>
        </p:blipFill>
        <p:spPr>
          <a:xfrm>
            <a:off x="3286100" y="3640847"/>
            <a:ext cx="4248472" cy="2429753"/>
          </a:xfrm>
          <a:prstGeom prst="rect">
            <a:avLst/>
          </a:prstGeom>
        </p:spPr>
      </p:pic>
    </p:spTree>
    <p:extLst>
      <p:ext uri="{BB962C8B-B14F-4D97-AF65-F5344CB8AC3E}">
        <p14:creationId xmlns:p14="http://schemas.microsoft.com/office/powerpoint/2010/main" val="360369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Površina trougla jednaka je polovini proizvoda dužine bilo koje strane i njene udaljenosti od suprotnog vrha, odnosno visine. Ako su uglovi trougla manji od p/2, konstrukcija prosto zahtjeva spuštanje visine iz vrha do baze. Tada je svaki od ova dva dijela trougla jednak polovini </a:t>
            </a:r>
            <a:r>
              <a:rPr lang="bs-Latn-BA" dirty="0" err="1"/>
              <a:t>pravougaonika</a:t>
            </a:r>
            <a:r>
              <a:rPr lang="bs-Latn-BA" dirty="0"/>
              <a:t> koji čine dobijeni segmenti.</a:t>
            </a:r>
          </a:p>
        </p:txBody>
      </p:sp>
    </p:spTree>
    <p:extLst>
      <p:ext uri="{BB962C8B-B14F-4D97-AF65-F5344CB8AC3E}">
        <p14:creationId xmlns:p14="http://schemas.microsoft.com/office/powerpoint/2010/main" val="179042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Jedan od najzanimljivijih problema Moskovskog </a:t>
            </a:r>
            <a:r>
              <a:rPr lang="bs-Latn-BA" dirty="0" err="1"/>
              <a:t>papirusa</a:t>
            </a:r>
            <a:r>
              <a:rPr lang="bs-Latn-BA" dirty="0"/>
              <a:t> je četrnaesti – zapremina </a:t>
            </a:r>
            <a:r>
              <a:rPr lang="bs-Latn-BA" dirty="0" err="1"/>
              <a:t>zarubljene</a:t>
            </a:r>
            <a:r>
              <a:rPr lang="bs-Latn-BA" dirty="0"/>
              <a:t> </a:t>
            </a:r>
            <a:r>
              <a:rPr lang="bs-Latn-BA" dirty="0" err="1"/>
              <a:t>kvadratne</a:t>
            </a:r>
            <a:r>
              <a:rPr lang="bs-Latn-BA" dirty="0"/>
              <a:t> piramide sa čije su baze osnova a i b izračunate tačno po formuli V</a:t>
            </a:r>
            <a:r>
              <a:rPr lang="bs-Latn-BA" dirty="0" smtClean="0"/>
              <a:t>=             . </a:t>
            </a:r>
            <a:r>
              <a:rPr lang="pl-PL" dirty="0"/>
              <a:t>Za b=0 dobijamo tačan rezultat</a:t>
            </a:r>
            <a:r>
              <a:rPr lang="pl-PL" dirty="0" smtClean="0"/>
              <a:t>.</a:t>
            </a:r>
          </a:p>
          <a:p>
            <a:r>
              <a:rPr lang="bs-Latn-BA" dirty="0"/>
              <a:t>U problemu četrnaest Moskovskog </a:t>
            </a:r>
            <a:r>
              <a:rPr lang="bs-Latn-BA" dirty="0" err="1"/>
              <a:t>papirusa</a:t>
            </a:r>
            <a:r>
              <a:rPr lang="bs-Latn-BA" dirty="0"/>
              <a:t> je </a:t>
            </a:r>
            <a:r>
              <a:rPr lang="bs-Latn-BA" dirty="0" err="1"/>
              <a:t>trapez</a:t>
            </a:r>
            <a:r>
              <a:rPr lang="bs-Latn-BA" dirty="0"/>
              <a:t>. </a:t>
            </a:r>
          </a:p>
        </p:txBody>
      </p:sp>
      <p:sp>
        <p:nvSpPr>
          <p:cNvPr id="3" name="Title 2"/>
          <p:cNvSpPr>
            <a:spLocks noGrp="1"/>
          </p:cNvSpPr>
          <p:nvPr>
            <p:ph type="title"/>
          </p:nvPr>
        </p:nvSpPr>
        <p:spPr/>
        <p:txBody>
          <a:bodyPr/>
          <a:lstStyle/>
          <a:p>
            <a:endParaRPr lang="bs-Latn-BA"/>
          </a:p>
        </p:txBody>
      </p:sp>
      <p:pic>
        <p:nvPicPr>
          <p:cNvPr id="4" name="Picture 3"/>
          <p:cNvPicPr>
            <a:picLocks noChangeAspect="1"/>
          </p:cNvPicPr>
          <p:nvPr/>
        </p:nvPicPr>
        <p:blipFill>
          <a:blip r:embed="rId2"/>
          <a:stretch>
            <a:fillRect/>
          </a:stretch>
        </p:blipFill>
        <p:spPr>
          <a:xfrm>
            <a:off x="7462564" y="2492896"/>
            <a:ext cx="926672" cy="420660"/>
          </a:xfrm>
          <a:prstGeom prst="rect">
            <a:avLst/>
          </a:prstGeom>
        </p:spPr>
      </p:pic>
      <p:pic>
        <p:nvPicPr>
          <p:cNvPr id="5" name="Picture 4"/>
          <p:cNvPicPr>
            <a:picLocks noChangeAspect="1"/>
          </p:cNvPicPr>
          <p:nvPr/>
        </p:nvPicPr>
        <p:blipFill>
          <a:blip r:embed="rId3"/>
          <a:stretch>
            <a:fillRect/>
          </a:stretch>
        </p:blipFill>
        <p:spPr>
          <a:xfrm>
            <a:off x="4222204" y="3861048"/>
            <a:ext cx="2088232" cy="2830953"/>
          </a:xfrm>
          <a:prstGeom prst="rect">
            <a:avLst/>
          </a:prstGeom>
        </p:spPr>
      </p:pic>
    </p:spTree>
    <p:extLst>
      <p:ext uri="{BB962C8B-B14F-4D97-AF65-F5344CB8AC3E}">
        <p14:creationId xmlns:p14="http://schemas.microsoft.com/office/powerpoint/2010/main" val="208744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2201664"/>
          </a:xfrm>
        </p:spPr>
        <p:txBody>
          <a:bodyPr/>
          <a:lstStyle/>
          <a:p>
            <a:r>
              <a:rPr lang="bs-Latn-BA" dirty="0"/>
              <a:t>Problem pedeset dva se odnosi na izračunavanje površine </a:t>
            </a:r>
            <a:r>
              <a:rPr lang="bs-Latn-BA" dirty="0" err="1"/>
              <a:t>jednakokrakog</a:t>
            </a:r>
            <a:r>
              <a:rPr lang="bs-Latn-BA" dirty="0"/>
              <a:t> trapeza. </a:t>
            </a:r>
            <a:r>
              <a:rPr lang="bs-Latn-BA" dirty="0" err="1"/>
              <a:t>Zadata</a:t>
            </a:r>
            <a:r>
              <a:rPr lang="bs-Latn-BA" dirty="0"/>
              <a:t> je veća osnovica (šest jedinica) i manja osnovica (4 jedinice), kao i rastojanje između njih (20 jedinica).</a:t>
            </a:r>
          </a:p>
          <a:p>
            <a:r>
              <a:rPr lang="bs-Latn-BA" dirty="0" err="1"/>
              <a:t>Ahmes</a:t>
            </a:r>
            <a:r>
              <a:rPr lang="bs-Latn-BA" dirty="0"/>
              <a:t> uzima polovinu zbira osnovica, “ tako načinivši </a:t>
            </a:r>
            <a:r>
              <a:rPr lang="bs-Latn-BA" dirty="0" err="1"/>
              <a:t>pravouganik</a:t>
            </a:r>
            <a:r>
              <a:rPr lang="bs-Latn-BA" dirty="0"/>
              <a:t>” i množi ovu vrijednost </a:t>
            </a:r>
            <a:r>
              <a:rPr lang="bs-Latn-BA" dirty="0" err="1"/>
              <a:t>rastojanjem</a:t>
            </a:r>
            <a:r>
              <a:rPr lang="bs-Latn-BA" dirty="0"/>
              <a:t> između osnovica.</a:t>
            </a:r>
          </a:p>
          <a:p>
            <a:endParaRPr lang="bs-Latn-BA" dirty="0"/>
          </a:p>
        </p:txBody>
      </p:sp>
      <p:sp>
        <p:nvSpPr>
          <p:cNvPr id="3" name="Title 2"/>
          <p:cNvSpPr>
            <a:spLocks noGrp="1"/>
          </p:cNvSpPr>
          <p:nvPr>
            <p:ph type="title"/>
          </p:nvPr>
        </p:nvSpPr>
        <p:spPr/>
        <p:txBody>
          <a:bodyPr/>
          <a:lstStyle/>
          <a:p>
            <a:endParaRPr lang="bs-Latn-BA"/>
          </a:p>
        </p:txBody>
      </p:sp>
      <p:pic>
        <p:nvPicPr>
          <p:cNvPr id="4" name="Picture 3"/>
          <p:cNvPicPr>
            <a:picLocks noChangeAspect="1"/>
          </p:cNvPicPr>
          <p:nvPr/>
        </p:nvPicPr>
        <p:blipFill>
          <a:blip r:embed="rId2"/>
          <a:stretch>
            <a:fillRect/>
          </a:stretch>
        </p:blipFill>
        <p:spPr>
          <a:xfrm>
            <a:off x="2566020" y="4365104"/>
            <a:ext cx="6239403" cy="1556110"/>
          </a:xfrm>
          <a:prstGeom prst="rect">
            <a:avLst/>
          </a:prstGeom>
        </p:spPr>
      </p:pic>
    </p:spTree>
    <p:extLst>
      <p:ext uri="{BB962C8B-B14F-4D97-AF65-F5344CB8AC3E}">
        <p14:creationId xmlns:p14="http://schemas.microsoft.com/office/powerpoint/2010/main" val="184547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2345680"/>
          </a:xfrm>
        </p:spPr>
        <p:txBody>
          <a:bodyPr/>
          <a:lstStyle/>
          <a:p>
            <a:r>
              <a:rPr lang="bs-Latn-BA" dirty="0"/>
              <a:t>Jedna od najranijih kultura </a:t>
            </a:r>
            <a:r>
              <a:rPr lang="en-US" dirty="0" err="1" smtClean="0"/>
              <a:t>i</a:t>
            </a:r>
            <a:r>
              <a:rPr lang="bs-Latn-BA" dirty="0" smtClean="0"/>
              <a:t> </a:t>
            </a:r>
            <a:r>
              <a:rPr lang="bs-Latn-BA" dirty="0"/>
              <a:t>civilizacija što ih je čovjek stvorio bila je egipatska. </a:t>
            </a:r>
            <a:endParaRPr lang="en-US" dirty="0" smtClean="0"/>
          </a:p>
          <a:p>
            <a:r>
              <a:rPr lang="bs-Latn-BA" dirty="0"/>
              <a:t>Egipatska matematika se veoma rano razvila, posebno jedna njena grana, geometrija. To je grčka riječ koja bi značila „mjerenje zemlje“. A upravo kao mjerenje zemlje geometrija se široko razvila u starom Egiptu.</a:t>
            </a:r>
            <a:endParaRPr lang="bs-Latn-BA" dirty="0"/>
          </a:p>
        </p:txBody>
      </p:sp>
      <p:sp>
        <p:nvSpPr>
          <p:cNvPr id="3" name="Title 2"/>
          <p:cNvSpPr>
            <a:spLocks noGrp="1"/>
          </p:cNvSpPr>
          <p:nvPr>
            <p:ph type="title"/>
          </p:nvPr>
        </p:nvSpPr>
        <p:spPr/>
        <p:txBody>
          <a:bodyPr/>
          <a:lstStyle/>
          <a:p>
            <a:r>
              <a:rPr lang="bs-Latn-BA" sz="4000" dirty="0"/>
              <a:t>EGIPAT</a:t>
            </a:r>
            <a:endParaRPr lang="bs-Latn-BA" dirty="0"/>
          </a:p>
        </p:txBody>
      </p:sp>
      <p:pic>
        <p:nvPicPr>
          <p:cNvPr id="4" name="Picture 3"/>
          <p:cNvPicPr>
            <a:picLocks noChangeAspect="1"/>
          </p:cNvPicPr>
          <p:nvPr/>
        </p:nvPicPr>
        <p:blipFill>
          <a:blip r:embed="rId2"/>
          <a:stretch>
            <a:fillRect/>
          </a:stretch>
        </p:blipFill>
        <p:spPr>
          <a:xfrm>
            <a:off x="4063824" y="4149080"/>
            <a:ext cx="4061177" cy="2439301"/>
          </a:xfrm>
          <a:prstGeom prst="rect">
            <a:avLst/>
          </a:prstGeom>
        </p:spPr>
      </p:pic>
    </p:spTree>
    <p:extLst>
      <p:ext uri="{BB962C8B-B14F-4D97-AF65-F5344CB8AC3E}">
        <p14:creationId xmlns:p14="http://schemas.microsoft.com/office/powerpoint/2010/main" val="246933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5054600"/>
          </a:xfrm>
        </p:spPr>
        <p:txBody>
          <a:bodyPr/>
          <a:lstStyle/>
          <a:p>
            <a:r>
              <a:rPr lang="bs-Latn-BA" dirty="0"/>
              <a:t>Egipatski kalendar imao je, za razliku od kalendara ostalih naroda, kao osnovnu jedinicu godinu koja je imala stalnu dužinu od 365 </a:t>
            </a:r>
            <a:r>
              <a:rPr lang="bs-Latn-BA" dirty="0" smtClean="0"/>
              <a:t>dana.</a:t>
            </a:r>
          </a:p>
          <a:p>
            <a:r>
              <a:rPr lang="bs-Latn-BA" dirty="0"/>
              <a:t>U vrijeme kada je taj kalendar počeo da se primjenjuje, nastupile su poplave Nila – to je bilo vrijeme kada se zvijezda </a:t>
            </a:r>
            <a:r>
              <a:rPr lang="bs-Latn-BA" dirty="0" err="1"/>
              <a:t>Sirijus</a:t>
            </a:r>
            <a:r>
              <a:rPr lang="bs-Latn-BA" dirty="0"/>
              <a:t> pojavila prvi put u godini na istočnom nebu prije izlaska Sunca</a:t>
            </a:r>
            <a:r>
              <a:rPr lang="bs-Latn-BA" dirty="0" smtClean="0"/>
              <a:t>.</a:t>
            </a:r>
          </a:p>
          <a:p>
            <a:r>
              <a:rPr lang="bs-Latn-BA" dirty="0"/>
              <a:t>Egipćani su počeli da broje godine od jednog takvog izlaza </a:t>
            </a:r>
            <a:r>
              <a:rPr lang="bs-Latn-BA" dirty="0" err="1"/>
              <a:t>Sirijusa</a:t>
            </a:r>
            <a:r>
              <a:rPr lang="bs-Latn-BA" dirty="0" smtClean="0"/>
              <a:t>.</a:t>
            </a:r>
          </a:p>
          <a:p>
            <a:r>
              <a:rPr lang="bs-Latn-BA" dirty="0"/>
              <a:t>D</a:t>
            </a:r>
            <a:r>
              <a:rPr lang="bs-Latn-BA" dirty="0" smtClean="0"/>
              <a:t>an </a:t>
            </a:r>
            <a:r>
              <a:rPr lang="bs-Latn-BA" dirty="0"/>
              <a:t>izlaza </a:t>
            </a:r>
            <a:r>
              <a:rPr lang="bs-Latn-BA" dirty="0" err="1" smtClean="0"/>
              <a:t>Sirijusa</a:t>
            </a:r>
            <a:r>
              <a:rPr lang="bs-Latn-BA" dirty="0" smtClean="0"/>
              <a:t> se </a:t>
            </a:r>
            <a:r>
              <a:rPr lang="bs-Latn-BA" dirty="0"/>
              <a:t>pomjerao u njihovom kalendaru svake četiri godine za pun dan da bi za četiri puta 365 godina, prošetavši se kroz kalendar, došao na svoje staro mjesto</a:t>
            </a:r>
            <a:r>
              <a:rPr lang="bs-Latn-BA" dirty="0" smtClean="0"/>
              <a:t>.</a:t>
            </a:r>
          </a:p>
          <a:p>
            <a:r>
              <a:rPr lang="bs-Latn-BA" dirty="0" smtClean="0"/>
              <a:t>Taj </a:t>
            </a:r>
            <a:r>
              <a:rPr lang="bs-Latn-BA" dirty="0"/>
              <a:t>interval od 1460 godina nazivali po </a:t>
            </a:r>
            <a:r>
              <a:rPr lang="bs-Latn-BA" dirty="0" err="1"/>
              <a:t>Sirijusu</a:t>
            </a:r>
            <a:r>
              <a:rPr lang="bs-Latn-BA" dirty="0"/>
              <a:t> koga su zvali </a:t>
            </a:r>
            <a:r>
              <a:rPr lang="bs-Latn-BA" dirty="0" err="1"/>
              <a:t>Sopt</a:t>
            </a:r>
            <a:r>
              <a:rPr lang="bs-Latn-BA" dirty="0"/>
              <a:t>, </a:t>
            </a:r>
            <a:r>
              <a:rPr lang="bs-Latn-BA" dirty="0" err="1"/>
              <a:t>Sotisovim</a:t>
            </a:r>
            <a:r>
              <a:rPr lang="bs-Latn-BA" dirty="0"/>
              <a:t> periodom.</a:t>
            </a:r>
          </a:p>
        </p:txBody>
      </p:sp>
      <p:sp>
        <p:nvSpPr>
          <p:cNvPr id="3" name="Title 2"/>
          <p:cNvSpPr>
            <a:spLocks noGrp="1"/>
          </p:cNvSpPr>
          <p:nvPr>
            <p:ph type="title"/>
          </p:nvPr>
        </p:nvSpPr>
        <p:spPr/>
        <p:txBody>
          <a:bodyPr>
            <a:normAutofit/>
          </a:bodyPr>
          <a:lstStyle/>
          <a:p>
            <a:r>
              <a:rPr lang="bs-Latn-BA" sz="4000" dirty="0"/>
              <a:t>Egipatski kalendar</a:t>
            </a:r>
          </a:p>
        </p:txBody>
      </p:sp>
    </p:spTree>
    <p:extLst>
      <p:ext uri="{BB962C8B-B14F-4D97-AF65-F5344CB8AC3E}">
        <p14:creationId xmlns:p14="http://schemas.microsoft.com/office/powerpoint/2010/main" val="363851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Ogromne građevine u obliku piramida, među Arapima zvane “</a:t>
            </a:r>
            <a:r>
              <a:rPr lang="bs-Latn-BA" dirty="0" err="1"/>
              <a:t>faraonovim</a:t>
            </a:r>
            <a:r>
              <a:rPr lang="bs-Latn-BA" dirty="0"/>
              <a:t> gorama”, nastale su u periodu vladavine treće i četvrte dinastije faraona, prije oko četiri i po hiljade godina</a:t>
            </a:r>
            <a:r>
              <a:rPr lang="bs-Latn-BA" dirty="0" smtClean="0"/>
              <a:t>.</a:t>
            </a:r>
          </a:p>
          <a:p>
            <a:r>
              <a:rPr lang="bs-Latn-BA" dirty="0"/>
              <a:t>U nauci se razvoj egipatske arhitekture obično dijeli na periode Starog, Srednjeg i Novog carstva, i na </a:t>
            </a:r>
            <a:r>
              <a:rPr lang="bs-Latn-BA" dirty="0" err="1"/>
              <a:t>Saitski</a:t>
            </a:r>
            <a:r>
              <a:rPr lang="bs-Latn-BA" dirty="0"/>
              <a:t> period</a:t>
            </a:r>
            <a:r>
              <a:rPr lang="bs-Latn-BA" dirty="0" smtClean="0"/>
              <a:t>.</a:t>
            </a:r>
          </a:p>
          <a:p>
            <a:r>
              <a:rPr lang="bs-Latn-BA" dirty="0" smtClean="0"/>
              <a:t> </a:t>
            </a:r>
            <a:r>
              <a:rPr lang="bs-Latn-BA" dirty="0"/>
              <a:t>Od najvećeg značaja su građevine nastale u prvom periodu </a:t>
            </a:r>
            <a:r>
              <a:rPr lang="bs-Latn-BA" dirty="0" smtClean="0"/>
              <a:t>oko </a:t>
            </a:r>
            <a:r>
              <a:rPr lang="bs-Latn-BA" dirty="0"/>
              <a:t>stare prijestolnice </a:t>
            </a:r>
            <a:r>
              <a:rPr lang="bs-Latn-BA" dirty="0" err="1"/>
              <a:t>Memfisa</a:t>
            </a:r>
            <a:r>
              <a:rPr lang="bs-Latn-BA" dirty="0"/>
              <a:t> </a:t>
            </a:r>
            <a:r>
              <a:rPr lang="bs-Latn-BA" dirty="0" smtClean="0"/>
              <a:t>a </a:t>
            </a:r>
            <a:r>
              <a:rPr lang="bs-Latn-BA" dirty="0"/>
              <a:t>to su </a:t>
            </a:r>
            <a:r>
              <a:rPr lang="bs-Latn-BA" dirty="0" err="1"/>
              <a:t>stepenaste</a:t>
            </a:r>
            <a:r>
              <a:rPr lang="bs-Latn-BA" dirty="0"/>
              <a:t> piramide kod </a:t>
            </a:r>
            <a:r>
              <a:rPr lang="bs-Latn-BA" dirty="0" err="1"/>
              <a:t>Sakara</a:t>
            </a:r>
            <a:r>
              <a:rPr lang="bs-Latn-BA" dirty="0"/>
              <a:t> i </a:t>
            </a:r>
            <a:r>
              <a:rPr lang="bs-Latn-BA" dirty="0" err="1"/>
              <a:t>Meiduma</a:t>
            </a:r>
            <a:r>
              <a:rPr lang="bs-Latn-BA" dirty="0"/>
              <a:t> i velike piramide grobnice faraona </a:t>
            </a:r>
            <a:r>
              <a:rPr lang="bs-Latn-BA" dirty="0" err="1"/>
              <a:t>Mikerina</a:t>
            </a:r>
            <a:r>
              <a:rPr lang="bs-Latn-BA" dirty="0"/>
              <a:t>, Keopsa i Kefrena kod </a:t>
            </a:r>
            <a:r>
              <a:rPr lang="bs-Latn-BA" dirty="0" err="1" smtClean="0"/>
              <a:t>Gize</a:t>
            </a:r>
            <a:r>
              <a:rPr lang="bs-Latn-BA" dirty="0" smtClean="0"/>
              <a:t>.</a:t>
            </a:r>
            <a:endParaRPr lang="bs-Latn-BA" dirty="0"/>
          </a:p>
        </p:txBody>
      </p:sp>
      <p:sp>
        <p:nvSpPr>
          <p:cNvPr id="3" name="Title 2"/>
          <p:cNvSpPr>
            <a:spLocks noGrp="1"/>
          </p:cNvSpPr>
          <p:nvPr>
            <p:ph type="title"/>
          </p:nvPr>
        </p:nvSpPr>
        <p:spPr/>
        <p:txBody>
          <a:bodyPr>
            <a:normAutofit/>
          </a:bodyPr>
          <a:lstStyle/>
          <a:p>
            <a:r>
              <a:rPr lang="bs-Latn-BA" sz="4000" dirty="0"/>
              <a:t>Historija nastanka piramida</a:t>
            </a:r>
          </a:p>
        </p:txBody>
      </p:sp>
    </p:spTree>
    <p:extLst>
      <p:ext uri="{BB962C8B-B14F-4D97-AF65-F5344CB8AC3E}">
        <p14:creationId xmlns:p14="http://schemas.microsoft.com/office/powerpoint/2010/main" val="2363788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1913632"/>
          </a:xfrm>
        </p:spPr>
        <p:txBody>
          <a:bodyPr/>
          <a:lstStyle/>
          <a:p>
            <a:r>
              <a:rPr lang="bs-Latn-BA" dirty="0"/>
              <a:t>Stari Egipćani su sagradili više od 90 kraljevskih piramida, u periodu od oko 2630. - 1530. godine prije nove ere. </a:t>
            </a:r>
            <a:r>
              <a:rPr lang="bs-Latn-BA" dirty="0" err="1"/>
              <a:t>Faraoni</a:t>
            </a:r>
            <a:r>
              <a:rPr lang="bs-Latn-BA" dirty="0"/>
              <a:t> su vjerovali da im piramide služe kao stepenik, kojim su se vraćali na nebo, svom ocu </a:t>
            </a:r>
            <a:r>
              <a:rPr lang="bs-Latn-BA" dirty="0" err="1"/>
              <a:t>Reu</a:t>
            </a:r>
            <a:r>
              <a:rPr lang="bs-Latn-BA" dirty="0"/>
              <a:t>. Iz tog razloga su najstarije piramide imale oblik stepenica a tek kasnije, iz nepoznatih razloga, dobijaju glatke zidove. </a:t>
            </a:r>
          </a:p>
        </p:txBody>
      </p:sp>
      <p:pic>
        <p:nvPicPr>
          <p:cNvPr id="4" name="Picture 3"/>
          <p:cNvPicPr>
            <a:picLocks noChangeAspect="1"/>
          </p:cNvPicPr>
          <p:nvPr/>
        </p:nvPicPr>
        <p:blipFill>
          <a:blip r:embed="rId2"/>
          <a:stretch>
            <a:fillRect/>
          </a:stretch>
        </p:blipFill>
        <p:spPr>
          <a:xfrm>
            <a:off x="3763373" y="3717032"/>
            <a:ext cx="3869990" cy="2447353"/>
          </a:xfrm>
          <a:prstGeom prst="rect">
            <a:avLst/>
          </a:prstGeom>
        </p:spPr>
      </p:pic>
      <p:sp>
        <p:nvSpPr>
          <p:cNvPr id="5" name="TextBox 4"/>
          <p:cNvSpPr txBox="1"/>
          <p:nvPr/>
        </p:nvSpPr>
        <p:spPr>
          <a:xfrm>
            <a:off x="4150196" y="6355486"/>
            <a:ext cx="3096344" cy="369332"/>
          </a:xfrm>
          <a:prstGeom prst="rect">
            <a:avLst/>
          </a:prstGeom>
          <a:noFill/>
          <a:ln>
            <a:solidFill>
              <a:schemeClr val="bg1"/>
            </a:solidFill>
          </a:ln>
        </p:spPr>
        <p:txBody>
          <a:bodyPr wrap="square" rtlCol="0" anchor="ctr" anchorCtr="1">
            <a:spAutoFit/>
          </a:bodyPr>
          <a:lstStyle/>
          <a:p>
            <a:r>
              <a:rPr lang="bs-Latn-BA" dirty="0" err="1" smtClean="0"/>
              <a:t>Stepenasta</a:t>
            </a:r>
            <a:r>
              <a:rPr lang="bs-Latn-BA" dirty="0" smtClean="0"/>
              <a:t> piramida</a:t>
            </a:r>
            <a:endParaRPr lang="bs-Latn-BA" dirty="0" smtClean="0"/>
          </a:p>
        </p:txBody>
      </p:sp>
    </p:spTree>
    <p:extLst>
      <p:ext uri="{BB962C8B-B14F-4D97-AF65-F5344CB8AC3E}">
        <p14:creationId xmlns:p14="http://schemas.microsoft.com/office/powerpoint/2010/main" val="24572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1769616"/>
          </a:xfrm>
        </p:spPr>
        <p:txBody>
          <a:bodyPr/>
          <a:lstStyle/>
          <a:p>
            <a:r>
              <a:rPr lang="bs-Latn-BA" dirty="0"/>
              <a:t>Najveću pažnju naučnika izaziva Keopsova piramida, koja prikazuje snagu i "matematičku" </a:t>
            </a:r>
            <a:r>
              <a:rPr lang="bs-Latn-BA" dirty="0" smtClean="0"/>
              <a:t>preciznost </a:t>
            </a:r>
            <a:r>
              <a:rPr lang="bs-Latn-BA" dirty="0" err="1"/>
              <a:t>staroegipatskog</a:t>
            </a:r>
            <a:r>
              <a:rPr lang="bs-Latn-BA" dirty="0"/>
              <a:t> građevinarstva</a:t>
            </a:r>
            <a:r>
              <a:rPr lang="bs-Latn-BA" dirty="0" smtClean="0"/>
              <a:t>.</a:t>
            </a:r>
          </a:p>
          <a:p>
            <a:r>
              <a:rPr lang="bs-Latn-BA" dirty="0"/>
              <a:t>To je najveća piramida, sagrađena za kralja Keopsa u </a:t>
            </a:r>
            <a:r>
              <a:rPr lang="bs-Latn-BA" dirty="0" err="1"/>
              <a:t>Gizi</a:t>
            </a:r>
            <a:r>
              <a:rPr lang="bs-Latn-BA" dirty="0"/>
              <a:t>, poznata i kao Velika piramida, i predstavlja jedno od sedam svjetskih čuda.</a:t>
            </a:r>
          </a:p>
        </p:txBody>
      </p:sp>
      <p:sp>
        <p:nvSpPr>
          <p:cNvPr id="3" name="Title 2"/>
          <p:cNvSpPr>
            <a:spLocks noGrp="1"/>
          </p:cNvSpPr>
          <p:nvPr>
            <p:ph type="title"/>
          </p:nvPr>
        </p:nvSpPr>
        <p:spPr/>
        <p:txBody>
          <a:bodyPr>
            <a:normAutofit/>
          </a:bodyPr>
          <a:lstStyle/>
          <a:p>
            <a:r>
              <a:rPr lang="bs-Latn-BA" sz="4000" dirty="0"/>
              <a:t>Piramida koja privlači najveću pažnju</a:t>
            </a:r>
          </a:p>
        </p:txBody>
      </p:sp>
      <p:pic>
        <p:nvPicPr>
          <p:cNvPr id="4" name="Picture 3"/>
          <p:cNvPicPr>
            <a:picLocks noChangeAspect="1"/>
          </p:cNvPicPr>
          <p:nvPr/>
        </p:nvPicPr>
        <p:blipFill>
          <a:blip r:embed="rId2"/>
          <a:stretch>
            <a:fillRect/>
          </a:stretch>
        </p:blipFill>
        <p:spPr>
          <a:xfrm>
            <a:off x="3934172" y="3573016"/>
            <a:ext cx="2952328" cy="2694201"/>
          </a:xfrm>
          <a:prstGeom prst="rect">
            <a:avLst/>
          </a:prstGeom>
        </p:spPr>
      </p:pic>
      <p:sp>
        <p:nvSpPr>
          <p:cNvPr id="5" name="TextBox 4"/>
          <p:cNvSpPr txBox="1"/>
          <p:nvPr/>
        </p:nvSpPr>
        <p:spPr>
          <a:xfrm>
            <a:off x="3682144" y="6407005"/>
            <a:ext cx="3456384" cy="369332"/>
          </a:xfrm>
          <a:prstGeom prst="rect">
            <a:avLst/>
          </a:prstGeom>
          <a:noFill/>
          <a:ln>
            <a:solidFill>
              <a:schemeClr val="bg1"/>
            </a:solidFill>
          </a:ln>
        </p:spPr>
        <p:txBody>
          <a:bodyPr wrap="square" rtlCol="0" anchor="ctr" anchorCtr="1">
            <a:spAutoFit/>
          </a:bodyPr>
          <a:lstStyle/>
          <a:p>
            <a:r>
              <a:rPr lang="bs-Latn-BA" dirty="0" smtClean="0"/>
              <a:t>Keopsova piramida</a:t>
            </a:r>
            <a:endParaRPr lang="bs-Latn-BA" dirty="0" smtClean="0"/>
          </a:p>
        </p:txBody>
      </p:sp>
    </p:spTree>
    <p:extLst>
      <p:ext uri="{BB962C8B-B14F-4D97-AF65-F5344CB8AC3E}">
        <p14:creationId xmlns:p14="http://schemas.microsoft.com/office/powerpoint/2010/main" val="47270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Egipćani su posjedovali izvanredni smisao za izbor i obradu materijala, kada je riječ o arhitekturi, s druge strane, ove građevine ne bi opstale ni jednog trena da u osnovi nije bilo znanja </a:t>
            </a:r>
            <a:r>
              <a:rPr lang="bs-Latn-BA" dirty="0" smtClean="0"/>
              <a:t>matematike.</a:t>
            </a:r>
          </a:p>
          <a:p>
            <a:r>
              <a:rPr lang="bs-Latn-BA" dirty="0"/>
              <a:t>Pri mjerenju same piramide, naučnici su otkrili da obim osnove piramide, podijeljen sa dvostrukom visinom, daje tačno broj    , sa preciznošću od jednog </a:t>
            </a:r>
            <a:r>
              <a:rPr lang="bs-Latn-BA" dirty="0" err="1"/>
              <a:t>stohiljaditog</a:t>
            </a:r>
            <a:r>
              <a:rPr lang="bs-Latn-BA" dirty="0"/>
              <a:t> dijela.</a:t>
            </a:r>
          </a:p>
        </p:txBody>
      </p:sp>
      <p:sp>
        <p:nvSpPr>
          <p:cNvPr id="3" name="Title 2"/>
          <p:cNvSpPr>
            <a:spLocks noGrp="1"/>
          </p:cNvSpPr>
          <p:nvPr>
            <p:ph type="title"/>
          </p:nvPr>
        </p:nvSpPr>
        <p:spPr/>
        <p:txBody>
          <a:bodyPr>
            <a:normAutofit/>
          </a:bodyPr>
          <a:lstStyle/>
          <a:p>
            <a:r>
              <a:rPr lang="bs-Latn-BA" sz="4000" dirty="0"/>
              <a:t>Primjena geometrije pri konstrukciji</a:t>
            </a:r>
          </a:p>
        </p:txBody>
      </p:sp>
      <p:pic>
        <p:nvPicPr>
          <p:cNvPr id="4" name="Picture 3"/>
          <p:cNvPicPr>
            <a:picLocks noChangeAspect="1"/>
          </p:cNvPicPr>
          <p:nvPr/>
        </p:nvPicPr>
        <p:blipFill>
          <a:blip r:embed="rId2"/>
          <a:stretch>
            <a:fillRect/>
          </a:stretch>
        </p:blipFill>
        <p:spPr>
          <a:xfrm>
            <a:off x="9694812" y="3429000"/>
            <a:ext cx="218325" cy="218325"/>
          </a:xfrm>
          <a:prstGeom prst="rect">
            <a:avLst/>
          </a:prstGeom>
        </p:spPr>
      </p:pic>
    </p:spTree>
    <p:extLst>
      <p:ext uri="{BB962C8B-B14F-4D97-AF65-F5344CB8AC3E}">
        <p14:creationId xmlns:p14="http://schemas.microsoft.com/office/powerpoint/2010/main" val="48302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2417688"/>
          </a:xfrm>
        </p:spPr>
        <p:txBody>
          <a:bodyPr/>
          <a:lstStyle/>
          <a:p>
            <a:r>
              <a:rPr lang="bs-Latn-BA" dirty="0"/>
              <a:t>Da bi se odredio meridijan i izgradila piramida čije su strane tako precizno okrenute sjeveru, jugu, istoku i zapadu, kao u ostalom, i strane Velike piramide kod </a:t>
            </a:r>
            <a:r>
              <a:rPr lang="bs-Latn-BA" dirty="0" err="1"/>
              <a:t>Gizeha</a:t>
            </a:r>
            <a:r>
              <a:rPr lang="bs-Latn-BA" dirty="0"/>
              <a:t>, neophodno je prepoloviti ugao između mjesta izlaska i zalaska Sunca u doba </a:t>
            </a:r>
            <a:r>
              <a:rPr lang="bs-Latn-BA" dirty="0" err="1"/>
              <a:t>ravnodnevnice</a:t>
            </a:r>
            <a:r>
              <a:rPr lang="bs-Latn-BA" dirty="0"/>
              <a:t> ili naći tačno pravac najkraće sjenke koju baca Sunce u podne, dijeleći na dva jednaka dijela ugao između njenih pravaca jednake dužine prije i poslije podne.</a:t>
            </a:r>
          </a:p>
        </p:txBody>
      </p:sp>
      <p:pic>
        <p:nvPicPr>
          <p:cNvPr id="4" name="Picture 3"/>
          <p:cNvPicPr>
            <a:picLocks noChangeAspect="1"/>
          </p:cNvPicPr>
          <p:nvPr/>
        </p:nvPicPr>
        <p:blipFill>
          <a:blip r:embed="rId2"/>
          <a:stretch>
            <a:fillRect/>
          </a:stretch>
        </p:blipFill>
        <p:spPr>
          <a:xfrm>
            <a:off x="2710036" y="4509120"/>
            <a:ext cx="5944115" cy="1810669"/>
          </a:xfrm>
          <a:prstGeom prst="rect">
            <a:avLst/>
          </a:prstGeom>
        </p:spPr>
      </p:pic>
    </p:spTree>
    <p:extLst>
      <p:ext uri="{BB962C8B-B14F-4D97-AF65-F5344CB8AC3E}">
        <p14:creationId xmlns:p14="http://schemas.microsoft.com/office/powerpoint/2010/main" val="201913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4793952"/>
          </a:xfrm>
        </p:spPr>
        <p:txBody>
          <a:bodyPr>
            <a:normAutofit/>
          </a:bodyPr>
          <a:lstStyle/>
          <a:p>
            <a:r>
              <a:rPr lang="bs-Latn-BA" dirty="0"/>
              <a:t>Na osnovu toga, pretpostavlja se da su znali kako da podijele ugao na dva  jednaka </a:t>
            </a:r>
            <a:r>
              <a:rPr lang="bs-Latn-BA" dirty="0" smtClean="0"/>
              <a:t>dijela.</a:t>
            </a:r>
          </a:p>
          <a:p>
            <a:r>
              <a:rPr lang="bs-Latn-BA" dirty="0"/>
              <a:t>Koristeći tehniku </a:t>
            </a:r>
            <a:r>
              <a:rPr lang="bs-Latn-BA" dirty="0" err="1"/>
              <a:t>kočića</a:t>
            </a:r>
            <a:r>
              <a:rPr lang="bs-Latn-BA" dirty="0"/>
              <a:t> i užeta, vjerovatno su se oslanjali na jedan od tri postupka:</a:t>
            </a:r>
          </a:p>
          <a:p>
            <a:r>
              <a:rPr lang="bs-Latn-BA" dirty="0"/>
              <a:t>(1) korištenje </a:t>
            </a:r>
            <a:r>
              <a:rPr lang="bs-Latn-BA" dirty="0" err="1"/>
              <a:t>Euklidove</a:t>
            </a:r>
            <a:r>
              <a:rPr lang="bs-Latn-BA" dirty="0"/>
              <a:t> konstrukcije, koja je takođe postupak za podjelu linije na dva jednaka dijela;</a:t>
            </a:r>
          </a:p>
          <a:p>
            <a:r>
              <a:rPr lang="bs-Latn-BA" dirty="0"/>
              <a:t>(2) korištenje činjenice da uže sa čvorovima na </a:t>
            </a:r>
            <a:r>
              <a:rPr lang="bs-Latn-BA" dirty="0" err="1"/>
              <a:t>dužinama</a:t>
            </a:r>
            <a:r>
              <a:rPr lang="bs-Latn-BA" dirty="0"/>
              <a:t> 5:4:3 ocrtava </a:t>
            </a:r>
            <a:r>
              <a:rPr lang="bs-Latn-BA" dirty="0" err="1"/>
              <a:t>pravougli</a:t>
            </a:r>
            <a:r>
              <a:rPr lang="bs-Latn-BA" dirty="0"/>
              <a:t> trougao ako se zategne </a:t>
            </a:r>
            <a:r>
              <a:rPr lang="bs-Latn-BA" dirty="0" err="1"/>
              <a:t>kočićima</a:t>
            </a:r>
            <a:r>
              <a:rPr lang="bs-Latn-BA" dirty="0"/>
              <a:t> kod </a:t>
            </a:r>
            <a:r>
              <a:rPr lang="bs-Latn-BA" dirty="0" err="1"/>
              <a:t>čvorova</a:t>
            </a:r>
            <a:r>
              <a:rPr lang="bs-Latn-BA" dirty="0"/>
              <a:t>;</a:t>
            </a:r>
          </a:p>
          <a:p>
            <a:r>
              <a:rPr lang="bs-Latn-BA" dirty="0"/>
              <a:t>(3) mogli su znati da je ugao koji spaja krajeve prečnika kruga sa bilo kojom tačkom na krugu uvijek pravi ugao</a:t>
            </a:r>
          </a:p>
          <a:p>
            <a:endParaRPr lang="bs-Latn-BA" dirty="0"/>
          </a:p>
        </p:txBody>
      </p:sp>
    </p:spTree>
    <p:extLst>
      <p:ext uri="{BB962C8B-B14F-4D97-AF65-F5344CB8AC3E}">
        <p14:creationId xmlns:p14="http://schemas.microsoft.com/office/powerpoint/2010/main" val="380809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1913632"/>
          </a:xfrm>
        </p:spPr>
        <p:txBody>
          <a:bodyPr/>
          <a:lstStyle/>
          <a:p>
            <a:r>
              <a:rPr lang="bs-Latn-BA" dirty="0"/>
              <a:t>U </a:t>
            </a:r>
            <a:r>
              <a:rPr lang="bs-Latn-BA" dirty="0" err="1"/>
              <a:t>Mezopotamiji</a:t>
            </a:r>
            <a:r>
              <a:rPr lang="bs-Latn-BA" dirty="0"/>
              <a:t>, donjem toku Eufrata i Tigrisa i u njenim susjednim krajevima razvila se, nezavisno od egipatske, druga jedna kultura, koju nazivamo </a:t>
            </a:r>
            <a:r>
              <a:rPr lang="bs-Latn-BA" dirty="0" err="1"/>
              <a:t>babilonskom</a:t>
            </a:r>
            <a:r>
              <a:rPr lang="bs-Latn-BA" dirty="0"/>
              <a:t>. Zahvaljujući tim dvjema rijekama i </a:t>
            </a:r>
            <a:r>
              <a:rPr lang="bs-Latn-BA" dirty="0" err="1"/>
              <a:t>vještačkom</a:t>
            </a:r>
            <a:r>
              <a:rPr lang="bs-Latn-BA" dirty="0"/>
              <a:t> navodnjavanju taj predio je u </a:t>
            </a:r>
            <a:r>
              <a:rPr lang="bs-Latn-BA" dirty="0" err="1"/>
              <a:t>davnoj</a:t>
            </a:r>
            <a:r>
              <a:rPr lang="bs-Latn-BA" dirty="0"/>
              <a:t> prošlosti bio plodniji od samog Egipta, pa je dobio naziv BAŠTA </a:t>
            </a:r>
            <a:r>
              <a:rPr lang="bs-Latn-BA" dirty="0" smtClean="0"/>
              <a:t>SVIJETA.</a:t>
            </a:r>
            <a:endParaRPr lang="bs-Latn-BA" dirty="0"/>
          </a:p>
        </p:txBody>
      </p:sp>
      <p:sp>
        <p:nvSpPr>
          <p:cNvPr id="3" name="Title 2"/>
          <p:cNvSpPr>
            <a:spLocks noGrp="1"/>
          </p:cNvSpPr>
          <p:nvPr>
            <p:ph type="title"/>
          </p:nvPr>
        </p:nvSpPr>
        <p:spPr/>
        <p:txBody>
          <a:bodyPr/>
          <a:lstStyle/>
          <a:p>
            <a:r>
              <a:rPr lang="bs-Latn-BA" dirty="0"/>
              <a:t>MEZOPOTAMIJA</a:t>
            </a:r>
          </a:p>
        </p:txBody>
      </p:sp>
      <p:pic>
        <p:nvPicPr>
          <p:cNvPr id="4" name="Picture 3"/>
          <p:cNvPicPr>
            <a:picLocks noChangeAspect="1"/>
          </p:cNvPicPr>
          <p:nvPr/>
        </p:nvPicPr>
        <p:blipFill>
          <a:blip r:embed="rId2"/>
          <a:stretch>
            <a:fillRect/>
          </a:stretch>
        </p:blipFill>
        <p:spPr>
          <a:xfrm>
            <a:off x="3214092" y="3717032"/>
            <a:ext cx="5261304" cy="2981202"/>
          </a:xfrm>
          <a:prstGeom prst="rect">
            <a:avLst/>
          </a:prstGeom>
        </p:spPr>
      </p:pic>
    </p:spTree>
    <p:extLst>
      <p:ext uri="{BB962C8B-B14F-4D97-AF65-F5344CB8AC3E}">
        <p14:creationId xmlns:p14="http://schemas.microsoft.com/office/powerpoint/2010/main" val="32347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Pismo te kulture bilo je primitivno slikovno pismo, ali je veoma rano dobilo novi oblik nazvan klinasto </a:t>
            </a:r>
            <a:r>
              <a:rPr lang="bs-Latn-BA" dirty="0" smtClean="0"/>
              <a:t>pismo. Prva </a:t>
            </a:r>
            <a:r>
              <a:rPr lang="bs-Latn-BA" dirty="0"/>
              <a:t>astronomska nauka mogla se razviti tek kada se raspolagalo pouzdanim pismom i znacima za brojeve kako bi se moglo mjeriti vrijeme i uglovi. </a:t>
            </a:r>
            <a:endParaRPr lang="bs-Latn-BA" dirty="0" smtClean="0"/>
          </a:p>
          <a:p>
            <a:r>
              <a:rPr lang="bs-Latn-BA" dirty="0" smtClean="0"/>
              <a:t>Uporedo </a:t>
            </a:r>
            <a:r>
              <a:rPr lang="bs-Latn-BA" dirty="0"/>
              <a:t>sa klinastim pismom u </a:t>
            </a:r>
            <a:r>
              <a:rPr lang="bs-Latn-BA" dirty="0" err="1"/>
              <a:t>Mezopotamiji</a:t>
            </a:r>
            <a:r>
              <a:rPr lang="bs-Latn-BA" dirty="0"/>
              <a:t> se pored </a:t>
            </a:r>
            <a:r>
              <a:rPr lang="bs-Latn-BA" dirty="0" err="1"/>
              <a:t>dekadnog</a:t>
            </a:r>
            <a:r>
              <a:rPr lang="bs-Latn-BA" dirty="0"/>
              <a:t> brojnog sistema, razvio </a:t>
            </a:r>
            <a:r>
              <a:rPr lang="bs-Latn-BA" dirty="0" err="1"/>
              <a:t>seksagezimalni</a:t>
            </a:r>
            <a:r>
              <a:rPr lang="bs-Latn-BA" dirty="0"/>
              <a:t> sistem</a:t>
            </a:r>
            <a:r>
              <a:rPr lang="bs-Latn-BA" dirty="0" smtClean="0"/>
              <a:t>.</a:t>
            </a:r>
          </a:p>
          <a:p>
            <a:r>
              <a:rPr lang="it-IT" dirty="0"/>
              <a:t>U </a:t>
            </a:r>
            <a:r>
              <a:rPr lang="it-IT" dirty="0" err="1"/>
              <a:t>svojim</a:t>
            </a:r>
            <a:r>
              <a:rPr lang="it-IT" dirty="0"/>
              <a:t> </a:t>
            </a:r>
            <a:r>
              <a:rPr lang="it-IT" dirty="0" err="1"/>
              <a:t>zapisima</a:t>
            </a:r>
            <a:r>
              <a:rPr lang="it-IT" dirty="0"/>
              <a:t> </a:t>
            </a:r>
            <a:r>
              <a:rPr lang="it-IT" dirty="0" err="1"/>
              <a:t>Asirci</a:t>
            </a:r>
            <a:r>
              <a:rPr lang="it-IT" dirty="0"/>
              <a:t> i </a:t>
            </a:r>
            <a:r>
              <a:rPr lang="it-IT" dirty="0" err="1"/>
              <a:t>Babilonjani</a:t>
            </a:r>
            <a:r>
              <a:rPr lang="it-IT" dirty="0"/>
              <a:t> </a:t>
            </a:r>
            <a:r>
              <a:rPr lang="it-IT" dirty="0" err="1"/>
              <a:t>koristili</a:t>
            </a:r>
            <a:r>
              <a:rPr lang="it-IT" dirty="0"/>
              <a:t> su </a:t>
            </a:r>
            <a:r>
              <a:rPr lang="it-IT" dirty="0" err="1"/>
              <a:t>klinasto</a:t>
            </a:r>
            <a:r>
              <a:rPr lang="it-IT" dirty="0"/>
              <a:t> </a:t>
            </a:r>
            <a:r>
              <a:rPr lang="it-IT" dirty="0" err="1"/>
              <a:t>pismo</a:t>
            </a:r>
            <a:r>
              <a:rPr lang="it-IT" dirty="0"/>
              <a:t>, </a:t>
            </a:r>
            <a:r>
              <a:rPr lang="it-IT" dirty="0" err="1"/>
              <a:t>koje</a:t>
            </a:r>
            <a:r>
              <a:rPr lang="it-IT" dirty="0"/>
              <a:t> su </a:t>
            </a:r>
            <a:r>
              <a:rPr lang="it-IT" dirty="0" err="1"/>
              <a:t>sastavili</a:t>
            </a:r>
            <a:r>
              <a:rPr lang="it-IT" dirty="0"/>
              <a:t> stari </a:t>
            </a:r>
            <a:r>
              <a:rPr lang="it-IT" dirty="0" err="1"/>
              <a:t>Sumerci</a:t>
            </a:r>
            <a:r>
              <a:rPr lang="it-IT" dirty="0"/>
              <a:t>. </a:t>
            </a:r>
            <a:endParaRPr lang="bs-Latn-BA" dirty="0"/>
          </a:p>
        </p:txBody>
      </p:sp>
      <p:sp>
        <p:nvSpPr>
          <p:cNvPr id="3" name="Title 2"/>
          <p:cNvSpPr>
            <a:spLocks noGrp="1"/>
          </p:cNvSpPr>
          <p:nvPr>
            <p:ph type="title"/>
          </p:nvPr>
        </p:nvSpPr>
        <p:spPr/>
        <p:txBody>
          <a:bodyPr>
            <a:normAutofit/>
          </a:bodyPr>
          <a:lstStyle/>
          <a:p>
            <a:r>
              <a:rPr lang="nn-NO" sz="4000" dirty="0"/>
              <a:t>Arhive i biblioteke sa knjigama</a:t>
            </a:r>
            <a:endParaRPr lang="bs-Latn-BA" sz="4000" dirty="0"/>
          </a:p>
        </p:txBody>
      </p:sp>
    </p:spTree>
    <p:extLst>
      <p:ext uri="{BB962C8B-B14F-4D97-AF65-F5344CB8AC3E}">
        <p14:creationId xmlns:p14="http://schemas.microsoft.com/office/powerpoint/2010/main" val="199194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U trećoj </a:t>
            </a:r>
            <a:r>
              <a:rPr lang="bs-Latn-BA" dirty="0" err="1"/>
              <a:t>hiljadi</a:t>
            </a:r>
            <a:r>
              <a:rPr lang="bs-Latn-BA" dirty="0"/>
              <a:t> godina prije naše ere, </a:t>
            </a:r>
            <a:r>
              <a:rPr lang="bs-Latn-BA" dirty="0" err="1"/>
              <a:t>babilonski</a:t>
            </a:r>
            <a:r>
              <a:rPr lang="bs-Latn-BA" dirty="0"/>
              <a:t> posmatrači su se uvjerili da zvijezde što se vide na nebu ne mijenjaju svoj međusobni položaj, već da izgledaju kao prikovane na šupljoj ljusci nebeskog svoda, koja se u toku noći obrće od istoka prema zapadu. Obrtanje se vrši oko jedne prividne ose koja prolazi kroz stajalište posmatrača i kroz jednu tačku na nebu koja jedina izgleda nepomična</a:t>
            </a:r>
            <a:r>
              <a:rPr lang="bs-Latn-BA" dirty="0" smtClean="0"/>
              <a:t>.</a:t>
            </a:r>
          </a:p>
          <a:p>
            <a:r>
              <a:rPr lang="bs-Latn-BA" dirty="0"/>
              <a:t>One zvijezde koje ne mijenjaju svoj međusobni položaj, i koje su zbog toga dobile ime </a:t>
            </a:r>
            <a:r>
              <a:rPr lang="bs-Latn-BA" dirty="0" err="1"/>
              <a:t>nekretnica</a:t>
            </a:r>
            <a:r>
              <a:rPr lang="bs-Latn-BA" dirty="0"/>
              <a:t>, </a:t>
            </a:r>
            <a:r>
              <a:rPr lang="bs-Latn-BA" dirty="0" err="1"/>
              <a:t>babilonski</a:t>
            </a:r>
            <a:r>
              <a:rPr lang="bs-Latn-BA" dirty="0"/>
              <a:t> </a:t>
            </a:r>
            <a:r>
              <a:rPr lang="bs-Latn-BA" dirty="0" err="1"/>
              <a:t>astronomi</a:t>
            </a:r>
            <a:r>
              <a:rPr lang="bs-Latn-BA" dirty="0"/>
              <a:t> su ih </a:t>
            </a:r>
            <a:r>
              <a:rPr lang="bs-Latn-BA" dirty="0" err="1"/>
              <a:t>grupisali</a:t>
            </a:r>
            <a:r>
              <a:rPr lang="bs-Latn-BA" dirty="0"/>
              <a:t> u pojedinačna i sazvježđa i dali im imena. Time su završili prvo katalogiziranje neba.</a:t>
            </a:r>
          </a:p>
        </p:txBody>
      </p:sp>
      <p:sp>
        <p:nvSpPr>
          <p:cNvPr id="3" name="Title 2"/>
          <p:cNvSpPr>
            <a:spLocks noGrp="1"/>
          </p:cNvSpPr>
          <p:nvPr>
            <p:ph type="title"/>
          </p:nvPr>
        </p:nvSpPr>
        <p:spPr/>
        <p:txBody>
          <a:bodyPr>
            <a:normAutofit/>
          </a:bodyPr>
          <a:lstStyle/>
          <a:p>
            <a:r>
              <a:rPr lang="bs-Latn-BA" sz="4000" dirty="0" err="1"/>
              <a:t>Babilonski</a:t>
            </a:r>
            <a:r>
              <a:rPr lang="bs-Latn-BA" sz="4000" dirty="0"/>
              <a:t> katalog neba</a:t>
            </a:r>
          </a:p>
        </p:txBody>
      </p:sp>
    </p:spTree>
    <p:extLst>
      <p:ext uri="{BB962C8B-B14F-4D97-AF65-F5344CB8AC3E}">
        <p14:creationId xmlns:p14="http://schemas.microsoft.com/office/powerpoint/2010/main" val="3161943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4937968"/>
          </a:xfrm>
        </p:spPr>
        <p:txBody>
          <a:bodyPr>
            <a:normAutofit/>
          </a:bodyPr>
          <a:lstStyle/>
          <a:p>
            <a:r>
              <a:rPr lang="bs-Latn-BA" dirty="0"/>
              <a:t>Među najstarije nauke ubraja se astronomija, nauka o nebeskim pojavama. Zaista, neke od tih pojava su neizbježno </a:t>
            </a:r>
            <a:r>
              <a:rPr lang="bs-Latn-BA" dirty="0" err="1"/>
              <a:t>upadljive</a:t>
            </a:r>
            <a:r>
              <a:rPr lang="bs-Latn-BA" dirty="0"/>
              <a:t>, kao na primjer, prividno dnevno kretanje Sunca, ono što izaziva smjenu dana i noći, a ništa manje nije upadljivo ni godišnje kretanje Sunca po svojoj </a:t>
            </a:r>
            <a:r>
              <a:rPr lang="bs-Latn-BA" dirty="0" err="1"/>
              <a:t>prividnoj</a:t>
            </a:r>
            <a:r>
              <a:rPr lang="bs-Latn-BA" dirty="0"/>
              <a:t> putanji, </a:t>
            </a:r>
            <a:r>
              <a:rPr lang="bs-Latn-BA" dirty="0" err="1"/>
              <a:t>ekliptici</a:t>
            </a:r>
            <a:r>
              <a:rPr lang="bs-Latn-BA" dirty="0"/>
              <a:t>, </a:t>
            </a:r>
            <a:r>
              <a:rPr lang="bs-Latn-BA" dirty="0" err="1"/>
              <a:t>nagnutoj</a:t>
            </a:r>
            <a:r>
              <a:rPr lang="bs-Latn-BA" dirty="0"/>
              <a:t> prema nebeskom ekvatoru, iz čega slijedi </a:t>
            </a:r>
            <a:r>
              <a:rPr lang="bs-Latn-BA" dirty="0" err="1"/>
              <a:t>uzastupnost</a:t>
            </a:r>
            <a:r>
              <a:rPr lang="bs-Latn-BA" dirty="0"/>
              <a:t> godišnjih doba. </a:t>
            </a:r>
            <a:endParaRPr lang="en-US" dirty="0" smtClean="0"/>
          </a:p>
          <a:p>
            <a:r>
              <a:rPr lang="bs-Latn-BA" dirty="0" err="1"/>
              <a:t>Š</a:t>
            </a:r>
            <a:r>
              <a:rPr lang="bs-Latn-BA" dirty="0" err="1" smtClean="0"/>
              <a:t>to</a:t>
            </a:r>
            <a:r>
              <a:rPr lang="bs-Latn-BA" dirty="0" smtClean="0"/>
              <a:t> </a:t>
            </a:r>
            <a:r>
              <a:rPr lang="bs-Latn-BA" dirty="0"/>
              <a:t>se tiče nebeskih pojava, do naučnog stepena moglo se doći tek onda kada su se prikupila dovoljna matematička znanja o pojmu broja i geometrijskih oblika i pismom stvorilo sredstvo da se posmatrane nebeske pojave </a:t>
            </a:r>
            <a:r>
              <a:rPr lang="bs-Latn-BA" dirty="0" err="1"/>
              <a:t>pribilježe</a:t>
            </a:r>
            <a:r>
              <a:rPr lang="bs-Latn-BA" dirty="0"/>
              <a:t> i rašire dalje. Zato su </a:t>
            </a:r>
            <a:r>
              <a:rPr lang="bs-Latn-BA" dirty="0" err="1"/>
              <a:t>razviću</a:t>
            </a:r>
            <a:r>
              <a:rPr lang="bs-Latn-BA" dirty="0"/>
              <a:t> astronomske nauke morala prethoditi znanja iz geometrije. To je uzrok što geometriju smatramo starijom naukom od </a:t>
            </a:r>
            <a:r>
              <a:rPr lang="bs-Latn-BA" dirty="0" err="1"/>
              <a:t>astronomije</a:t>
            </a:r>
            <a:r>
              <a:rPr lang="bs-Latn-BA" dirty="0"/>
              <a:t>.</a:t>
            </a:r>
          </a:p>
          <a:p>
            <a:endParaRPr lang="bs-Latn-BA" dirty="0"/>
          </a:p>
        </p:txBody>
      </p:sp>
      <p:sp>
        <p:nvSpPr>
          <p:cNvPr id="3" name="Title 2"/>
          <p:cNvSpPr>
            <a:spLocks noGrp="1"/>
          </p:cNvSpPr>
          <p:nvPr>
            <p:ph type="title"/>
          </p:nvPr>
        </p:nvSpPr>
        <p:spPr/>
        <p:txBody>
          <a:bodyPr>
            <a:normAutofit/>
          </a:bodyPr>
          <a:lstStyle/>
          <a:p>
            <a:r>
              <a:rPr lang="bs-Latn-BA" sz="4000" dirty="0"/>
              <a:t>Čovjek i prirodne pojave</a:t>
            </a:r>
          </a:p>
        </p:txBody>
      </p:sp>
    </p:spTree>
    <p:extLst>
      <p:ext uri="{BB962C8B-B14F-4D97-AF65-F5344CB8AC3E}">
        <p14:creationId xmlns:p14="http://schemas.microsoft.com/office/powerpoint/2010/main" val="180658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Prividno svakodnevno kretanje neba sa svojim nepokretnim zvijezdama i potpuno pravilnim obrtanjem nije pružalo oslonac </a:t>
            </a:r>
            <a:r>
              <a:rPr lang="bs-Latn-BA" dirty="0" err="1"/>
              <a:t>predskazivanju</a:t>
            </a:r>
            <a:r>
              <a:rPr lang="bs-Latn-BA" dirty="0"/>
              <a:t> budućih događaja</a:t>
            </a:r>
            <a:r>
              <a:rPr lang="bs-Latn-BA" dirty="0" smtClean="0"/>
              <a:t>.</a:t>
            </a:r>
          </a:p>
          <a:p>
            <a:r>
              <a:rPr lang="bs-Latn-BA" dirty="0" smtClean="0"/>
              <a:t>Počeli posmatrati kretanje Sunca.</a:t>
            </a:r>
          </a:p>
          <a:p>
            <a:r>
              <a:rPr lang="bs-Latn-BA" dirty="0"/>
              <a:t>Da bi tačnije odredili kretanje Sunca, </a:t>
            </a:r>
            <a:r>
              <a:rPr lang="bs-Latn-BA" dirty="0" err="1"/>
              <a:t>Babilonjani</a:t>
            </a:r>
            <a:r>
              <a:rPr lang="bs-Latn-BA" dirty="0"/>
              <a:t> su pažljivo posmatrali one zvijezde koje se javljaju na zapadu odmah po zalasku Sunca i one koje se gase na istoku pri njegovom izlasku. Tako su </a:t>
            </a:r>
            <a:r>
              <a:rPr lang="bs-Latn-BA" dirty="0" err="1"/>
              <a:t>Babilonjani</a:t>
            </a:r>
            <a:r>
              <a:rPr lang="bs-Latn-BA" dirty="0"/>
              <a:t> dobili prvu orijentaciju o kretanju Sunca uvidjevši i da se ono pomjera iz dana u dan prema istoku.</a:t>
            </a:r>
          </a:p>
        </p:txBody>
      </p:sp>
      <p:sp>
        <p:nvSpPr>
          <p:cNvPr id="3" name="Title 2"/>
          <p:cNvSpPr>
            <a:spLocks noGrp="1"/>
          </p:cNvSpPr>
          <p:nvPr>
            <p:ph type="title"/>
          </p:nvPr>
        </p:nvSpPr>
        <p:spPr/>
        <p:txBody>
          <a:bodyPr>
            <a:normAutofit/>
          </a:bodyPr>
          <a:lstStyle/>
          <a:p>
            <a:r>
              <a:rPr lang="bs-Latn-BA" sz="4000" dirty="0"/>
              <a:t>Kretanja nebeskih tijela</a:t>
            </a:r>
          </a:p>
        </p:txBody>
      </p:sp>
    </p:spTree>
    <p:extLst>
      <p:ext uri="{BB962C8B-B14F-4D97-AF65-F5344CB8AC3E}">
        <p14:creationId xmlns:p14="http://schemas.microsoft.com/office/powerpoint/2010/main" val="248404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err="1"/>
              <a:t>Babilonjani</a:t>
            </a:r>
            <a:r>
              <a:rPr lang="bs-Latn-BA" dirty="0"/>
              <a:t> su pažljivo posmatrali i kretanje Mjeseca po nebeskoj sferi, ali su pratili i kretanje pokretnih zvijezda, od kojih su im bile poznate pet – </a:t>
            </a:r>
            <a:r>
              <a:rPr lang="bs-Latn-BA" dirty="0" err="1"/>
              <a:t>Merkur</a:t>
            </a:r>
            <a:r>
              <a:rPr lang="bs-Latn-BA" dirty="0"/>
              <a:t>, Venera, Mars, </a:t>
            </a:r>
            <a:r>
              <a:rPr lang="bs-Latn-BA" dirty="0" err="1"/>
              <a:t>Jupiter</a:t>
            </a:r>
            <a:r>
              <a:rPr lang="bs-Latn-BA" dirty="0"/>
              <a:t> i </a:t>
            </a:r>
            <a:r>
              <a:rPr lang="bs-Latn-BA" dirty="0" err="1"/>
              <a:t>Saturn</a:t>
            </a:r>
            <a:r>
              <a:rPr lang="bs-Latn-BA" dirty="0"/>
              <a:t>. Sa Suncem i Mjesecom čine sedam pokretnih nebeskih tijela koja su smatrali božanstvima i svakom su posvetili po jedan dan.</a:t>
            </a:r>
          </a:p>
        </p:txBody>
      </p:sp>
      <p:sp>
        <p:nvSpPr>
          <p:cNvPr id="3" name="Title 2"/>
          <p:cNvSpPr>
            <a:spLocks noGrp="1"/>
          </p:cNvSpPr>
          <p:nvPr>
            <p:ph type="title"/>
          </p:nvPr>
        </p:nvSpPr>
        <p:spPr/>
        <p:txBody>
          <a:bodyPr>
            <a:noAutofit/>
          </a:bodyPr>
          <a:lstStyle/>
          <a:p>
            <a:r>
              <a:rPr lang="bs-Latn-BA" sz="4000" dirty="0"/>
              <a:t>Kako su dani u sedmici dobili svoja imena</a:t>
            </a:r>
          </a:p>
        </p:txBody>
      </p:sp>
    </p:spTree>
    <p:extLst>
      <p:ext uri="{BB962C8B-B14F-4D97-AF65-F5344CB8AC3E}">
        <p14:creationId xmlns:p14="http://schemas.microsoft.com/office/powerpoint/2010/main" val="172796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4649936"/>
          </a:xfrm>
        </p:spPr>
        <p:txBody>
          <a:bodyPr/>
          <a:lstStyle/>
          <a:p>
            <a:r>
              <a:rPr lang="bs-Latn-BA" dirty="0"/>
              <a:t>Ovaj sistem je </a:t>
            </a:r>
            <a:r>
              <a:rPr lang="bs-Latn-BA" dirty="0" err="1"/>
              <a:t>savršeniji</a:t>
            </a:r>
            <a:r>
              <a:rPr lang="bs-Latn-BA" dirty="0"/>
              <a:t> od </a:t>
            </a:r>
            <a:r>
              <a:rPr lang="bs-Latn-BA" dirty="0" err="1"/>
              <a:t>dekadnog</a:t>
            </a:r>
            <a:r>
              <a:rPr lang="bs-Latn-BA" dirty="0"/>
              <a:t>, jer je njegova osnova 60 </a:t>
            </a:r>
            <a:r>
              <a:rPr lang="bs-Latn-BA" dirty="0" err="1"/>
              <a:t>djeljiva</a:t>
            </a:r>
            <a:r>
              <a:rPr lang="bs-Latn-BA" dirty="0"/>
              <a:t> sa 2, 3, 4, 5, 6, </a:t>
            </a:r>
            <a:r>
              <a:rPr lang="bs-Latn-BA" dirty="0" smtClean="0"/>
              <a:t>10</a:t>
            </a:r>
            <a:r>
              <a:rPr lang="bs-Latn-BA" dirty="0"/>
              <a:t>, 12, 15, 20, 30 dok je 10 </a:t>
            </a:r>
            <a:r>
              <a:rPr lang="bs-Latn-BA" dirty="0" err="1"/>
              <a:t>djeljivo</a:t>
            </a:r>
            <a:r>
              <a:rPr lang="bs-Latn-BA" dirty="0"/>
              <a:t> samo sa 2 i 5</a:t>
            </a:r>
            <a:r>
              <a:rPr lang="bs-Latn-BA" dirty="0" smtClean="0"/>
              <a:t>.</a:t>
            </a:r>
          </a:p>
          <a:p>
            <a:r>
              <a:rPr lang="bs-Latn-BA" dirty="0" err="1"/>
              <a:t>Seksagezimalni</a:t>
            </a:r>
            <a:r>
              <a:rPr lang="bs-Latn-BA" dirty="0"/>
              <a:t> brojni sistem upotrebljavali su </a:t>
            </a:r>
            <a:r>
              <a:rPr lang="bs-Latn-BA" dirty="0" err="1"/>
              <a:t>Babilonjani</a:t>
            </a:r>
            <a:r>
              <a:rPr lang="bs-Latn-BA" dirty="0"/>
              <a:t> i za mjerenje vremena. </a:t>
            </a:r>
            <a:endParaRPr lang="bs-Latn-BA" dirty="0" smtClean="0"/>
          </a:p>
          <a:p>
            <a:r>
              <a:rPr lang="bs-Latn-BA" dirty="0"/>
              <a:t>Pomračenja Sunca se mogu desiti samo onda kada se Mjesec nađe tačno između Zemlje i Sunca. </a:t>
            </a:r>
            <a:r>
              <a:rPr lang="bs-Latn-BA" dirty="0" err="1" smtClean="0"/>
              <a:t>Babilonski</a:t>
            </a:r>
            <a:r>
              <a:rPr lang="bs-Latn-BA" dirty="0" smtClean="0"/>
              <a:t> </a:t>
            </a:r>
            <a:r>
              <a:rPr lang="bs-Latn-BA" dirty="0" err="1"/>
              <a:t>astronomi</a:t>
            </a:r>
            <a:r>
              <a:rPr lang="bs-Latn-BA" dirty="0"/>
              <a:t> su utvrdili da kada se desi totalno pomračenje Sunca, ono se ponovi poslije 6585 dana, odnosno poslije 18 godina i 11 dana. Taj vremenski period nazvali su </a:t>
            </a:r>
            <a:r>
              <a:rPr lang="bs-Latn-BA" dirty="0" err="1"/>
              <a:t>Sarosom</a:t>
            </a:r>
            <a:r>
              <a:rPr lang="bs-Latn-BA" dirty="0"/>
              <a:t> koji omogućava predviđanje Sunčevih </a:t>
            </a:r>
            <a:r>
              <a:rPr lang="bs-Latn-BA" dirty="0" err="1"/>
              <a:t>pomračenja</a:t>
            </a:r>
            <a:r>
              <a:rPr lang="bs-Latn-BA" dirty="0"/>
              <a:t> i predstavlja jedan od najljepših plodova </a:t>
            </a:r>
            <a:r>
              <a:rPr lang="bs-Latn-BA" dirty="0" err="1"/>
              <a:t>babilonske</a:t>
            </a:r>
            <a:r>
              <a:rPr lang="bs-Latn-BA" dirty="0"/>
              <a:t> </a:t>
            </a:r>
            <a:r>
              <a:rPr lang="bs-Latn-BA" dirty="0" err="1"/>
              <a:t>astronomije</a:t>
            </a:r>
            <a:r>
              <a:rPr lang="bs-Latn-BA" dirty="0"/>
              <a:t>. Zato se i smatra </a:t>
            </a:r>
            <a:r>
              <a:rPr lang="bs-Latn-BA" dirty="0" err="1"/>
              <a:t>kolijevkom</a:t>
            </a:r>
            <a:r>
              <a:rPr lang="bs-Latn-BA" dirty="0"/>
              <a:t> i današnje </a:t>
            </a:r>
            <a:r>
              <a:rPr lang="bs-Latn-BA" dirty="0" err="1"/>
              <a:t>astronomije</a:t>
            </a:r>
            <a:r>
              <a:rPr lang="bs-Latn-BA" dirty="0"/>
              <a:t>.</a:t>
            </a:r>
          </a:p>
        </p:txBody>
      </p:sp>
      <p:sp>
        <p:nvSpPr>
          <p:cNvPr id="3" name="Title 2"/>
          <p:cNvSpPr>
            <a:spLocks noGrp="1"/>
          </p:cNvSpPr>
          <p:nvPr>
            <p:ph type="title"/>
          </p:nvPr>
        </p:nvSpPr>
        <p:spPr/>
        <p:txBody>
          <a:bodyPr>
            <a:normAutofit/>
          </a:bodyPr>
          <a:lstStyle/>
          <a:p>
            <a:r>
              <a:rPr lang="bs-Latn-BA" sz="4000" dirty="0" err="1" smtClean="0"/>
              <a:t>Seksagezimalni</a:t>
            </a:r>
            <a:r>
              <a:rPr lang="bs-Latn-BA" sz="4000" dirty="0" smtClean="0"/>
              <a:t> sistem</a:t>
            </a:r>
            <a:endParaRPr lang="bs-Latn-BA" sz="4000" dirty="0"/>
          </a:p>
        </p:txBody>
      </p:sp>
    </p:spTree>
    <p:extLst>
      <p:ext uri="{BB962C8B-B14F-4D97-AF65-F5344CB8AC3E}">
        <p14:creationId xmlns:p14="http://schemas.microsoft.com/office/powerpoint/2010/main" val="10537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2417688"/>
          </a:xfrm>
        </p:spPr>
        <p:txBody>
          <a:bodyPr/>
          <a:lstStyle/>
          <a:p>
            <a:r>
              <a:rPr lang="bs-Latn-BA" dirty="0"/>
              <a:t>Ni </a:t>
            </a:r>
            <a:r>
              <a:rPr lang="bs-Latn-BA" dirty="0" err="1"/>
              <a:t>Babilonjani</a:t>
            </a:r>
            <a:r>
              <a:rPr lang="bs-Latn-BA" dirty="0"/>
              <a:t> nisu imali pogodnih metoda za vršenje raznih operacija, te u </a:t>
            </a:r>
            <a:r>
              <a:rPr lang="bs-Latn-BA" dirty="0" err="1"/>
              <a:t>babilonskoj</a:t>
            </a:r>
            <a:r>
              <a:rPr lang="bs-Latn-BA" dirty="0"/>
              <a:t> matematici su postojale razne vrste tabela. Veliki broj ispisanih ploča sa matematičkim sadržajem pokazuju kako su </a:t>
            </a:r>
            <a:r>
              <a:rPr lang="bs-Latn-BA" dirty="0" err="1"/>
              <a:t>Babilonjani</a:t>
            </a:r>
            <a:r>
              <a:rPr lang="bs-Latn-BA" dirty="0"/>
              <a:t> otišli daleko u </a:t>
            </a:r>
            <a:r>
              <a:rPr lang="bs-Latn-BA" dirty="0" err="1"/>
              <a:t>izrađivanju</a:t>
            </a:r>
            <a:r>
              <a:rPr lang="bs-Latn-BA" dirty="0"/>
              <a:t> tabela namijenjenih za razne svrhe</a:t>
            </a:r>
            <a:r>
              <a:rPr lang="bs-Latn-BA" dirty="0" smtClean="0"/>
              <a:t>.</a:t>
            </a:r>
          </a:p>
          <a:p>
            <a:r>
              <a:rPr lang="pl-PL" dirty="0"/>
              <a:t>Babilonjani su znali za Pitagorinu teoremu. </a:t>
            </a:r>
            <a:endParaRPr lang="bs-Latn-BA" dirty="0"/>
          </a:p>
        </p:txBody>
      </p:sp>
      <p:sp>
        <p:nvSpPr>
          <p:cNvPr id="3" name="Title 2"/>
          <p:cNvSpPr>
            <a:spLocks noGrp="1"/>
          </p:cNvSpPr>
          <p:nvPr>
            <p:ph type="title"/>
          </p:nvPr>
        </p:nvSpPr>
        <p:spPr/>
        <p:txBody>
          <a:bodyPr>
            <a:normAutofit/>
          </a:bodyPr>
          <a:lstStyle/>
          <a:p>
            <a:r>
              <a:rPr lang="bs-Latn-BA" sz="4000" dirty="0"/>
              <a:t>Tablice</a:t>
            </a:r>
          </a:p>
        </p:txBody>
      </p:sp>
    </p:spTree>
    <p:extLst>
      <p:ext uri="{BB962C8B-B14F-4D97-AF65-F5344CB8AC3E}">
        <p14:creationId xmlns:p14="http://schemas.microsoft.com/office/powerpoint/2010/main" val="372452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4293096"/>
            <a:ext cx="9751060" cy="2232248"/>
          </a:xfrm>
        </p:spPr>
        <p:txBody>
          <a:bodyPr>
            <a:normAutofit/>
          </a:bodyPr>
          <a:lstStyle/>
          <a:p>
            <a:r>
              <a:rPr lang="bs-Latn-BA" dirty="0"/>
              <a:t>Ovo ilustruje veoma dobro poznavanje geometrije i što je još interesantnije, izrazito aritmetički pristup ovoj </a:t>
            </a:r>
            <a:r>
              <a:rPr lang="bs-Latn-BA" dirty="0" err="1"/>
              <a:t>matematičkoj</a:t>
            </a:r>
            <a:r>
              <a:rPr lang="bs-Latn-BA" dirty="0"/>
              <a:t> disciplini</a:t>
            </a:r>
            <a:r>
              <a:rPr lang="bs-Latn-BA" dirty="0" smtClean="0"/>
              <a:t>.</a:t>
            </a:r>
          </a:p>
          <a:p>
            <a:r>
              <a:rPr lang="bs-Latn-BA" dirty="0" smtClean="0"/>
              <a:t>Ovdje </a:t>
            </a:r>
            <a:r>
              <a:rPr lang="bs-Latn-BA" dirty="0"/>
              <a:t>se srećemo sa jednim od prvih pojavljivanja </a:t>
            </a:r>
            <a:r>
              <a:rPr lang="bs-Latn-BA" dirty="0" err="1"/>
              <a:t>algebre</a:t>
            </a:r>
            <a:r>
              <a:rPr lang="bs-Latn-BA" dirty="0"/>
              <a:t>. </a:t>
            </a:r>
          </a:p>
        </p:txBody>
      </p:sp>
      <p:pic>
        <p:nvPicPr>
          <p:cNvPr id="6" name="Picture 5"/>
          <p:cNvPicPr>
            <a:picLocks noChangeAspect="1"/>
          </p:cNvPicPr>
          <p:nvPr/>
        </p:nvPicPr>
        <p:blipFill>
          <a:blip r:embed="rId2"/>
          <a:stretch>
            <a:fillRect/>
          </a:stretch>
        </p:blipFill>
        <p:spPr>
          <a:xfrm>
            <a:off x="4510236" y="260648"/>
            <a:ext cx="2255716" cy="2859272"/>
          </a:xfrm>
          <a:prstGeom prst="rect">
            <a:avLst/>
          </a:prstGeom>
        </p:spPr>
      </p:pic>
      <p:sp>
        <p:nvSpPr>
          <p:cNvPr id="7" name="Rectangle 6"/>
          <p:cNvSpPr/>
          <p:nvPr/>
        </p:nvSpPr>
        <p:spPr>
          <a:xfrm>
            <a:off x="3862164" y="3141827"/>
            <a:ext cx="3803285" cy="369332"/>
          </a:xfrm>
          <a:prstGeom prst="rect">
            <a:avLst/>
          </a:prstGeom>
        </p:spPr>
        <p:txBody>
          <a:bodyPr wrap="none">
            <a:spAutoFit/>
          </a:bodyPr>
          <a:lstStyle/>
          <a:p>
            <a:r>
              <a:rPr lang="bs-Latn-BA" dirty="0"/>
              <a:t>Tablica sa matematičkim sadržajem</a:t>
            </a:r>
          </a:p>
        </p:txBody>
      </p:sp>
    </p:spTree>
    <p:extLst>
      <p:ext uri="{BB962C8B-B14F-4D97-AF65-F5344CB8AC3E}">
        <p14:creationId xmlns:p14="http://schemas.microsoft.com/office/powerpoint/2010/main" val="112694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Egipat i </a:t>
            </a:r>
            <a:r>
              <a:rPr lang="bs-Latn-BA" dirty="0" err="1"/>
              <a:t>Mezopotamija</a:t>
            </a:r>
            <a:r>
              <a:rPr lang="bs-Latn-BA" dirty="0"/>
              <a:t> su kao kolijevke civilizacije igrali veoma važnu ulogu u razvoju matematike. </a:t>
            </a:r>
            <a:endParaRPr lang="en-US" dirty="0" smtClean="0"/>
          </a:p>
          <a:p>
            <a:r>
              <a:rPr lang="bs-Latn-BA" dirty="0"/>
              <a:t>Reći da su bili ispred svog vremena upravo pokazuje koliko je njihovo obimno znanje </a:t>
            </a:r>
            <a:r>
              <a:rPr lang="bs-Latn-BA" dirty="0" err="1"/>
              <a:t>otvaralo</a:t>
            </a:r>
            <a:r>
              <a:rPr lang="bs-Latn-BA" dirty="0"/>
              <a:t> mogućnosti za razvoj. </a:t>
            </a:r>
            <a:endParaRPr lang="en-US" dirty="0" smtClean="0"/>
          </a:p>
          <a:p>
            <a:r>
              <a:rPr lang="bs-Latn-BA" dirty="0" smtClean="0"/>
              <a:t>Koristili </a:t>
            </a:r>
            <a:r>
              <a:rPr lang="bs-Latn-BA" dirty="0"/>
              <a:t>su razne metode računanja i formule koje im nisu bile poznate u obliku u kojem ih mi poznajemo danas, poput </a:t>
            </a:r>
            <a:r>
              <a:rPr lang="bs-Latn-BA" dirty="0" err="1"/>
              <a:t>Pitagorine</a:t>
            </a:r>
            <a:r>
              <a:rPr lang="bs-Latn-BA" dirty="0"/>
              <a:t> teoreme ili </a:t>
            </a:r>
            <a:r>
              <a:rPr lang="bs-Latn-BA" dirty="0" err="1"/>
              <a:t>dekadnog</a:t>
            </a:r>
            <a:r>
              <a:rPr lang="bs-Latn-BA" dirty="0"/>
              <a:t> brojnog sistema. </a:t>
            </a:r>
            <a:endParaRPr lang="en-US" dirty="0" smtClean="0"/>
          </a:p>
          <a:p>
            <a:r>
              <a:rPr lang="bs-Latn-BA" dirty="0"/>
              <a:t>Historija matematike, dakle i počinje sa historijom čovječanstva. Upravo to je ono što je čini važnom i primarnom.</a:t>
            </a:r>
          </a:p>
        </p:txBody>
      </p:sp>
      <p:sp>
        <p:nvSpPr>
          <p:cNvPr id="3" name="Title 2"/>
          <p:cNvSpPr>
            <a:spLocks noGrp="1"/>
          </p:cNvSpPr>
          <p:nvPr>
            <p:ph type="title"/>
          </p:nvPr>
        </p:nvSpPr>
        <p:spPr/>
        <p:txBody>
          <a:bodyPr>
            <a:normAutofit/>
          </a:bodyPr>
          <a:lstStyle/>
          <a:p>
            <a:r>
              <a:rPr lang="bs-Latn-BA" sz="4000" dirty="0"/>
              <a:t>ZAKLJUČAK</a:t>
            </a:r>
          </a:p>
        </p:txBody>
      </p:sp>
    </p:spTree>
    <p:extLst>
      <p:ext uri="{BB962C8B-B14F-4D97-AF65-F5344CB8AC3E}">
        <p14:creationId xmlns:p14="http://schemas.microsoft.com/office/powerpoint/2010/main" val="83408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4793952"/>
          </a:xfrm>
        </p:spPr>
        <p:txBody>
          <a:bodyPr>
            <a:normAutofit/>
          </a:bodyPr>
          <a:lstStyle/>
          <a:p>
            <a:r>
              <a:rPr lang="bs-Latn-BA" dirty="0"/>
              <a:t>O matematičkim i geometrijskim znanjima starih Egipćana znalo se na osnovu </a:t>
            </a:r>
            <a:r>
              <a:rPr lang="bs-Latn-BA" dirty="0" err="1"/>
              <a:t>papirusa</a:t>
            </a:r>
            <a:r>
              <a:rPr lang="bs-Latn-BA" dirty="0" smtClean="0"/>
              <a:t>.</a:t>
            </a:r>
          </a:p>
          <a:p>
            <a:r>
              <a:rPr lang="bs-Latn-BA" dirty="0" smtClean="0"/>
              <a:t> </a:t>
            </a:r>
            <a:r>
              <a:rPr lang="bs-Latn-BA" dirty="0"/>
              <a:t>U Britanskim muzeju u Londonu čuva se jedan stari papirus koji Englezi nazivaju </a:t>
            </a:r>
            <a:r>
              <a:rPr lang="bs-Latn-BA" dirty="0" err="1"/>
              <a:t>Rajndovim</a:t>
            </a:r>
            <a:r>
              <a:rPr lang="bs-Latn-BA" dirty="0"/>
              <a:t>, po imenu njegovog </a:t>
            </a:r>
            <a:r>
              <a:rPr lang="bs-Latn-BA" dirty="0" err="1"/>
              <a:t>pronalazača</a:t>
            </a:r>
            <a:r>
              <a:rPr lang="bs-Latn-BA" dirty="0"/>
              <a:t> </a:t>
            </a:r>
            <a:r>
              <a:rPr lang="bs-Latn-BA" dirty="0" err="1"/>
              <a:t>Rajnda</a:t>
            </a:r>
            <a:r>
              <a:rPr lang="bs-Latn-BA" dirty="0"/>
              <a:t>, koji je do njega došao 1862. godine</a:t>
            </a:r>
            <a:r>
              <a:rPr lang="bs-Latn-BA" dirty="0" smtClean="0"/>
              <a:t>.</a:t>
            </a:r>
          </a:p>
          <a:p>
            <a:r>
              <a:rPr lang="bs-Latn-BA" dirty="0" smtClean="0"/>
              <a:t> </a:t>
            </a:r>
            <a:r>
              <a:rPr lang="de-DE" dirty="0"/>
              <a:t>Kada je </a:t>
            </a:r>
            <a:r>
              <a:rPr lang="de-DE" dirty="0" err="1"/>
              <a:t>taj</a:t>
            </a:r>
            <a:r>
              <a:rPr lang="de-DE" dirty="0"/>
              <a:t> </a:t>
            </a:r>
            <a:r>
              <a:rPr lang="de-DE" dirty="0" err="1"/>
              <a:t>spis</a:t>
            </a:r>
            <a:r>
              <a:rPr lang="de-DE" dirty="0"/>
              <a:t> </a:t>
            </a:r>
            <a:r>
              <a:rPr lang="de-DE" dirty="0" err="1"/>
              <a:t>dešifrovan</a:t>
            </a:r>
            <a:r>
              <a:rPr lang="de-DE" dirty="0"/>
              <a:t>, a 1875. je </a:t>
            </a:r>
            <a:r>
              <a:rPr lang="bs-Latn-BA" dirty="0"/>
              <a:t>preveden</a:t>
            </a:r>
            <a:r>
              <a:rPr lang="de-DE" dirty="0"/>
              <a:t> i </a:t>
            </a:r>
            <a:r>
              <a:rPr lang="de-DE" dirty="0" err="1"/>
              <a:t>objavljen</a:t>
            </a:r>
            <a:r>
              <a:rPr lang="de-DE" dirty="0"/>
              <a:t>, </a:t>
            </a:r>
            <a:r>
              <a:rPr lang="de-DE" dirty="0" err="1"/>
              <a:t>vidjelo</a:t>
            </a:r>
            <a:r>
              <a:rPr lang="de-DE" dirty="0"/>
              <a:t> se da </a:t>
            </a:r>
            <a:r>
              <a:rPr lang="de-DE" dirty="0" err="1"/>
              <a:t>ga</a:t>
            </a:r>
            <a:r>
              <a:rPr lang="de-DE" dirty="0"/>
              <a:t> je </a:t>
            </a:r>
            <a:r>
              <a:rPr lang="de-DE" dirty="0" err="1"/>
              <a:t>napisao</a:t>
            </a:r>
            <a:r>
              <a:rPr lang="de-DE" dirty="0"/>
              <a:t> </a:t>
            </a:r>
            <a:r>
              <a:rPr lang="de-DE" dirty="0" err="1"/>
              <a:t>kraljev</a:t>
            </a:r>
            <a:r>
              <a:rPr lang="de-DE" dirty="0"/>
              <a:t> </a:t>
            </a:r>
            <a:r>
              <a:rPr lang="de-DE" dirty="0" err="1"/>
              <a:t>pisar</a:t>
            </a:r>
            <a:r>
              <a:rPr lang="de-DE" dirty="0"/>
              <a:t> Ahmes i da je </a:t>
            </a:r>
            <a:r>
              <a:rPr lang="de-DE" dirty="0" err="1"/>
              <a:t>matematičkog</a:t>
            </a:r>
            <a:r>
              <a:rPr lang="de-DE" dirty="0"/>
              <a:t> </a:t>
            </a:r>
            <a:r>
              <a:rPr lang="de-DE" dirty="0" err="1"/>
              <a:t>sadržaja</a:t>
            </a:r>
            <a:r>
              <a:rPr lang="de-DE" dirty="0"/>
              <a:t>. </a:t>
            </a:r>
            <a:endParaRPr lang="bs-Latn-BA" dirty="0" smtClean="0"/>
          </a:p>
          <a:p>
            <a:r>
              <a:rPr lang="de-DE" dirty="0" err="1" smtClean="0"/>
              <a:t>Napisan</a:t>
            </a:r>
            <a:r>
              <a:rPr lang="de-DE" dirty="0" smtClean="0"/>
              <a:t> </a:t>
            </a:r>
            <a:r>
              <a:rPr lang="de-DE" dirty="0"/>
              <a:t>je </a:t>
            </a:r>
            <a:r>
              <a:rPr lang="de-DE" dirty="0" err="1"/>
              <a:t>oko</a:t>
            </a:r>
            <a:r>
              <a:rPr lang="de-DE" dirty="0"/>
              <a:t> 1750. </a:t>
            </a:r>
            <a:r>
              <a:rPr lang="de-DE" dirty="0" err="1"/>
              <a:t>godine</a:t>
            </a:r>
            <a:r>
              <a:rPr lang="de-DE" dirty="0"/>
              <a:t> </a:t>
            </a:r>
            <a:r>
              <a:rPr lang="de-DE" dirty="0" err="1"/>
              <a:t>prije</a:t>
            </a:r>
            <a:r>
              <a:rPr lang="de-DE" dirty="0"/>
              <a:t> </a:t>
            </a:r>
            <a:r>
              <a:rPr lang="de-DE" dirty="0" err="1"/>
              <a:t>naše</a:t>
            </a:r>
            <a:r>
              <a:rPr lang="de-DE" dirty="0"/>
              <a:t> </a:t>
            </a:r>
            <a:r>
              <a:rPr lang="de-DE" dirty="0" err="1"/>
              <a:t>ere</a:t>
            </a:r>
            <a:r>
              <a:rPr lang="de-DE" dirty="0" smtClean="0"/>
              <a:t>.</a:t>
            </a:r>
            <a:endParaRPr lang="bs-Latn-BA" dirty="0" smtClean="0"/>
          </a:p>
          <a:p>
            <a:r>
              <a:rPr lang="bs-Latn-BA" dirty="0" err="1"/>
              <a:t>Rajndov</a:t>
            </a:r>
            <a:r>
              <a:rPr lang="bs-Latn-BA" dirty="0"/>
              <a:t> papirus značajno prelazi veličinu svih ostalih tekstova. On sadrži  87 problema, i ima oko 5,5 m dužine i 32 cm širine.</a:t>
            </a:r>
          </a:p>
          <a:p>
            <a:endParaRPr lang="bs-Latn-BA" dirty="0"/>
          </a:p>
        </p:txBody>
      </p:sp>
    </p:spTree>
    <p:extLst>
      <p:ext uri="{BB962C8B-B14F-4D97-AF65-F5344CB8AC3E}">
        <p14:creationId xmlns:p14="http://schemas.microsoft.com/office/powerpoint/2010/main" val="423426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58108" y="1772816"/>
            <a:ext cx="4104456" cy="4498134"/>
          </a:xfrm>
          <a:prstGeom prst="rect">
            <a:avLst/>
          </a:prstGeom>
        </p:spPr>
      </p:pic>
      <p:sp>
        <p:nvSpPr>
          <p:cNvPr id="3" name="Title 2"/>
          <p:cNvSpPr>
            <a:spLocks noGrp="1"/>
          </p:cNvSpPr>
          <p:nvPr>
            <p:ph type="title"/>
          </p:nvPr>
        </p:nvSpPr>
        <p:spPr/>
        <p:txBody>
          <a:bodyPr>
            <a:normAutofit/>
          </a:bodyPr>
          <a:lstStyle/>
          <a:p>
            <a:r>
              <a:rPr lang="bs-Latn-BA" sz="4000" dirty="0"/>
              <a:t>RAJNDOV PAPIRUS</a:t>
            </a:r>
          </a:p>
        </p:txBody>
      </p:sp>
    </p:spTree>
    <p:extLst>
      <p:ext uri="{BB962C8B-B14F-4D97-AF65-F5344CB8AC3E}">
        <p14:creationId xmlns:p14="http://schemas.microsoft.com/office/powerpoint/2010/main" val="239537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bs-Latn-BA" dirty="0"/>
              <a:t>Potreba stvaranja znakova i naziva za sve veće brojeve bila je, vrlo vjerovatno, historijski prva okolnost koja je čovjeka prisilila da potraži odgovarajuće sistemske postupke kojima bi se oni mogli predstaviti. Prva i najjednostavnija ideja koja se nametnula bila je tzv. </a:t>
            </a:r>
            <a:r>
              <a:rPr lang="bs-Latn-BA" dirty="0" err="1"/>
              <a:t>aditivna</a:t>
            </a:r>
            <a:r>
              <a:rPr lang="bs-Latn-BA" dirty="0"/>
              <a:t> </a:t>
            </a:r>
            <a:r>
              <a:rPr lang="bs-Latn-BA" dirty="0" err="1"/>
              <a:t>notacija</a:t>
            </a:r>
            <a:r>
              <a:rPr lang="bs-Latn-BA" dirty="0"/>
              <a:t> brojeva: odabrani su posebni znaci za pojedine “istaknute” brojeve i njihovim nizanjem </a:t>
            </a:r>
            <a:r>
              <a:rPr lang="bs-Latn-BA" dirty="0" err="1"/>
              <a:t>označavali</a:t>
            </a:r>
            <a:r>
              <a:rPr lang="bs-Latn-BA" dirty="0"/>
              <a:t> bi se onda </a:t>
            </a:r>
            <a:r>
              <a:rPr lang="bs-Latn-BA" dirty="0" err="1"/>
              <a:t>proizvoljni</a:t>
            </a:r>
            <a:r>
              <a:rPr lang="bs-Latn-BA" dirty="0"/>
              <a:t> brojevi. </a:t>
            </a:r>
            <a:endParaRPr lang="bs-Latn-BA" dirty="0" smtClean="0"/>
          </a:p>
          <a:p>
            <a:r>
              <a:rPr lang="bs-Latn-BA" dirty="0"/>
              <a:t>Matematika starih Egipćana služila se </a:t>
            </a:r>
            <a:r>
              <a:rPr lang="bs-Latn-BA" dirty="0" err="1"/>
              <a:t>dekadnim</a:t>
            </a:r>
            <a:r>
              <a:rPr lang="bs-Latn-BA" dirty="0"/>
              <a:t> sistemom, sistemom sa osnovom </a:t>
            </a:r>
            <a:r>
              <a:rPr lang="bs-Latn-BA" dirty="0" smtClean="0"/>
              <a:t>deset, po </a:t>
            </a:r>
            <a:r>
              <a:rPr lang="bs-Latn-BA" dirty="0"/>
              <a:t>kojem su onda traženi “istaknuti” brojevi, prirodno bili </a:t>
            </a:r>
            <a:r>
              <a:rPr lang="bs-Latn-BA" dirty="0" err="1"/>
              <a:t>dekadne</a:t>
            </a:r>
            <a:r>
              <a:rPr lang="bs-Latn-BA" dirty="0"/>
              <a:t> jedinice.</a:t>
            </a:r>
          </a:p>
        </p:txBody>
      </p:sp>
      <p:sp>
        <p:nvSpPr>
          <p:cNvPr id="3" name="Title 2"/>
          <p:cNvSpPr>
            <a:spLocks noGrp="1"/>
          </p:cNvSpPr>
          <p:nvPr>
            <p:ph type="title"/>
          </p:nvPr>
        </p:nvSpPr>
        <p:spPr/>
        <p:txBody>
          <a:bodyPr>
            <a:normAutofit/>
          </a:bodyPr>
          <a:lstStyle/>
          <a:p>
            <a:r>
              <a:rPr lang="bs-Latn-BA" sz="4000" dirty="0"/>
              <a:t>Znakovi i brojevi</a:t>
            </a:r>
          </a:p>
        </p:txBody>
      </p:sp>
    </p:spTree>
    <p:extLst>
      <p:ext uri="{BB962C8B-B14F-4D97-AF65-F5344CB8AC3E}">
        <p14:creationId xmlns:p14="http://schemas.microsoft.com/office/powerpoint/2010/main" val="2907670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845940" y="548680"/>
            <a:ext cx="7488832" cy="4073926"/>
          </a:xfrm>
          <a:prstGeom prst="rect">
            <a:avLst/>
          </a:prstGeom>
        </p:spPr>
      </p:pic>
      <p:sp>
        <p:nvSpPr>
          <p:cNvPr id="6" name="TextBox 5"/>
          <p:cNvSpPr txBox="1"/>
          <p:nvPr/>
        </p:nvSpPr>
        <p:spPr>
          <a:xfrm>
            <a:off x="3862164" y="5224554"/>
            <a:ext cx="3312368" cy="369332"/>
          </a:xfrm>
          <a:prstGeom prst="rect">
            <a:avLst/>
          </a:prstGeom>
          <a:noFill/>
          <a:ln>
            <a:solidFill>
              <a:schemeClr val="bg1"/>
            </a:solidFill>
          </a:ln>
        </p:spPr>
        <p:txBody>
          <a:bodyPr wrap="square" rtlCol="0" anchor="ctr" anchorCtr="1">
            <a:spAutoFit/>
          </a:bodyPr>
          <a:lstStyle/>
          <a:p>
            <a:r>
              <a:rPr lang="bs-Latn-BA" dirty="0" smtClean="0"/>
              <a:t>Znakovi</a:t>
            </a:r>
            <a:endParaRPr lang="bs-Latn-BA" dirty="0" smtClean="0"/>
          </a:p>
        </p:txBody>
      </p:sp>
    </p:spTree>
    <p:extLst>
      <p:ext uri="{BB962C8B-B14F-4D97-AF65-F5344CB8AC3E}">
        <p14:creationId xmlns:p14="http://schemas.microsoft.com/office/powerpoint/2010/main" val="2282471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bs-Latn-BA" sz="4000" dirty="0"/>
              <a:t>EGIPATSKA NUMEROLOGIJA</a:t>
            </a:r>
          </a:p>
        </p:txBody>
      </p:sp>
      <p:pic>
        <p:nvPicPr>
          <p:cNvPr id="4" name="Picture 3"/>
          <p:cNvPicPr>
            <a:picLocks noChangeAspect="1"/>
          </p:cNvPicPr>
          <p:nvPr/>
        </p:nvPicPr>
        <p:blipFill>
          <a:blip r:embed="rId2"/>
          <a:stretch>
            <a:fillRect/>
          </a:stretch>
        </p:blipFill>
        <p:spPr>
          <a:xfrm>
            <a:off x="1218883" y="1772816"/>
            <a:ext cx="4176122" cy="4718713"/>
          </a:xfrm>
          <a:prstGeom prst="rect">
            <a:avLst/>
          </a:prstGeom>
        </p:spPr>
      </p:pic>
      <p:pic>
        <p:nvPicPr>
          <p:cNvPr id="5" name="Picture 4"/>
          <p:cNvPicPr>
            <a:picLocks noChangeAspect="1"/>
          </p:cNvPicPr>
          <p:nvPr/>
        </p:nvPicPr>
        <p:blipFill>
          <a:blip r:embed="rId3"/>
          <a:stretch>
            <a:fillRect/>
          </a:stretch>
        </p:blipFill>
        <p:spPr>
          <a:xfrm>
            <a:off x="5950396" y="3356992"/>
            <a:ext cx="4608975" cy="1164437"/>
          </a:xfrm>
          <a:prstGeom prst="rect">
            <a:avLst/>
          </a:prstGeom>
        </p:spPr>
      </p:pic>
      <p:sp>
        <p:nvSpPr>
          <p:cNvPr id="6" name="TextBox 5"/>
          <p:cNvSpPr txBox="1"/>
          <p:nvPr/>
        </p:nvSpPr>
        <p:spPr>
          <a:xfrm>
            <a:off x="6454452" y="5229200"/>
            <a:ext cx="3816424" cy="646331"/>
          </a:xfrm>
          <a:prstGeom prst="rect">
            <a:avLst/>
          </a:prstGeom>
          <a:noFill/>
          <a:ln>
            <a:solidFill>
              <a:schemeClr val="bg1"/>
            </a:solidFill>
          </a:ln>
        </p:spPr>
        <p:txBody>
          <a:bodyPr wrap="square" rtlCol="0" anchor="ctr" anchorCtr="1">
            <a:spAutoFit/>
          </a:bodyPr>
          <a:lstStyle/>
          <a:p>
            <a:r>
              <a:rPr lang="bs-Latn-BA" dirty="0" smtClean="0"/>
              <a:t>Egipatski znakovi koji predstavljaju određene brojeve</a:t>
            </a:r>
            <a:endParaRPr lang="bs-Latn-BA" dirty="0" smtClean="0"/>
          </a:p>
        </p:txBody>
      </p:sp>
    </p:spTree>
    <p:extLst>
      <p:ext uri="{BB962C8B-B14F-4D97-AF65-F5344CB8AC3E}">
        <p14:creationId xmlns:p14="http://schemas.microsoft.com/office/powerpoint/2010/main" val="405180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8883" y="1803400"/>
            <a:ext cx="9751060" cy="1769616"/>
          </a:xfrm>
        </p:spPr>
        <p:txBody>
          <a:bodyPr/>
          <a:lstStyle/>
          <a:p>
            <a:r>
              <a:rPr lang="bs-Latn-BA" dirty="0"/>
              <a:t>Egipćani su na poseban način predstavljali razlomke, tako specifičan da nema sličnosti ni sa jednom drugom kulturom. Oni su ih predstavljali kao obične brojeve, ali da bi ih razlikovali od običnih brojeva stavljali su crtu iznad.</a:t>
            </a:r>
          </a:p>
        </p:txBody>
      </p:sp>
      <p:sp>
        <p:nvSpPr>
          <p:cNvPr id="3" name="Title 2"/>
          <p:cNvSpPr>
            <a:spLocks noGrp="1"/>
          </p:cNvSpPr>
          <p:nvPr>
            <p:ph type="title"/>
          </p:nvPr>
        </p:nvSpPr>
        <p:spPr/>
        <p:txBody>
          <a:bodyPr>
            <a:normAutofit/>
          </a:bodyPr>
          <a:lstStyle/>
          <a:p>
            <a:r>
              <a:rPr lang="bs-Latn-BA" sz="4000" dirty="0"/>
              <a:t>Predstavljanje </a:t>
            </a:r>
            <a:r>
              <a:rPr lang="bs-Latn-BA" sz="4000" dirty="0" err="1"/>
              <a:t>razlomaka</a:t>
            </a:r>
            <a:endParaRPr lang="bs-Latn-BA" sz="4000" dirty="0"/>
          </a:p>
        </p:txBody>
      </p:sp>
      <p:pic>
        <p:nvPicPr>
          <p:cNvPr id="4" name="Picture 3"/>
          <p:cNvPicPr>
            <a:picLocks noChangeAspect="1"/>
          </p:cNvPicPr>
          <p:nvPr/>
        </p:nvPicPr>
        <p:blipFill>
          <a:blip r:embed="rId2"/>
          <a:stretch>
            <a:fillRect/>
          </a:stretch>
        </p:blipFill>
        <p:spPr>
          <a:xfrm>
            <a:off x="1629916" y="4164809"/>
            <a:ext cx="1408227" cy="1468152"/>
          </a:xfrm>
          <a:prstGeom prst="rect">
            <a:avLst/>
          </a:prstGeom>
        </p:spPr>
      </p:pic>
      <p:pic>
        <p:nvPicPr>
          <p:cNvPr id="5" name="Picture 4"/>
          <p:cNvPicPr>
            <a:picLocks noChangeAspect="1"/>
          </p:cNvPicPr>
          <p:nvPr/>
        </p:nvPicPr>
        <p:blipFill>
          <a:blip r:embed="rId3"/>
          <a:stretch>
            <a:fillRect/>
          </a:stretch>
        </p:blipFill>
        <p:spPr>
          <a:xfrm>
            <a:off x="4438228" y="4164809"/>
            <a:ext cx="1408227" cy="1468152"/>
          </a:xfrm>
          <a:prstGeom prst="rect">
            <a:avLst/>
          </a:prstGeom>
        </p:spPr>
      </p:pic>
      <p:pic>
        <p:nvPicPr>
          <p:cNvPr id="6" name="Picture 5"/>
          <p:cNvPicPr>
            <a:picLocks noChangeAspect="1"/>
          </p:cNvPicPr>
          <p:nvPr/>
        </p:nvPicPr>
        <p:blipFill>
          <a:blip r:embed="rId4"/>
          <a:stretch>
            <a:fillRect/>
          </a:stretch>
        </p:blipFill>
        <p:spPr>
          <a:xfrm>
            <a:off x="7246540" y="4164809"/>
            <a:ext cx="1944216" cy="1472890"/>
          </a:xfrm>
          <a:prstGeom prst="rect">
            <a:avLst/>
          </a:prstGeom>
        </p:spPr>
      </p:pic>
    </p:spTree>
    <p:extLst>
      <p:ext uri="{BB962C8B-B14F-4D97-AF65-F5344CB8AC3E}">
        <p14:creationId xmlns:p14="http://schemas.microsoft.com/office/powerpoint/2010/main" val="10198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ules design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spDef>
      <a:spPr/>
      <a:bodyPr rtlCol="0" anchor="ctr"/>
      <a:lstStyle>
        <a:defPPr algn="ctr">
          <a:defRPr dirty="0"/>
        </a:defPPr>
      </a:lstStyle>
      <a:style>
        <a:lnRef idx="3">
          <a:schemeClr val="lt1"/>
        </a:lnRef>
        <a:fillRef idx="1">
          <a:schemeClr val="accent2"/>
        </a:fillRef>
        <a:effectRef idx="1">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smtClean="0"/>
        </a:defPPr>
      </a:lstStyle>
    </a:txDef>
  </a:objectDefaults>
  <a:extraClrSchemeLst/>
  <a:extLst>
    <a:ext uri="{05A4C25C-085E-4340-85A3-A5531E510DB2}">
      <thm15:themeFamily xmlns:thm15="http://schemas.microsoft.com/office/thememl/2012/main" name="Rules design template" id="{FF6A9B0F-C8B8-4CC7-884F-ED15A6D8506E}" vid="{22252C17-64FB-4EF8-9329-A5DD51CEEA56}"/>
    </a:ext>
  </a:extLst>
</a:theme>
</file>

<file path=ppt/theme/theme2.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entury Gothic-Palatino Linotyp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0BA44C2-DD02-4728-BB84-A46183D4F9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Rules design slides</Template>
  <TotalTime>0</TotalTime>
  <Words>2301</Words>
  <Application>Microsoft Office PowerPoint</Application>
  <PresentationFormat>Custom</PresentationFormat>
  <Paragraphs>97</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Century Gothic</vt:lpstr>
      <vt:lpstr>Palatino Linotype</vt:lpstr>
      <vt:lpstr>Wingdings</vt:lpstr>
      <vt:lpstr>Rules design template</vt:lpstr>
      <vt:lpstr>Kolijevka geometrije i astronomije</vt:lpstr>
      <vt:lpstr>EGIPAT</vt:lpstr>
      <vt:lpstr>Čovjek i prirodne pojave</vt:lpstr>
      <vt:lpstr>PowerPoint Presentation</vt:lpstr>
      <vt:lpstr>RAJNDOV PAPIRUS</vt:lpstr>
      <vt:lpstr>Znakovi i brojevi</vt:lpstr>
      <vt:lpstr>PowerPoint Presentation</vt:lpstr>
      <vt:lpstr>EGIPATSKA NUMEROLOGIJA</vt:lpstr>
      <vt:lpstr>Predstavljanje razlomaka</vt:lpstr>
      <vt:lpstr>PowerPoint Presentation</vt:lpstr>
      <vt:lpstr>PowerPoint Presentation</vt:lpstr>
      <vt:lpstr>PowerPoint Presentation</vt:lpstr>
      <vt:lpstr>EGIPAT I GEOMETRIJA</vt:lpstr>
      <vt:lpstr>PowerPoint Presentation</vt:lpstr>
      <vt:lpstr>PowerPoint Presentation</vt:lpstr>
      <vt:lpstr>Izračunavanje površine jednakokrakog trougla</vt:lpstr>
      <vt:lpstr>PowerPoint Presentation</vt:lpstr>
      <vt:lpstr>PowerPoint Presentation</vt:lpstr>
      <vt:lpstr>PowerPoint Presentation</vt:lpstr>
      <vt:lpstr>Egipatski kalendar</vt:lpstr>
      <vt:lpstr>Historija nastanka piramida</vt:lpstr>
      <vt:lpstr>PowerPoint Presentation</vt:lpstr>
      <vt:lpstr>Piramida koja privlači najveću pažnju</vt:lpstr>
      <vt:lpstr>Primjena geometrije pri konstrukciji</vt:lpstr>
      <vt:lpstr>PowerPoint Presentation</vt:lpstr>
      <vt:lpstr>PowerPoint Presentation</vt:lpstr>
      <vt:lpstr>MEZOPOTAMIJA</vt:lpstr>
      <vt:lpstr>Arhive i biblioteke sa knjigama</vt:lpstr>
      <vt:lpstr>Babilonski katalog neba</vt:lpstr>
      <vt:lpstr>Kretanja nebeskih tijela</vt:lpstr>
      <vt:lpstr>Kako su dani u sedmici dobili svoja imena</vt:lpstr>
      <vt:lpstr>Seksagezimalni sistem</vt:lpstr>
      <vt:lpstr>Tablice</vt:lpstr>
      <vt:lpstr>PowerPoint Presentation</vt:lpstr>
      <vt:lpstr>ZAKLJUČAK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2020-06-03T04:09:04Z</dcterms:created>
  <dcterms:modified xsi:type="dcterms:W3CDTF">2020-06-03T15:44:44Z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TC034605549991</vt:lpwstr>
  </property>
</Properties>
</file>