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0" r:id="rId5"/>
    <p:sldId id="264" r:id="rId6"/>
    <p:sldId id="261" r:id="rId7"/>
    <p:sldId id="265" r:id="rId8"/>
    <p:sldId id="262" r:id="rId9"/>
    <p:sldId id="266" r:id="rId10"/>
    <p:sldId id="258" r:id="rId11"/>
    <p:sldId id="267" r:id="rId12"/>
    <p:sldId id="259"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Vornicescu" initials="AV" lastIdx="1" clrIdx="0">
    <p:extLst>
      <p:ext uri="{19B8F6BF-5375-455C-9EA6-DF929625EA0E}">
        <p15:presenceInfo xmlns:p15="http://schemas.microsoft.com/office/powerpoint/2012/main" userId="c063d6a108d15a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660"/>
  </p:normalViewPr>
  <p:slideViewPr>
    <p:cSldViewPr snapToGrid="0">
      <p:cViewPr varScale="1">
        <p:scale>
          <a:sx n="66" d="100"/>
          <a:sy n="66"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25E98B-2F46-4E4E-A589-5EC5484C866A}"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420469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5E98B-2F46-4E4E-A589-5EC5484C866A}"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423574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5E98B-2F46-4E4E-A589-5EC5484C866A}"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387855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25E98B-2F46-4E4E-A589-5EC5484C866A}"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349017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25E98B-2F46-4E4E-A589-5EC5484C866A}" type="datetimeFigureOut">
              <a:rPr lang="ru-RU" smtClean="0"/>
              <a:t>09.12.2019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336861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25E98B-2F46-4E4E-A589-5EC5484C866A}" type="datetimeFigureOut">
              <a:rPr lang="ru-RU" smtClean="0"/>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310260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25E98B-2F46-4E4E-A589-5EC5484C866A}" type="datetimeFigureOut">
              <a:rPr lang="ru-RU" smtClean="0"/>
              <a:t>09.12.2019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327274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25E98B-2F46-4E4E-A589-5EC5484C866A}" type="datetimeFigureOut">
              <a:rPr lang="ru-RU" smtClean="0"/>
              <a:t>09.12.2019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56837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25E98B-2F46-4E4E-A589-5EC5484C866A}" type="datetimeFigureOut">
              <a:rPr lang="ru-RU" smtClean="0"/>
              <a:t>09.12.2019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1580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25E98B-2F46-4E4E-A589-5EC5484C866A}" type="datetimeFigureOut">
              <a:rPr lang="ru-RU" smtClean="0"/>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414958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25E98B-2F46-4E4E-A589-5EC5484C866A}" type="datetimeFigureOut">
              <a:rPr lang="ru-RU" smtClean="0"/>
              <a:t>09.12.2019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FE29AC-9AB7-4B56-AA7B-81EF20F0DA33}" type="slidenum">
              <a:rPr lang="ru-RU" smtClean="0"/>
              <a:t>‹#›</a:t>
            </a:fld>
            <a:endParaRPr lang="ru-RU"/>
          </a:p>
        </p:txBody>
      </p:sp>
    </p:spTree>
    <p:extLst>
      <p:ext uri="{BB962C8B-B14F-4D97-AF65-F5344CB8AC3E}">
        <p14:creationId xmlns:p14="http://schemas.microsoft.com/office/powerpoint/2010/main" val="49053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E98B-2F46-4E4E-A589-5EC5484C866A}" type="datetimeFigureOut">
              <a:rPr lang="ru-RU" smtClean="0"/>
              <a:t>09.12.2019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E29AC-9AB7-4B56-AA7B-81EF20F0DA33}" type="slidenum">
              <a:rPr lang="ru-RU" smtClean="0"/>
              <a:t>‹#›</a:t>
            </a:fld>
            <a:endParaRPr lang="ru-RU"/>
          </a:p>
        </p:txBody>
      </p:sp>
    </p:spTree>
    <p:extLst>
      <p:ext uri="{BB962C8B-B14F-4D97-AF65-F5344CB8AC3E}">
        <p14:creationId xmlns:p14="http://schemas.microsoft.com/office/powerpoint/2010/main" val="172585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o.wikipedia.org/wiki/Fazele_Lunii"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source=images&amp;cd=&amp;ved=2ahUKEwjmjfCVsanmAhUBt4sKHX9DCCcQjB16BAgBEAM&amp;url=https://www.pinterest.com/pin/598556606701908238/&amp;psig=AOvVaw2x2tYL70LhMTzJywK40yAI&amp;ust=1576008927536095"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k8schoollessons.com/earths-rotatio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url?sa=i&amp;source=images&amp;cd=&amp;ved=2ahUKEwjsrKWquKnmAhXOo4sKHWRtDiEQjB16BAgBEAM&amp;url=https://evenimentul.md/socialistii-si-democratii-europeni-saluta-schimbarea-sistemului-electoral-din-moldova-ppe-se-declara-impotriva-si-vrea-revizuirea-acordului-de-asociere-spre-imensa-satisfactie-a-lui-dodon/&amp;psig=AOvVaw0jhmgnc4LvtDqRhk5yigSj&amp;ust=1576010792913643"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cycling.com/training/a20040338/gut-science-is-the-future-of-hydratio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source=images&amp;cd=&amp;ved=2ahUKEwi96NyRmKnmAhXJs4sKHd_PBHIQjB16BAgBEAM&amp;url=https://dreamgeek.ro/interpretare-vis-in-care-apar-anotimpuri&amp;psig=AOvVaw1vBP3CqB0maJmM7tSzhhq1&amp;ust=1576002109732785"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schide.md/ro/stiri"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source=images&amp;cd=&amp;ved=2ahUKEwjJrNrNnanmAhWjw6YKHepkDtwQjB16BAgBEAM&amp;url=https://pixabay.com/photos/grow-blossom-time-lapse-sequence-73353/&amp;psig=AOvVaw2HazUPIt8nPFdlu_8xJcce&amp;ust=1576003492473917"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source=images&amp;cd=&amp;ved=2ahUKEwjIwPPOrKnmAhXYwsQBHbVnCpIQjB16BAgBEAM&amp;url=http://www.cunoastelumea.ro/pasarile-mici-se-aduna-in-stoluri-special-pentru-a-se-razboi-cu-pasarile-de-prada-dar-aceste-atacuri-comune-au-si-scopuri-secrete-in-afara-de-alungarea-pradatorilor/&amp;psig=AOvVaw0F0hKv52VZJrR53F8WvtuC&amp;ust=1576007731471043"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9571" y="2874743"/>
            <a:ext cx="10392361" cy="471795"/>
          </a:xfrm>
        </p:spPr>
        <p:txBody>
          <a:bodyPr>
            <a:noAutofit/>
          </a:bodyPr>
          <a:lstStyle/>
          <a:p>
            <a:r>
              <a:rPr lang="en-US" sz="3600" b="1" dirty="0" err="1" smtClean="0"/>
              <a:t>Periodicitatea</a:t>
            </a:r>
            <a:r>
              <a:rPr lang="en-US" sz="3600" b="1" dirty="0" smtClean="0"/>
              <a:t> </a:t>
            </a:r>
            <a:r>
              <a:rPr lang="ro-RO" sz="3600" b="1" dirty="0" smtClean="0"/>
              <a:t>în viața </a:t>
            </a:r>
            <a:r>
              <a:rPr lang="ro-RO" sz="3600" b="1" dirty="0" smtClean="0"/>
              <a:t>noastră/Periodicity in our life</a:t>
            </a:r>
            <a:endParaRPr lang="ru-RU" sz="3600" b="1" dirty="0"/>
          </a:p>
        </p:txBody>
      </p:sp>
      <p:sp>
        <p:nvSpPr>
          <p:cNvPr id="3" name="Подзаголовок 2"/>
          <p:cNvSpPr>
            <a:spLocks noGrp="1"/>
          </p:cNvSpPr>
          <p:nvPr>
            <p:ph type="subTitle" idx="1"/>
          </p:nvPr>
        </p:nvSpPr>
        <p:spPr>
          <a:xfrm>
            <a:off x="1095888" y="3742461"/>
            <a:ext cx="9144000" cy="1655762"/>
          </a:xfrm>
        </p:spPr>
        <p:txBody>
          <a:bodyPr>
            <a:noAutofit/>
          </a:bodyPr>
          <a:lstStyle/>
          <a:p>
            <a:r>
              <a:rPr lang="en-US" dirty="0" err="1" smtClean="0"/>
              <a:t>Autorii</a:t>
            </a:r>
            <a:r>
              <a:rPr lang="en-US" dirty="0" smtClean="0"/>
              <a:t> </a:t>
            </a:r>
            <a:r>
              <a:rPr lang="en-US" dirty="0" err="1" smtClean="0"/>
              <a:t>proiectului</a:t>
            </a:r>
            <a:r>
              <a:rPr lang="ro-MD" dirty="0" smtClean="0"/>
              <a:t>/Project authors</a:t>
            </a:r>
            <a:r>
              <a:rPr lang="en-US" dirty="0" smtClean="0"/>
              <a:t>: </a:t>
            </a:r>
            <a:endParaRPr lang="ro-RO" dirty="0" smtClean="0"/>
          </a:p>
          <a:p>
            <a:r>
              <a:rPr lang="en-US" dirty="0" err="1" smtClean="0"/>
              <a:t>Bejenari</a:t>
            </a:r>
            <a:r>
              <a:rPr lang="en-US" dirty="0" smtClean="0"/>
              <a:t> </a:t>
            </a:r>
            <a:r>
              <a:rPr lang="en-US" dirty="0" err="1" smtClean="0"/>
              <a:t>Nicoleta</a:t>
            </a:r>
            <a:r>
              <a:rPr lang="ro-RO" dirty="0"/>
              <a:t> </a:t>
            </a:r>
            <a:r>
              <a:rPr lang="en-US" dirty="0" smtClean="0"/>
              <a:t> </a:t>
            </a:r>
            <a:r>
              <a:rPr lang="en-US" dirty="0" err="1" smtClean="0"/>
              <a:t>Vornicescu</a:t>
            </a:r>
            <a:r>
              <a:rPr lang="en-US" dirty="0" smtClean="0"/>
              <a:t> Alexa</a:t>
            </a:r>
            <a:endParaRPr lang="ro-RO" dirty="0" smtClean="0"/>
          </a:p>
        </p:txBody>
      </p:sp>
      <p:sp>
        <p:nvSpPr>
          <p:cNvPr id="6" name="Прямоугольник 5"/>
          <p:cNvSpPr/>
          <p:nvPr/>
        </p:nvSpPr>
        <p:spPr>
          <a:xfrm>
            <a:off x="1808213" y="380109"/>
            <a:ext cx="6096000" cy="923330"/>
          </a:xfrm>
          <a:prstGeom prst="rect">
            <a:avLst/>
          </a:prstGeom>
        </p:spPr>
        <p:txBody>
          <a:bodyPr>
            <a:spAutoFit/>
          </a:bodyPr>
          <a:lstStyle/>
          <a:p>
            <a:r>
              <a:rPr lang="ro-RO" dirty="0" smtClean="0"/>
              <a:t>Liceul Privat </a:t>
            </a:r>
            <a:r>
              <a:rPr lang="en-US" dirty="0" smtClean="0"/>
              <a:t>“</a:t>
            </a:r>
            <a:r>
              <a:rPr lang="ro-RO" dirty="0" smtClean="0"/>
              <a:t>DA VINCI</a:t>
            </a:r>
            <a:r>
              <a:rPr lang="en-US" dirty="0" smtClean="0"/>
              <a:t>”</a:t>
            </a:r>
            <a:endParaRPr lang="ro-RO" dirty="0" smtClean="0"/>
          </a:p>
          <a:p>
            <a:r>
              <a:rPr lang="en-US" dirty="0" smtClean="0"/>
              <a:t>Chi</a:t>
            </a:r>
            <a:r>
              <a:rPr lang="ro-RO" dirty="0" smtClean="0"/>
              <a:t>șinău, Republica Moldova</a:t>
            </a:r>
          </a:p>
          <a:p>
            <a:r>
              <a:rPr lang="ro-RO" dirty="0" smtClean="0"/>
              <a:t>Data:</a:t>
            </a:r>
            <a:r>
              <a:rPr lang="ru-RU" dirty="0" smtClean="0"/>
              <a:t> </a:t>
            </a:r>
            <a:r>
              <a:rPr lang="ro-RO" dirty="0" smtClean="0"/>
              <a:t> 03.12.2019</a:t>
            </a:r>
            <a:endParaRPr lang="ru-RU" dirty="0"/>
          </a:p>
        </p:txBody>
      </p:sp>
      <p:sp>
        <p:nvSpPr>
          <p:cNvPr id="7" name="AutoShape 6" descr="Image result for etwinning png&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Image result for etwinning png&quot;"/>
          <p:cNvSpPr>
            <a:spLocks noChangeAspect="1" noChangeArrowheads="1"/>
          </p:cNvSpPr>
          <p:nvPr/>
        </p:nvSpPr>
        <p:spPr bwMode="auto">
          <a:xfrm>
            <a:off x="791088" y="-4036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 name="Рисунок 12"/>
          <p:cNvPicPr>
            <a:picLocks noChangeAspect="1"/>
          </p:cNvPicPr>
          <p:nvPr/>
        </p:nvPicPr>
        <p:blipFill>
          <a:blip r:embed="rId2"/>
          <a:stretch>
            <a:fillRect/>
          </a:stretch>
        </p:blipFill>
        <p:spPr>
          <a:xfrm>
            <a:off x="9334500" y="74375"/>
            <a:ext cx="2857500" cy="1600200"/>
          </a:xfrm>
          <a:prstGeom prst="rect">
            <a:avLst/>
          </a:prstGeom>
        </p:spPr>
      </p:pic>
      <p:sp>
        <p:nvSpPr>
          <p:cNvPr id="14" name="TextBox 13"/>
          <p:cNvSpPr txBox="1"/>
          <p:nvPr/>
        </p:nvSpPr>
        <p:spPr>
          <a:xfrm>
            <a:off x="4204212" y="2193567"/>
            <a:ext cx="3274142" cy="461665"/>
          </a:xfrm>
          <a:prstGeom prst="rect">
            <a:avLst/>
          </a:prstGeom>
          <a:noFill/>
        </p:spPr>
        <p:txBody>
          <a:bodyPr wrap="square" rtlCol="0">
            <a:spAutoFit/>
          </a:bodyPr>
          <a:lstStyle/>
          <a:p>
            <a:pPr algn="ctr"/>
            <a:r>
              <a:rPr lang="ro-RO" sz="2400" b="1" dirty="0" smtClean="0"/>
              <a:t>Proiectul eTwinning:</a:t>
            </a:r>
          </a:p>
        </p:txBody>
      </p:sp>
      <p:pic>
        <p:nvPicPr>
          <p:cNvPr id="2050"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5710" t="14091" r="26290" b="18540"/>
          <a:stretch/>
        </p:blipFill>
        <p:spPr bwMode="auto">
          <a:xfrm>
            <a:off x="59568" y="74375"/>
            <a:ext cx="1767840" cy="186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66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96903" y="-181613"/>
            <a:ext cx="4484571" cy="1325563"/>
          </a:xfrm>
        </p:spPr>
        <p:txBody>
          <a:bodyPr>
            <a:normAutofit/>
          </a:bodyPr>
          <a:lstStyle/>
          <a:p>
            <a:r>
              <a:rPr lang="en-GB" sz="2800" b="1" dirty="0" err="1" smtClean="0"/>
              <a:t>Fazele</a:t>
            </a:r>
            <a:r>
              <a:rPr lang="en-GB" sz="2800" b="1" dirty="0" smtClean="0"/>
              <a:t> </a:t>
            </a:r>
            <a:r>
              <a:rPr lang="ro-RO" sz="2800" b="1" dirty="0" smtClean="0"/>
              <a:t>lunii </a:t>
            </a:r>
            <a:r>
              <a:rPr lang="en-GB" sz="2800" b="1" dirty="0" smtClean="0"/>
              <a:t>/ Moon Phases</a:t>
            </a:r>
            <a:endParaRPr lang="ru-RU" sz="2800" b="1" dirty="0"/>
          </a:p>
        </p:txBody>
      </p:sp>
      <p:pic>
        <p:nvPicPr>
          <p:cNvPr id="1034" name="Picture 10" descr="Mond Grafi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832" y="974741"/>
            <a:ext cx="4056425" cy="3034808"/>
          </a:xfrm>
          <a:prstGeom prst="rec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6087" y="4504856"/>
            <a:ext cx="3482776" cy="1938992"/>
          </a:xfrm>
          <a:prstGeom prst="rect">
            <a:avLst/>
          </a:prstGeom>
          <a:noFill/>
        </p:spPr>
        <p:txBody>
          <a:bodyPr wrap="square" rtlCol="0">
            <a:spAutoFit/>
          </a:bodyPr>
          <a:lstStyle/>
          <a:p>
            <a:r>
              <a:rPr lang="en-GB" sz="2000" dirty="0" err="1"/>
              <a:t>Fazele</a:t>
            </a:r>
            <a:r>
              <a:rPr lang="en-GB" sz="2000" dirty="0"/>
              <a:t> </a:t>
            </a:r>
            <a:r>
              <a:rPr lang="en-GB" sz="2000" dirty="0" err="1" smtClean="0"/>
              <a:t>Lunii</a:t>
            </a:r>
            <a:r>
              <a:rPr lang="en-GB" sz="2000" dirty="0" smtClean="0"/>
              <a:t>/Moon Phases: </a:t>
            </a:r>
          </a:p>
          <a:p>
            <a:pPr marL="342900" indent="-342900">
              <a:buFont typeface="Wingdings" panose="05000000000000000000" pitchFamily="2" charset="2"/>
              <a:buChar char="ü"/>
            </a:pPr>
            <a:r>
              <a:rPr lang="en-GB" sz="2000" dirty="0" smtClean="0"/>
              <a:t>1-lună </a:t>
            </a:r>
            <a:r>
              <a:rPr lang="en-GB" sz="2000" dirty="0" err="1" smtClean="0"/>
              <a:t>nouă</a:t>
            </a:r>
            <a:r>
              <a:rPr lang="en-GB" sz="2000" dirty="0" smtClean="0"/>
              <a:t>/new moon,</a:t>
            </a:r>
          </a:p>
          <a:p>
            <a:pPr marL="342900" indent="-342900">
              <a:buFont typeface="Wingdings" panose="05000000000000000000" pitchFamily="2" charset="2"/>
              <a:buChar char="ü"/>
            </a:pPr>
            <a:r>
              <a:rPr lang="en-GB" sz="2000" dirty="0" smtClean="0"/>
              <a:t>3-primul </a:t>
            </a:r>
            <a:r>
              <a:rPr lang="en-GB" sz="2000" dirty="0" err="1" smtClean="0"/>
              <a:t>pătrar</a:t>
            </a:r>
            <a:r>
              <a:rPr lang="en-GB" sz="2000" dirty="0" smtClean="0"/>
              <a:t>/first quarter,</a:t>
            </a:r>
            <a:endParaRPr lang="en-GB" sz="2000" dirty="0"/>
          </a:p>
          <a:p>
            <a:pPr marL="342900" indent="-342900">
              <a:buFont typeface="Wingdings" panose="05000000000000000000" pitchFamily="2" charset="2"/>
              <a:buChar char="ü"/>
            </a:pPr>
            <a:r>
              <a:rPr lang="en-GB" sz="2000" dirty="0" smtClean="0"/>
              <a:t>5-lună </a:t>
            </a:r>
            <a:r>
              <a:rPr lang="en-GB" sz="2000" dirty="0" err="1" smtClean="0"/>
              <a:t>plină</a:t>
            </a:r>
            <a:r>
              <a:rPr lang="en-GB" sz="2000" dirty="0" smtClean="0"/>
              <a:t>/full moon ,</a:t>
            </a:r>
          </a:p>
          <a:p>
            <a:pPr marL="342900" indent="-342900">
              <a:buFont typeface="Wingdings" panose="05000000000000000000" pitchFamily="2" charset="2"/>
              <a:buChar char="ü"/>
            </a:pPr>
            <a:r>
              <a:rPr lang="en-GB" sz="2000" dirty="0" smtClean="0"/>
              <a:t> </a:t>
            </a:r>
            <a:r>
              <a:rPr lang="en-GB" sz="2000" dirty="0"/>
              <a:t>7-ultimul </a:t>
            </a:r>
            <a:r>
              <a:rPr lang="en-GB" sz="2000" dirty="0" err="1" smtClean="0"/>
              <a:t>pătrar</a:t>
            </a:r>
            <a:r>
              <a:rPr lang="en-GB" sz="2000" dirty="0" smtClean="0"/>
              <a:t>/last quarter</a:t>
            </a:r>
            <a:endParaRPr lang="en-GB" sz="2000" dirty="0"/>
          </a:p>
        </p:txBody>
      </p:sp>
      <p:sp>
        <p:nvSpPr>
          <p:cNvPr id="8" name="Rectangle 7"/>
          <p:cNvSpPr/>
          <p:nvPr/>
        </p:nvSpPr>
        <p:spPr>
          <a:xfrm>
            <a:off x="4674094" y="778697"/>
            <a:ext cx="7213106" cy="2246769"/>
          </a:xfrm>
          <a:prstGeom prst="rect">
            <a:avLst/>
          </a:prstGeom>
        </p:spPr>
        <p:txBody>
          <a:bodyPr wrap="square">
            <a:spAutoFit/>
          </a:bodyPr>
          <a:lstStyle/>
          <a:p>
            <a:pPr marL="342900" indent="-342900">
              <a:buFont typeface="Arial" panose="020B0604020202020204" pitchFamily="34" charset="0"/>
              <a:buChar char="•"/>
            </a:pPr>
            <a:r>
              <a:rPr lang="en-GB" sz="2000" dirty="0" err="1"/>
              <a:t>Fazele</a:t>
            </a:r>
            <a:r>
              <a:rPr lang="en-GB" sz="2000" dirty="0"/>
              <a:t> </a:t>
            </a:r>
            <a:r>
              <a:rPr lang="en-GB" sz="2000" dirty="0" err="1"/>
              <a:t>Lunii</a:t>
            </a:r>
            <a:r>
              <a:rPr lang="en-GB" sz="2000" dirty="0"/>
              <a:t> </a:t>
            </a:r>
            <a:r>
              <a:rPr lang="en-GB" sz="2000" dirty="0" err="1"/>
              <a:t>sunt</a:t>
            </a:r>
            <a:r>
              <a:rPr lang="en-GB" sz="2000" dirty="0"/>
              <a:t> </a:t>
            </a:r>
            <a:r>
              <a:rPr lang="en-GB" sz="2000" dirty="0" err="1"/>
              <a:t>diferitele</a:t>
            </a:r>
            <a:r>
              <a:rPr lang="en-GB" sz="2000" dirty="0"/>
              <a:t> </a:t>
            </a:r>
            <a:r>
              <a:rPr lang="en-GB" sz="2000" dirty="0" err="1"/>
              <a:t>forme</a:t>
            </a:r>
            <a:r>
              <a:rPr lang="en-GB" sz="2000" dirty="0"/>
              <a:t> </a:t>
            </a:r>
            <a:r>
              <a:rPr lang="en-GB" sz="2000" dirty="0" err="1"/>
              <a:t>în</a:t>
            </a:r>
            <a:r>
              <a:rPr lang="en-GB" sz="2000" dirty="0"/>
              <a:t> care </a:t>
            </a:r>
            <a:r>
              <a:rPr lang="en-GB" sz="2000" dirty="0" err="1"/>
              <a:t>apare</a:t>
            </a:r>
            <a:r>
              <a:rPr lang="en-GB" sz="2000" dirty="0"/>
              <a:t> Luna </a:t>
            </a:r>
            <a:r>
              <a:rPr lang="en-GB" sz="2000" dirty="0" err="1"/>
              <a:t>văzută</a:t>
            </a:r>
            <a:r>
              <a:rPr lang="en-GB" sz="2000" dirty="0"/>
              <a:t> de un </a:t>
            </a:r>
            <a:r>
              <a:rPr lang="en-GB" sz="2000" dirty="0" err="1"/>
              <a:t>observator</a:t>
            </a:r>
            <a:r>
              <a:rPr lang="en-GB" sz="2000" dirty="0"/>
              <a:t> de </a:t>
            </a:r>
            <a:r>
              <a:rPr lang="en-GB" sz="2000" dirty="0" err="1"/>
              <a:t>pe</a:t>
            </a:r>
            <a:r>
              <a:rPr lang="en-GB" sz="2000" dirty="0"/>
              <a:t> </a:t>
            </a:r>
            <a:r>
              <a:rPr lang="en-GB" sz="2000" dirty="0" err="1"/>
              <a:t>Pământ</a:t>
            </a:r>
            <a:r>
              <a:rPr lang="en-GB" sz="2000" dirty="0"/>
              <a:t>. </a:t>
            </a:r>
            <a:r>
              <a:rPr lang="en-GB" sz="2000" dirty="0" err="1"/>
              <a:t>Ele</a:t>
            </a:r>
            <a:r>
              <a:rPr lang="en-GB" sz="2000" dirty="0"/>
              <a:t> </a:t>
            </a:r>
            <a:r>
              <a:rPr lang="en-GB" sz="2000" dirty="0" err="1"/>
              <a:t>sunt</a:t>
            </a:r>
            <a:r>
              <a:rPr lang="en-GB" sz="2000" dirty="0"/>
              <a:t> date de </a:t>
            </a:r>
            <a:r>
              <a:rPr lang="en-GB" sz="2000" dirty="0" err="1"/>
              <a:t>poziția</a:t>
            </a:r>
            <a:r>
              <a:rPr lang="en-GB" sz="2000" dirty="0"/>
              <a:t> </a:t>
            </a:r>
            <a:r>
              <a:rPr lang="en-GB" sz="2000" dirty="0" err="1"/>
              <a:t>Lunii</a:t>
            </a:r>
            <a:r>
              <a:rPr lang="en-GB" sz="2000" dirty="0"/>
              <a:t> </a:t>
            </a:r>
            <a:r>
              <a:rPr lang="en-GB" sz="2000" dirty="0" err="1"/>
              <a:t>în</a:t>
            </a:r>
            <a:r>
              <a:rPr lang="en-GB" sz="2000" dirty="0"/>
              <a:t> </a:t>
            </a:r>
            <a:r>
              <a:rPr lang="en-GB" sz="2000" dirty="0" err="1"/>
              <a:t>raport</a:t>
            </a:r>
            <a:r>
              <a:rPr lang="en-GB" sz="2000" dirty="0"/>
              <a:t> cu </a:t>
            </a:r>
            <a:r>
              <a:rPr lang="en-GB" sz="2000" dirty="0" err="1"/>
              <a:t>dreapta</a:t>
            </a:r>
            <a:r>
              <a:rPr lang="en-GB" sz="2000" dirty="0"/>
              <a:t> </a:t>
            </a:r>
            <a:r>
              <a:rPr lang="en-GB" sz="2000" dirty="0" err="1"/>
              <a:t>Pământ-Soare</a:t>
            </a:r>
            <a:r>
              <a:rPr lang="en-GB" sz="2000" dirty="0"/>
              <a:t>. </a:t>
            </a:r>
            <a:r>
              <a:rPr lang="en-GB" sz="2000" dirty="0" err="1"/>
              <a:t>Aceasta</a:t>
            </a:r>
            <a:r>
              <a:rPr lang="en-GB" sz="2000" dirty="0"/>
              <a:t> </a:t>
            </a:r>
            <a:r>
              <a:rPr lang="en-GB" sz="2000" dirty="0" err="1"/>
              <a:t>variază</a:t>
            </a:r>
            <a:r>
              <a:rPr lang="en-GB" sz="2000" dirty="0"/>
              <a:t> </a:t>
            </a:r>
            <a:r>
              <a:rPr lang="en-GB" sz="2000" dirty="0" err="1"/>
              <a:t>datorită</a:t>
            </a:r>
            <a:r>
              <a:rPr lang="en-GB" sz="2000" dirty="0"/>
              <a:t> </a:t>
            </a:r>
            <a:r>
              <a:rPr lang="en-GB" sz="2000" dirty="0" err="1"/>
              <a:t>mișcării</a:t>
            </a:r>
            <a:r>
              <a:rPr lang="en-GB" sz="2000" dirty="0"/>
              <a:t> de </a:t>
            </a:r>
            <a:r>
              <a:rPr lang="en-GB" sz="2000" dirty="0" err="1"/>
              <a:t>revoluție</a:t>
            </a:r>
            <a:r>
              <a:rPr lang="en-GB" sz="2000" dirty="0"/>
              <a:t> a </a:t>
            </a:r>
            <a:r>
              <a:rPr lang="en-GB" sz="2000" dirty="0" err="1"/>
              <a:t>Lunii</a:t>
            </a:r>
            <a:r>
              <a:rPr lang="en-GB" sz="2000" dirty="0"/>
              <a:t> </a:t>
            </a:r>
            <a:r>
              <a:rPr lang="en-GB" sz="2000" dirty="0" err="1"/>
              <a:t>în</a:t>
            </a:r>
            <a:r>
              <a:rPr lang="en-GB" sz="2000" dirty="0"/>
              <a:t> </a:t>
            </a:r>
            <a:r>
              <a:rPr lang="en-GB" sz="2000" dirty="0" err="1"/>
              <a:t>jurul</a:t>
            </a:r>
            <a:r>
              <a:rPr lang="en-GB" sz="2000" dirty="0"/>
              <a:t> </a:t>
            </a:r>
            <a:r>
              <a:rPr lang="en-GB" sz="2000" dirty="0" err="1"/>
              <a:t>Pământului</a:t>
            </a:r>
            <a:r>
              <a:rPr lang="en-GB" sz="2000" dirty="0"/>
              <a:t>. </a:t>
            </a:r>
            <a:r>
              <a:rPr lang="en-GB" sz="2000" dirty="0" err="1"/>
              <a:t>Perioada</a:t>
            </a:r>
            <a:r>
              <a:rPr lang="en-GB" sz="2000" dirty="0"/>
              <a:t> de </a:t>
            </a:r>
            <a:r>
              <a:rPr lang="en-GB" sz="2000" dirty="0" err="1"/>
              <a:t>repetare</a:t>
            </a:r>
            <a:r>
              <a:rPr lang="en-GB" sz="2000" dirty="0"/>
              <a:t> a </a:t>
            </a:r>
            <a:r>
              <a:rPr lang="en-GB" sz="2000" dirty="0" err="1"/>
              <a:t>fazelor</a:t>
            </a:r>
            <a:r>
              <a:rPr lang="en-GB" sz="2000" dirty="0"/>
              <a:t> </a:t>
            </a:r>
            <a:r>
              <a:rPr lang="en-GB" sz="2000" dirty="0" err="1"/>
              <a:t>Lunii</a:t>
            </a:r>
            <a:r>
              <a:rPr lang="en-GB" sz="2000" dirty="0"/>
              <a:t> </a:t>
            </a:r>
            <a:r>
              <a:rPr lang="en-GB" sz="2000" dirty="0" err="1"/>
              <a:t>este</a:t>
            </a:r>
            <a:r>
              <a:rPr lang="en-GB" sz="2000" dirty="0"/>
              <a:t> </a:t>
            </a:r>
            <a:r>
              <a:rPr lang="en-GB" sz="2000" dirty="0" err="1"/>
              <a:t>numită</a:t>
            </a:r>
            <a:r>
              <a:rPr lang="en-GB" sz="2000" dirty="0"/>
              <a:t> </a:t>
            </a:r>
            <a:r>
              <a:rPr lang="en-GB" sz="2000" dirty="0" err="1"/>
              <a:t>Lună</a:t>
            </a:r>
            <a:r>
              <a:rPr lang="en-GB" sz="2000" dirty="0"/>
              <a:t> </a:t>
            </a:r>
            <a:r>
              <a:rPr lang="en-GB" sz="2000" dirty="0" err="1"/>
              <a:t>sinodică</a:t>
            </a:r>
            <a:r>
              <a:rPr lang="en-GB" sz="2000" dirty="0"/>
              <a:t> </a:t>
            </a:r>
            <a:r>
              <a:rPr lang="en-GB" sz="2000" dirty="0" err="1"/>
              <a:t>și</a:t>
            </a:r>
            <a:r>
              <a:rPr lang="en-GB" sz="2000" dirty="0"/>
              <a:t> are o </a:t>
            </a:r>
            <a:r>
              <a:rPr lang="en-GB" sz="2000" dirty="0" err="1"/>
              <a:t>durată</a:t>
            </a:r>
            <a:r>
              <a:rPr lang="en-GB" sz="2000" dirty="0"/>
              <a:t> de </a:t>
            </a:r>
            <a:r>
              <a:rPr lang="en-GB" sz="2000" dirty="0" err="1"/>
              <a:t>aproximativ</a:t>
            </a:r>
            <a:r>
              <a:rPr lang="en-GB" sz="2000" dirty="0"/>
              <a:t> 29,5 </a:t>
            </a:r>
            <a:r>
              <a:rPr lang="en-GB" sz="2000" dirty="0" err="1"/>
              <a:t>zile</a:t>
            </a:r>
            <a:r>
              <a:rPr lang="en-GB" sz="2000" dirty="0" smtClean="0"/>
              <a:t>.</a:t>
            </a:r>
            <a:r>
              <a:rPr lang="en-GB" sz="2000" dirty="0"/>
              <a:t> </a:t>
            </a:r>
            <a:r>
              <a:rPr lang="en-GB" sz="2000" dirty="0" err="1"/>
              <a:t>Faza</a:t>
            </a:r>
            <a:r>
              <a:rPr lang="en-GB" sz="2000" dirty="0"/>
              <a:t> </a:t>
            </a:r>
            <a:r>
              <a:rPr lang="en-GB" sz="2000" dirty="0" err="1"/>
              <a:t>Lunii</a:t>
            </a:r>
            <a:r>
              <a:rPr lang="en-GB" sz="2000" dirty="0"/>
              <a:t> </a:t>
            </a:r>
            <a:r>
              <a:rPr lang="en-GB" sz="2000" dirty="0" err="1" smtClean="0"/>
              <a:t>este</a:t>
            </a:r>
            <a:r>
              <a:rPr lang="en-GB" sz="2000" dirty="0" smtClean="0"/>
              <a:t> </a:t>
            </a:r>
            <a:r>
              <a:rPr lang="en-GB" sz="2000" dirty="0" err="1"/>
              <a:t>atunci</a:t>
            </a:r>
            <a:r>
              <a:rPr lang="en-GB" sz="2000" dirty="0"/>
              <a:t> </a:t>
            </a:r>
            <a:r>
              <a:rPr lang="en-GB" sz="2000" dirty="0" err="1"/>
              <a:t>când</a:t>
            </a:r>
            <a:r>
              <a:rPr lang="en-GB" sz="2000" dirty="0"/>
              <a:t>, </a:t>
            </a:r>
            <a:r>
              <a:rPr lang="en-GB" sz="2000" dirty="0" err="1"/>
              <a:t>în</a:t>
            </a:r>
            <a:r>
              <a:rPr lang="en-GB" sz="2000" dirty="0"/>
              <a:t> </a:t>
            </a:r>
            <a:r>
              <a:rPr lang="en-GB" sz="2000" dirty="0" err="1"/>
              <a:t>cursul</a:t>
            </a:r>
            <a:r>
              <a:rPr lang="en-GB" sz="2000" dirty="0"/>
              <a:t> </a:t>
            </a:r>
            <a:r>
              <a:rPr lang="en-GB" sz="2000" dirty="0" err="1"/>
              <a:t>orbitei</a:t>
            </a:r>
            <a:r>
              <a:rPr lang="en-GB" sz="2000" dirty="0"/>
              <a:t> sale, </a:t>
            </a:r>
            <a:r>
              <a:rPr lang="en-GB" sz="2000" dirty="0" err="1"/>
              <a:t>satelitul</a:t>
            </a:r>
            <a:r>
              <a:rPr lang="en-GB" sz="2000" dirty="0"/>
              <a:t> se </a:t>
            </a:r>
            <a:r>
              <a:rPr lang="en-GB" sz="2000" dirty="0" err="1"/>
              <a:t>intrepune</a:t>
            </a:r>
            <a:r>
              <a:rPr lang="en-GB" sz="2000" dirty="0"/>
              <a:t> </a:t>
            </a:r>
            <a:r>
              <a:rPr lang="en-GB" sz="2000" dirty="0" err="1"/>
              <a:t>între</a:t>
            </a:r>
            <a:r>
              <a:rPr lang="en-GB" sz="2000" dirty="0"/>
              <a:t> </a:t>
            </a:r>
            <a:r>
              <a:rPr lang="en-GB" sz="2000" dirty="0" err="1"/>
              <a:t>Pământ</a:t>
            </a:r>
            <a:r>
              <a:rPr lang="en-GB" sz="2000" dirty="0"/>
              <a:t> </a:t>
            </a:r>
            <a:r>
              <a:rPr lang="en-GB" sz="2000" dirty="0" err="1"/>
              <a:t>și</a:t>
            </a:r>
            <a:r>
              <a:rPr lang="en-GB" sz="2000" dirty="0"/>
              <a:t> </a:t>
            </a:r>
            <a:r>
              <a:rPr lang="en-GB" sz="2000" dirty="0" err="1"/>
              <a:t>Soare</a:t>
            </a:r>
            <a:r>
              <a:rPr lang="en-GB" sz="2000" dirty="0"/>
              <a:t>.</a:t>
            </a:r>
            <a:endParaRPr lang="en-GB" sz="2000" dirty="0"/>
          </a:p>
        </p:txBody>
      </p:sp>
      <p:sp>
        <p:nvSpPr>
          <p:cNvPr id="9" name="Rectangle 8"/>
          <p:cNvSpPr/>
          <p:nvPr/>
        </p:nvSpPr>
        <p:spPr>
          <a:xfrm>
            <a:off x="170108" y="6443848"/>
            <a:ext cx="4124591" cy="369332"/>
          </a:xfrm>
          <a:prstGeom prst="rect">
            <a:avLst/>
          </a:prstGeom>
        </p:spPr>
        <p:txBody>
          <a:bodyPr wrap="none">
            <a:spAutoFit/>
          </a:bodyPr>
          <a:lstStyle/>
          <a:p>
            <a:r>
              <a:rPr lang="en-GB" dirty="0">
                <a:hlinkClick r:id="rId3"/>
              </a:rPr>
              <a:t>https://ro.wikipedia.org/wiki/Fazele_Lunii</a:t>
            </a:r>
            <a:endParaRPr lang="en-GB" dirty="0"/>
          </a:p>
        </p:txBody>
      </p:sp>
      <p:sp>
        <p:nvSpPr>
          <p:cNvPr id="11" name="Rectangle 10"/>
          <p:cNvSpPr/>
          <p:nvPr/>
        </p:nvSpPr>
        <p:spPr>
          <a:xfrm>
            <a:off x="4624842" y="3620524"/>
            <a:ext cx="7549989" cy="2246769"/>
          </a:xfrm>
          <a:prstGeom prst="rect">
            <a:avLst/>
          </a:prstGeom>
        </p:spPr>
        <p:txBody>
          <a:bodyPr wrap="square">
            <a:spAutoFit/>
          </a:bodyPr>
          <a:lstStyle/>
          <a:p>
            <a:pPr marL="285750" indent="-285750">
              <a:buFont typeface="Arial" panose="020B0604020202020204" pitchFamily="34" charset="0"/>
              <a:buChar char="•"/>
            </a:pPr>
            <a:r>
              <a:rPr lang="en-GB" sz="2000" dirty="0"/>
              <a:t>The lunar phase or phase of the Moon is the shape of the directly sunlit portion of the Moon as viewed from Earth. They are given by the position of the month in relation to the right Earth-Sun .It varies because of the revolution of the month around the Earth. The lunar phases gradually change over the period of a synodic month of approximately 29.5 </a:t>
            </a:r>
            <a:r>
              <a:rPr lang="en-GB" sz="2000" dirty="0" smtClean="0"/>
              <a:t>days. The Phase of the Moon it’s when ,during its orbit, the satellite intervenes between The Earth and Sun.</a:t>
            </a:r>
            <a:endParaRPr lang="en-GB" sz="2000" dirty="0"/>
          </a:p>
        </p:txBody>
      </p:sp>
      <p:sp>
        <p:nvSpPr>
          <p:cNvPr id="13" name="TextBox 12"/>
          <p:cNvSpPr txBox="1"/>
          <p:nvPr/>
        </p:nvSpPr>
        <p:spPr>
          <a:xfrm>
            <a:off x="9971773" y="6488668"/>
            <a:ext cx="1915427" cy="369332"/>
          </a:xfrm>
          <a:prstGeom prst="rect">
            <a:avLst/>
          </a:prstGeom>
          <a:noFill/>
        </p:spPr>
        <p:txBody>
          <a:bodyPr wrap="square" rtlCol="0">
            <a:spAutoFit/>
          </a:bodyPr>
          <a:lstStyle/>
          <a:p>
            <a:r>
              <a:rPr lang="ro-MD" dirty="0" smtClean="0"/>
              <a:t>Vornicescu Alexa</a:t>
            </a:r>
            <a:endParaRPr lang="en-GB" dirty="0"/>
          </a:p>
        </p:txBody>
      </p:sp>
    </p:spTree>
    <p:extLst>
      <p:ext uri="{BB962C8B-B14F-4D97-AF65-F5344CB8AC3E}">
        <p14:creationId xmlns:p14="http://schemas.microsoft.com/office/powerpoint/2010/main" val="2117176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87055" y="99354"/>
            <a:ext cx="7166808" cy="890337"/>
          </a:xfrm>
        </p:spPr>
        <p:txBody>
          <a:bodyPr>
            <a:noAutofit/>
          </a:bodyPr>
          <a:lstStyle/>
          <a:p>
            <a:pPr lvl="0"/>
            <a:r>
              <a:rPr lang="ro-MD" sz="2800" b="1" dirty="0" smtClean="0"/>
              <a:t>Circuitul apei în natură/The water cycle in nature</a:t>
            </a:r>
            <a:endParaRPr lang="ru-RU" sz="2800" b="1" dirty="0"/>
          </a:p>
        </p:txBody>
      </p:sp>
      <p:sp>
        <p:nvSpPr>
          <p:cNvPr id="3" name="Объект 2"/>
          <p:cNvSpPr>
            <a:spLocks noGrp="1"/>
          </p:cNvSpPr>
          <p:nvPr>
            <p:ph idx="1"/>
          </p:nvPr>
        </p:nvSpPr>
        <p:spPr>
          <a:xfrm>
            <a:off x="5474368" y="1350638"/>
            <a:ext cx="6821906" cy="4351338"/>
          </a:xfrm>
        </p:spPr>
        <p:txBody>
          <a:bodyPr>
            <a:normAutofit lnSpcReduction="10000"/>
          </a:bodyPr>
          <a:lstStyle/>
          <a:p>
            <a:r>
              <a:rPr lang="ro-MD" sz="2400" dirty="0"/>
              <a:t>Circuitul apei în </a:t>
            </a:r>
            <a:r>
              <a:rPr lang="ro-MD" sz="2400" dirty="0" smtClean="0"/>
              <a:t>natură este </a:t>
            </a:r>
            <a:r>
              <a:rPr lang="ro-MD" sz="2400" dirty="0"/>
              <a:t>procesul de circulație continuă a apei în cadrul hidrosferei Pământului. Acest proces este pus în mișcare de radiația solară și de </a:t>
            </a:r>
            <a:r>
              <a:rPr lang="ro-MD" sz="2400" dirty="0" smtClean="0"/>
              <a:t>gravitație. </a:t>
            </a:r>
            <a:r>
              <a:rPr lang="ro-MD" sz="2400" dirty="0"/>
              <a:t>În cursul parcurgerii acestui circuit, apa își schimbă starea de agregare fiind succesiv în stare solidă, lichidă sau </a:t>
            </a:r>
            <a:r>
              <a:rPr lang="ro-MD" sz="2400" dirty="0" smtClean="0"/>
              <a:t>gazoasă.</a:t>
            </a:r>
          </a:p>
          <a:p>
            <a:r>
              <a:rPr lang="ru-RU" altLang="ru-RU" sz="2400" dirty="0" err="1" smtClean="0">
                <a:solidFill>
                  <a:srgbClr val="222222"/>
                </a:solidFill>
                <a:latin typeface="inherit"/>
              </a:rPr>
              <a:t>The</a:t>
            </a:r>
            <a:r>
              <a:rPr lang="ru-RU" altLang="ru-RU" sz="2400" dirty="0" smtClean="0">
                <a:solidFill>
                  <a:srgbClr val="222222"/>
                </a:solidFill>
                <a:latin typeface="inherit"/>
              </a:rPr>
              <a:t> </a:t>
            </a:r>
            <a:r>
              <a:rPr lang="ru-RU" altLang="ru-RU" sz="2400" dirty="0" err="1">
                <a:solidFill>
                  <a:srgbClr val="222222"/>
                </a:solidFill>
                <a:latin typeface="inherit"/>
              </a:rPr>
              <a:t>water</a:t>
            </a:r>
            <a:r>
              <a:rPr lang="ru-RU" altLang="ru-RU" sz="2400" dirty="0">
                <a:solidFill>
                  <a:srgbClr val="222222"/>
                </a:solidFill>
                <a:latin typeface="inherit"/>
              </a:rPr>
              <a:t> </a:t>
            </a:r>
            <a:r>
              <a:rPr lang="ru-RU" altLang="ru-RU" sz="2400" dirty="0" smtClean="0">
                <a:solidFill>
                  <a:srgbClr val="222222"/>
                </a:solidFill>
                <a:latin typeface="inherit"/>
              </a:rPr>
              <a:t>c</a:t>
            </a:r>
            <a:r>
              <a:rPr lang="ro-MD" altLang="ru-RU" sz="2400" dirty="0" smtClean="0">
                <a:solidFill>
                  <a:srgbClr val="222222"/>
                </a:solidFill>
                <a:latin typeface="inherit"/>
              </a:rPr>
              <a:t>ycle</a:t>
            </a:r>
            <a:r>
              <a:rPr lang="ru-RU" altLang="ru-RU" sz="2400" dirty="0" smtClean="0">
                <a:solidFill>
                  <a:srgbClr val="222222"/>
                </a:solidFill>
                <a:latin typeface="inherit"/>
              </a:rPr>
              <a:t> </a:t>
            </a:r>
            <a:r>
              <a:rPr lang="ru-RU" altLang="ru-RU" sz="2400" dirty="0" err="1">
                <a:solidFill>
                  <a:srgbClr val="222222"/>
                </a:solidFill>
                <a:latin typeface="inherit"/>
              </a:rPr>
              <a:t>in</a:t>
            </a:r>
            <a:r>
              <a:rPr lang="ru-RU" altLang="ru-RU" sz="2400" dirty="0">
                <a:solidFill>
                  <a:srgbClr val="222222"/>
                </a:solidFill>
                <a:latin typeface="inherit"/>
              </a:rPr>
              <a:t> </a:t>
            </a:r>
            <a:r>
              <a:rPr lang="ru-RU" altLang="ru-RU" sz="2400" dirty="0" err="1">
                <a:solidFill>
                  <a:srgbClr val="222222"/>
                </a:solidFill>
                <a:latin typeface="inherit"/>
              </a:rPr>
              <a:t>nature</a:t>
            </a:r>
            <a:r>
              <a:rPr lang="ru-RU" altLang="ru-RU" sz="2400" dirty="0">
                <a:solidFill>
                  <a:srgbClr val="222222"/>
                </a:solidFill>
                <a:latin typeface="inherit"/>
              </a:rPr>
              <a:t> </a:t>
            </a:r>
            <a:r>
              <a:rPr lang="ru-RU" altLang="ru-RU" sz="2400" dirty="0" err="1">
                <a:solidFill>
                  <a:srgbClr val="222222"/>
                </a:solidFill>
                <a:latin typeface="inherit"/>
              </a:rPr>
              <a:t>is</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process</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continuous</a:t>
            </a:r>
            <a:r>
              <a:rPr lang="ru-RU" altLang="ru-RU" sz="2400" dirty="0">
                <a:solidFill>
                  <a:srgbClr val="222222"/>
                </a:solidFill>
                <a:latin typeface="inherit"/>
              </a:rPr>
              <a:t> </a:t>
            </a:r>
            <a:r>
              <a:rPr lang="ru-RU" altLang="ru-RU" sz="2400" dirty="0" err="1">
                <a:solidFill>
                  <a:srgbClr val="222222"/>
                </a:solidFill>
                <a:latin typeface="inherit"/>
              </a:rPr>
              <a:t>circulation</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water</a:t>
            </a:r>
            <a:r>
              <a:rPr lang="ru-RU" altLang="ru-RU" sz="2400" dirty="0">
                <a:solidFill>
                  <a:srgbClr val="222222"/>
                </a:solidFill>
                <a:latin typeface="inherit"/>
              </a:rPr>
              <a:t> </a:t>
            </a:r>
            <a:r>
              <a:rPr lang="ru-RU" altLang="ru-RU" sz="2400" dirty="0" err="1">
                <a:solidFill>
                  <a:srgbClr val="222222"/>
                </a:solidFill>
                <a:latin typeface="inherit"/>
              </a:rPr>
              <a:t>within</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Earth's</a:t>
            </a:r>
            <a:r>
              <a:rPr lang="ru-RU" altLang="ru-RU" sz="2400" dirty="0">
                <a:solidFill>
                  <a:srgbClr val="222222"/>
                </a:solidFill>
                <a:latin typeface="inherit"/>
              </a:rPr>
              <a:t> </a:t>
            </a:r>
            <a:r>
              <a:rPr lang="ru-RU" altLang="ru-RU" sz="2400" dirty="0" err="1">
                <a:solidFill>
                  <a:srgbClr val="222222"/>
                </a:solidFill>
                <a:latin typeface="inherit"/>
              </a:rPr>
              <a:t>hydrosphere</a:t>
            </a:r>
            <a:r>
              <a:rPr lang="ru-RU" altLang="ru-RU" sz="2400" dirty="0">
                <a:solidFill>
                  <a:srgbClr val="222222"/>
                </a:solidFill>
                <a:latin typeface="inherit"/>
              </a:rPr>
              <a:t>. </a:t>
            </a:r>
            <a:r>
              <a:rPr lang="ru-RU" altLang="ru-RU" sz="2400" dirty="0" err="1">
                <a:solidFill>
                  <a:srgbClr val="222222"/>
                </a:solidFill>
                <a:latin typeface="inherit"/>
              </a:rPr>
              <a:t>This</a:t>
            </a:r>
            <a:r>
              <a:rPr lang="ru-RU" altLang="ru-RU" sz="2400" dirty="0">
                <a:solidFill>
                  <a:srgbClr val="222222"/>
                </a:solidFill>
                <a:latin typeface="inherit"/>
              </a:rPr>
              <a:t> </a:t>
            </a:r>
            <a:r>
              <a:rPr lang="ru-RU" altLang="ru-RU" sz="2400" dirty="0" err="1">
                <a:solidFill>
                  <a:srgbClr val="222222"/>
                </a:solidFill>
                <a:latin typeface="inherit"/>
              </a:rPr>
              <a:t>process</a:t>
            </a:r>
            <a:r>
              <a:rPr lang="ru-RU" altLang="ru-RU" sz="2400" dirty="0">
                <a:solidFill>
                  <a:srgbClr val="222222"/>
                </a:solidFill>
                <a:latin typeface="inherit"/>
              </a:rPr>
              <a:t> </a:t>
            </a:r>
            <a:r>
              <a:rPr lang="ru-RU" altLang="ru-RU" sz="2400" dirty="0" err="1">
                <a:solidFill>
                  <a:srgbClr val="222222"/>
                </a:solidFill>
                <a:latin typeface="inherit"/>
              </a:rPr>
              <a:t>is</a:t>
            </a:r>
            <a:r>
              <a:rPr lang="ru-RU" altLang="ru-RU" sz="2400" dirty="0">
                <a:solidFill>
                  <a:srgbClr val="222222"/>
                </a:solidFill>
                <a:latin typeface="inherit"/>
              </a:rPr>
              <a:t> </a:t>
            </a:r>
            <a:r>
              <a:rPr lang="ru-RU" altLang="ru-RU" sz="2400" dirty="0" err="1">
                <a:solidFill>
                  <a:srgbClr val="222222"/>
                </a:solidFill>
                <a:latin typeface="inherit"/>
              </a:rPr>
              <a:t>triggered</a:t>
            </a:r>
            <a:r>
              <a:rPr lang="ru-RU" altLang="ru-RU" sz="2400" dirty="0">
                <a:solidFill>
                  <a:srgbClr val="222222"/>
                </a:solidFill>
                <a:latin typeface="inherit"/>
              </a:rPr>
              <a:t> </a:t>
            </a:r>
            <a:r>
              <a:rPr lang="ru-RU" altLang="ru-RU" sz="2400" dirty="0" err="1">
                <a:solidFill>
                  <a:srgbClr val="222222"/>
                </a:solidFill>
                <a:latin typeface="inherit"/>
              </a:rPr>
              <a:t>by</a:t>
            </a:r>
            <a:r>
              <a:rPr lang="ru-RU" altLang="ru-RU" sz="2400" dirty="0">
                <a:solidFill>
                  <a:srgbClr val="222222"/>
                </a:solidFill>
                <a:latin typeface="inherit"/>
              </a:rPr>
              <a:t> </a:t>
            </a:r>
            <a:r>
              <a:rPr lang="ru-RU" altLang="ru-RU" sz="2400" dirty="0" err="1">
                <a:solidFill>
                  <a:srgbClr val="222222"/>
                </a:solidFill>
                <a:latin typeface="inherit"/>
              </a:rPr>
              <a:t>solar</a:t>
            </a:r>
            <a:r>
              <a:rPr lang="ru-RU" altLang="ru-RU" sz="2400" dirty="0">
                <a:solidFill>
                  <a:srgbClr val="222222"/>
                </a:solidFill>
                <a:latin typeface="inherit"/>
              </a:rPr>
              <a:t> </a:t>
            </a:r>
            <a:r>
              <a:rPr lang="ru-RU" altLang="ru-RU" sz="2400" dirty="0" err="1">
                <a:solidFill>
                  <a:srgbClr val="222222"/>
                </a:solidFill>
                <a:latin typeface="inherit"/>
              </a:rPr>
              <a:t>radiation</a:t>
            </a:r>
            <a:r>
              <a:rPr lang="ru-RU" altLang="ru-RU" sz="2400" dirty="0">
                <a:solidFill>
                  <a:srgbClr val="222222"/>
                </a:solidFill>
                <a:latin typeface="inherit"/>
              </a:rPr>
              <a:t> </a:t>
            </a:r>
            <a:r>
              <a:rPr lang="ru-RU" altLang="ru-RU" sz="2400" dirty="0" err="1">
                <a:solidFill>
                  <a:srgbClr val="222222"/>
                </a:solidFill>
                <a:latin typeface="inherit"/>
              </a:rPr>
              <a:t>and</a:t>
            </a:r>
            <a:r>
              <a:rPr lang="ru-RU" altLang="ru-RU" sz="2400" dirty="0">
                <a:solidFill>
                  <a:srgbClr val="222222"/>
                </a:solidFill>
                <a:latin typeface="inherit"/>
              </a:rPr>
              <a:t> </a:t>
            </a:r>
            <a:r>
              <a:rPr lang="ru-RU" altLang="ru-RU" sz="2400" dirty="0" err="1">
                <a:solidFill>
                  <a:srgbClr val="222222"/>
                </a:solidFill>
                <a:latin typeface="inherit"/>
              </a:rPr>
              <a:t>gravity</a:t>
            </a:r>
            <a:r>
              <a:rPr lang="ru-RU" altLang="ru-RU" sz="2400" dirty="0">
                <a:solidFill>
                  <a:srgbClr val="222222"/>
                </a:solidFill>
                <a:latin typeface="inherit"/>
              </a:rPr>
              <a:t>. </a:t>
            </a:r>
            <a:r>
              <a:rPr lang="ru-RU" altLang="ru-RU" sz="2400" dirty="0" err="1">
                <a:solidFill>
                  <a:srgbClr val="222222"/>
                </a:solidFill>
                <a:latin typeface="inherit"/>
              </a:rPr>
              <a:t>During</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course</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this</a:t>
            </a:r>
            <a:r>
              <a:rPr lang="ru-RU" altLang="ru-RU" sz="2400" dirty="0">
                <a:solidFill>
                  <a:srgbClr val="222222"/>
                </a:solidFill>
                <a:latin typeface="inherit"/>
              </a:rPr>
              <a:t> </a:t>
            </a:r>
            <a:r>
              <a:rPr lang="ru-RU" altLang="ru-RU" sz="2400" dirty="0" smtClean="0">
                <a:solidFill>
                  <a:srgbClr val="222222"/>
                </a:solidFill>
                <a:latin typeface="inherit"/>
              </a:rPr>
              <a:t>c</a:t>
            </a:r>
            <a:r>
              <a:rPr lang="ro-MD" altLang="ru-RU" sz="2400" dirty="0" smtClean="0">
                <a:solidFill>
                  <a:srgbClr val="222222"/>
                </a:solidFill>
                <a:latin typeface="inherit"/>
              </a:rPr>
              <a:t>ycle</a:t>
            </a:r>
            <a:r>
              <a:rPr lang="ru-RU" altLang="ru-RU" sz="2400" dirty="0" smtClean="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water</a:t>
            </a:r>
            <a:r>
              <a:rPr lang="ru-RU" altLang="ru-RU" sz="2400" dirty="0">
                <a:solidFill>
                  <a:srgbClr val="222222"/>
                </a:solidFill>
                <a:latin typeface="inherit"/>
              </a:rPr>
              <a:t> </a:t>
            </a:r>
            <a:r>
              <a:rPr lang="ru-RU" altLang="ru-RU" sz="2400" dirty="0" err="1">
                <a:solidFill>
                  <a:srgbClr val="222222"/>
                </a:solidFill>
                <a:latin typeface="inherit"/>
              </a:rPr>
              <a:t>changes</a:t>
            </a:r>
            <a:r>
              <a:rPr lang="ru-RU" altLang="ru-RU" sz="2400" dirty="0">
                <a:solidFill>
                  <a:srgbClr val="222222"/>
                </a:solidFill>
                <a:latin typeface="inherit"/>
              </a:rPr>
              <a:t> </a:t>
            </a:r>
            <a:r>
              <a:rPr lang="ru-RU" altLang="ru-RU" sz="2400" dirty="0" err="1">
                <a:solidFill>
                  <a:srgbClr val="222222"/>
                </a:solidFill>
                <a:latin typeface="inherit"/>
              </a:rPr>
              <a:t>its</a:t>
            </a:r>
            <a:r>
              <a:rPr lang="ru-RU" altLang="ru-RU" sz="2400" dirty="0">
                <a:solidFill>
                  <a:srgbClr val="222222"/>
                </a:solidFill>
                <a:latin typeface="inherit"/>
              </a:rPr>
              <a:t> </a:t>
            </a:r>
            <a:r>
              <a:rPr lang="ru-RU" altLang="ru-RU" sz="2400" dirty="0" err="1">
                <a:solidFill>
                  <a:srgbClr val="222222"/>
                </a:solidFill>
                <a:latin typeface="inherit"/>
              </a:rPr>
              <a:t>state</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aggregation</a:t>
            </a:r>
            <a:r>
              <a:rPr lang="ru-RU" altLang="ru-RU" sz="2400" dirty="0">
                <a:solidFill>
                  <a:srgbClr val="222222"/>
                </a:solidFill>
                <a:latin typeface="inherit"/>
              </a:rPr>
              <a:t> </a:t>
            </a:r>
            <a:r>
              <a:rPr lang="ru-RU" altLang="ru-RU" sz="2400" dirty="0" err="1">
                <a:solidFill>
                  <a:srgbClr val="222222"/>
                </a:solidFill>
                <a:latin typeface="inherit"/>
              </a:rPr>
              <a:t>being</a:t>
            </a:r>
            <a:r>
              <a:rPr lang="ru-RU" altLang="ru-RU" sz="2400" dirty="0">
                <a:solidFill>
                  <a:srgbClr val="222222"/>
                </a:solidFill>
                <a:latin typeface="inherit"/>
              </a:rPr>
              <a:t> </a:t>
            </a:r>
            <a:r>
              <a:rPr lang="ru-RU" altLang="ru-RU" sz="2400" dirty="0" err="1">
                <a:solidFill>
                  <a:srgbClr val="222222"/>
                </a:solidFill>
                <a:latin typeface="inherit"/>
              </a:rPr>
              <a:t>successive</a:t>
            </a:r>
            <a:r>
              <a:rPr lang="ru-RU" altLang="ru-RU" sz="2400" dirty="0">
                <a:solidFill>
                  <a:srgbClr val="222222"/>
                </a:solidFill>
                <a:latin typeface="inherit"/>
              </a:rPr>
              <a:t> </a:t>
            </a:r>
            <a:r>
              <a:rPr lang="ru-RU" altLang="ru-RU" sz="2400" dirty="0" err="1">
                <a:solidFill>
                  <a:srgbClr val="222222"/>
                </a:solidFill>
                <a:latin typeface="inherit"/>
              </a:rPr>
              <a:t>in</a:t>
            </a:r>
            <a:r>
              <a:rPr lang="ru-RU" altLang="ru-RU" sz="2400" dirty="0">
                <a:solidFill>
                  <a:srgbClr val="222222"/>
                </a:solidFill>
                <a:latin typeface="inherit"/>
              </a:rPr>
              <a:t> </a:t>
            </a:r>
            <a:r>
              <a:rPr lang="ru-RU" altLang="ru-RU" sz="2400" dirty="0" err="1">
                <a:solidFill>
                  <a:srgbClr val="222222"/>
                </a:solidFill>
                <a:latin typeface="inherit"/>
              </a:rPr>
              <a:t>solid</a:t>
            </a:r>
            <a:r>
              <a:rPr lang="ru-RU" altLang="ru-RU" sz="2400" dirty="0">
                <a:solidFill>
                  <a:srgbClr val="222222"/>
                </a:solidFill>
                <a:latin typeface="inherit"/>
              </a:rPr>
              <a:t>, </a:t>
            </a:r>
            <a:r>
              <a:rPr lang="ru-RU" altLang="ru-RU" sz="2400" dirty="0" err="1">
                <a:solidFill>
                  <a:srgbClr val="222222"/>
                </a:solidFill>
                <a:latin typeface="inherit"/>
              </a:rPr>
              <a:t>liquid</a:t>
            </a:r>
            <a:r>
              <a:rPr lang="ru-RU" altLang="ru-RU" sz="2400" dirty="0">
                <a:solidFill>
                  <a:srgbClr val="222222"/>
                </a:solidFill>
                <a:latin typeface="inherit"/>
              </a:rPr>
              <a:t> </a:t>
            </a:r>
            <a:r>
              <a:rPr lang="ru-RU" altLang="ru-RU" sz="2400" dirty="0" err="1">
                <a:solidFill>
                  <a:srgbClr val="222222"/>
                </a:solidFill>
                <a:latin typeface="inherit"/>
              </a:rPr>
              <a:t>or</a:t>
            </a:r>
            <a:r>
              <a:rPr lang="ru-RU" altLang="ru-RU" sz="2400" dirty="0">
                <a:solidFill>
                  <a:srgbClr val="222222"/>
                </a:solidFill>
                <a:latin typeface="inherit"/>
              </a:rPr>
              <a:t> </a:t>
            </a:r>
            <a:r>
              <a:rPr lang="ru-RU" altLang="ru-RU" sz="2400" dirty="0" err="1">
                <a:solidFill>
                  <a:srgbClr val="222222"/>
                </a:solidFill>
                <a:latin typeface="inherit"/>
              </a:rPr>
              <a:t>gaseous</a:t>
            </a:r>
            <a:r>
              <a:rPr lang="ru-RU" altLang="ru-RU" sz="2400" dirty="0">
                <a:solidFill>
                  <a:srgbClr val="222222"/>
                </a:solidFill>
                <a:latin typeface="inherit"/>
              </a:rPr>
              <a:t> </a:t>
            </a:r>
            <a:r>
              <a:rPr lang="ru-RU" altLang="ru-RU" sz="2400" dirty="0" err="1">
                <a:solidFill>
                  <a:srgbClr val="222222"/>
                </a:solidFill>
                <a:latin typeface="inherit"/>
              </a:rPr>
              <a:t>state</a:t>
            </a:r>
            <a:r>
              <a:rPr lang="ru-RU" altLang="ru-RU" sz="2400" dirty="0">
                <a:solidFill>
                  <a:srgbClr val="222222"/>
                </a:solidFill>
                <a:latin typeface="inherit"/>
              </a:rPr>
              <a:t>.</a:t>
            </a:r>
            <a:r>
              <a:rPr lang="ru-RU" altLang="ru-RU" sz="1200" dirty="0"/>
              <a:t> </a:t>
            </a:r>
            <a:endParaRPr lang="ru-RU" altLang="ru-RU" sz="2000" dirty="0">
              <a:latin typeface="Arial" panose="020B0604020202020204" pitchFamily="34" charset="0"/>
            </a:endParaRPr>
          </a:p>
          <a:p>
            <a:endParaRPr lang="ru-RU" sz="2400" dirty="0"/>
          </a:p>
        </p:txBody>
      </p:sp>
      <p:pic>
        <p:nvPicPr>
          <p:cNvPr id="4" name="Рисунок 3"/>
          <p:cNvPicPr>
            <a:picLocks noChangeAspect="1"/>
          </p:cNvPicPr>
          <p:nvPr/>
        </p:nvPicPr>
        <p:blipFill>
          <a:blip r:embed="rId2"/>
          <a:stretch>
            <a:fillRect/>
          </a:stretch>
        </p:blipFill>
        <p:spPr>
          <a:xfrm>
            <a:off x="198298" y="989691"/>
            <a:ext cx="5276070" cy="5357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198298" y="6455133"/>
            <a:ext cx="1022459" cy="369332"/>
          </a:xfrm>
          <a:prstGeom prst="rect">
            <a:avLst/>
          </a:prstGeom>
        </p:spPr>
        <p:txBody>
          <a:bodyPr wrap="none">
            <a:spAutoFit/>
          </a:bodyPr>
          <a:lstStyle/>
          <a:p>
            <a:r>
              <a:rPr lang="ro-MD" dirty="0">
                <a:hlinkClick r:id="rId3"/>
              </a:rPr>
              <a:t>Pinterest</a:t>
            </a:r>
          </a:p>
        </p:txBody>
      </p:sp>
      <p:sp>
        <p:nvSpPr>
          <p:cNvPr id="6" name="TextBox 5"/>
          <p:cNvSpPr txBox="1"/>
          <p:nvPr/>
        </p:nvSpPr>
        <p:spPr>
          <a:xfrm>
            <a:off x="10371222" y="6455133"/>
            <a:ext cx="2225842" cy="369332"/>
          </a:xfrm>
          <a:prstGeom prst="rect">
            <a:avLst/>
          </a:prstGeom>
          <a:noFill/>
        </p:spPr>
        <p:txBody>
          <a:bodyPr wrap="square" rtlCol="0">
            <a:spAutoFit/>
          </a:bodyPr>
          <a:lstStyle/>
          <a:p>
            <a:r>
              <a:rPr lang="ro-MD" dirty="0" smtClean="0"/>
              <a:t>Bejenari Nicoleta</a:t>
            </a:r>
            <a:endParaRPr lang="ru-RU" dirty="0"/>
          </a:p>
        </p:txBody>
      </p:sp>
      <p:sp>
        <p:nvSpPr>
          <p:cNvPr id="7" name="Rectangle 1"/>
          <p:cNvSpPr>
            <a:spLocks noChangeArrowheads="1"/>
          </p:cNvSpPr>
          <p:nvPr/>
        </p:nvSpPr>
        <p:spPr bwMode="auto">
          <a:xfrm>
            <a:off x="0" y="5462"/>
            <a:ext cx="65" cy="44627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rPr>
              <a:t/>
            </a:r>
            <a:br>
              <a:rPr kumimoji="0" lang="ru-RU" altLang="ru-RU" sz="1100" b="0" i="0" u="none" strike="noStrike" cap="none" normalizeH="0" baseline="0" dirty="0" smtClean="0">
                <a:ln>
                  <a:noFill/>
                </a:ln>
                <a:solidFill>
                  <a:schemeClr val="tx1"/>
                </a:solidFill>
                <a:effectLst/>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553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40" y="16527"/>
            <a:ext cx="10515600" cy="1325563"/>
          </a:xfrm>
        </p:spPr>
        <p:txBody>
          <a:bodyPr>
            <a:normAutofit/>
          </a:bodyPr>
          <a:lstStyle/>
          <a:p>
            <a:r>
              <a:rPr lang="en-GB" sz="2800" b="1" dirty="0" smtClean="0"/>
              <a:t>	</a:t>
            </a:r>
            <a:r>
              <a:rPr lang="en-GB" sz="2800" b="1" dirty="0" err="1" smtClean="0"/>
              <a:t>Rota</a:t>
            </a:r>
            <a:r>
              <a:rPr lang="ro-MD" sz="2800" b="1" dirty="0" smtClean="0"/>
              <a:t>ția pământului/ The rotation of the Earth</a:t>
            </a:r>
            <a:endParaRPr lang="en-GB" sz="2800" b="1" dirty="0"/>
          </a:p>
        </p:txBody>
      </p:sp>
      <p:sp>
        <p:nvSpPr>
          <p:cNvPr id="4" name="TextBox 3"/>
          <p:cNvSpPr txBox="1"/>
          <p:nvPr/>
        </p:nvSpPr>
        <p:spPr>
          <a:xfrm>
            <a:off x="4831883" y="1325563"/>
            <a:ext cx="7199696" cy="2246769"/>
          </a:xfrm>
          <a:prstGeom prst="rect">
            <a:avLst/>
          </a:prstGeom>
          <a:noFill/>
        </p:spPr>
        <p:txBody>
          <a:bodyPr wrap="square" rtlCol="0">
            <a:spAutoFit/>
          </a:bodyPr>
          <a:lstStyle/>
          <a:p>
            <a:pPr marL="342900" indent="-342900">
              <a:buFont typeface="Arial" panose="020B0604020202020204" pitchFamily="34" charset="0"/>
              <a:buChar char="•"/>
            </a:pPr>
            <a:r>
              <a:rPr lang="en-GB" sz="2000" dirty="0" err="1"/>
              <a:t>Rotația</a:t>
            </a:r>
            <a:r>
              <a:rPr lang="en-GB" sz="2000" dirty="0"/>
              <a:t> </a:t>
            </a:r>
            <a:r>
              <a:rPr lang="en-GB" sz="2000" dirty="0" err="1"/>
              <a:t>Pământului</a:t>
            </a:r>
            <a:r>
              <a:rPr lang="en-GB" sz="2000" dirty="0"/>
              <a:t> </a:t>
            </a:r>
            <a:r>
              <a:rPr lang="en-GB" sz="2000" dirty="0" err="1"/>
              <a:t>reprezintă</a:t>
            </a:r>
            <a:r>
              <a:rPr lang="en-GB" sz="2000" dirty="0"/>
              <a:t> </a:t>
            </a:r>
            <a:r>
              <a:rPr lang="en-GB" sz="2000" dirty="0" err="1"/>
              <a:t>mișcarea</a:t>
            </a:r>
            <a:r>
              <a:rPr lang="en-GB" sz="2000" dirty="0"/>
              <a:t> de </a:t>
            </a:r>
            <a:r>
              <a:rPr lang="en-GB" sz="2000" dirty="0" err="1"/>
              <a:t>rotație</a:t>
            </a:r>
            <a:r>
              <a:rPr lang="en-GB" sz="2000" dirty="0"/>
              <a:t> a </a:t>
            </a:r>
            <a:r>
              <a:rPr lang="en-GB" sz="2000" dirty="0" err="1"/>
              <a:t>Terrei</a:t>
            </a:r>
            <a:r>
              <a:rPr lang="en-GB" sz="2000" dirty="0"/>
              <a:t> </a:t>
            </a:r>
            <a:r>
              <a:rPr lang="en-GB" sz="2000" dirty="0" err="1"/>
              <a:t>în</a:t>
            </a:r>
            <a:r>
              <a:rPr lang="en-GB" sz="2000" dirty="0"/>
              <a:t> </a:t>
            </a:r>
            <a:r>
              <a:rPr lang="en-GB" sz="2000" dirty="0" err="1"/>
              <a:t>jurul</a:t>
            </a:r>
            <a:r>
              <a:rPr lang="en-GB" sz="2000" dirty="0"/>
              <a:t> </a:t>
            </a:r>
            <a:r>
              <a:rPr lang="en-GB" sz="2000" dirty="0" err="1"/>
              <a:t>propriei</a:t>
            </a:r>
            <a:r>
              <a:rPr lang="en-GB" sz="2000" dirty="0"/>
              <a:t> axe. </a:t>
            </a:r>
            <a:r>
              <a:rPr lang="en-GB" sz="2000" dirty="0" err="1"/>
              <a:t>Pământul</a:t>
            </a:r>
            <a:r>
              <a:rPr lang="en-GB" sz="2000" dirty="0"/>
              <a:t> se </a:t>
            </a:r>
            <a:r>
              <a:rPr lang="en-GB" sz="2000" dirty="0" err="1"/>
              <a:t>rotește</a:t>
            </a:r>
            <a:r>
              <a:rPr lang="en-GB" sz="2000" dirty="0"/>
              <a:t> </a:t>
            </a:r>
            <a:r>
              <a:rPr lang="en-GB" sz="2000" dirty="0" err="1"/>
              <a:t>spre</a:t>
            </a:r>
            <a:r>
              <a:rPr lang="en-GB" sz="2000" dirty="0"/>
              <a:t> est</a:t>
            </a:r>
            <a:r>
              <a:rPr lang="en-GB" sz="2000" dirty="0" smtClean="0"/>
              <a:t>.</a:t>
            </a:r>
            <a:r>
              <a:rPr lang="en-GB" sz="2000" dirty="0"/>
              <a:t> </a:t>
            </a:r>
            <a:r>
              <a:rPr lang="en-GB" sz="2000" dirty="0" err="1"/>
              <a:t>Pământul</a:t>
            </a:r>
            <a:r>
              <a:rPr lang="en-GB" sz="2000" dirty="0"/>
              <a:t> se </a:t>
            </a:r>
            <a:r>
              <a:rPr lang="en-GB" sz="2000" dirty="0" err="1"/>
              <a:t>rotește</a:t>
            </a:r>
            <a:r>
              <a:rPr lang="en-GB" sz="2000" dirty="0"/>
              <a:t> o </a:t>
            </a:r>
            <a:r>
              <a:rPr lang="en-GB" sz="2000" dirty="0" err="1"/>
              <a:t>dată</a:t>
            </a:r>
            <a:r>
              <a:rPr lang="en-GB" sz="2000" dirty="0"/>
              <a:t> la </a:t>
            </a:r>
            <a:r>
              <a:rPr lang="en-GB" sz="2000" dirty="0" err="1"/>
              <a:t>aproximativ</a:t>
            </a:r>
            <a:r>
              <a:rPr lang="en-GB" sz="2000" dirty="0"/>
              <a:t> 24 de ore </a:t>
            </a:r>
            <a:r>
              <a:rPr lang="en-GB" sz="2000" dirty="0" err="1"/>
              <a:t>în</a:t>
            </a:r>
            <a:r>
              <a:rPr lang="en-GB" sz="2000" dirty="0"/>
              <a:t> </a:t>
            </a:r>
            <a:r>
              <a:rPr lang="en-GB" sz="2000" dirty="0" err="1"/>
              <a:t>raport</a:t>
            </a:r>
            <a:r>
              <a:rPr lang="en-GB" sz="2000" dirty="0"/>
              <a:t> cu </a:t>
            </a:r>
            <a:r>
              <a:rPr lang="en-GB" sz="2000" dirty="0" err="1"/>
              <a:t>soarele</a:t>
            </a:r>
            <a:r>
              <a:rPr lang="en-GB" sz="2000" dirty="0"/>
              <a:t> </a:t>
            </a:r>
            <a:r>
              <a:rPr lang="en-GB" sz="2000" dirty="0" err="1"/>
              <a:t>și</a:t>
            </a:r>
            <a:r>
              <a:rPr lang="en-GB" sz="2000" dirty="0"/>
              <a:t> o </a:t>
            </a:r>
            <a:r>
              <a:rPr lang="en-GB" sz="2000" dirty="0" err="1"/>
              <a:t>dată</a:t>
            </a:r>
            <a:r>
              <a:rPr lang="en-GB" sz="2000" dirty="0"/>
              <a:t> la </a:t>
            </a:r>
            <a:r>
              <a:rPr lang="en-GB" sz="2000" dirty="0" err="1"/>
              <a:t>fiecare</a:t>
            </a:r>
            <a:r>
              <a:rPr lang="en-GB" sz="2000" dirty="0"/>
              <a:t> 23 de ore, 56 de minute </a:t>
            </a:r>
            <a:r>
              <a:rPr lang="en-GB" sz="2000" dirty="0" err="1"/>
              <a:t>și</a:t>
            </a:r>
            <a:r>
              <a:rPr lang="en-GB" sz="2000" dirty="0"/>
              <a:t> 4 </a:t>
            </a:r>
            <a:r>
              <a:rPr lang="en-GB" sz="2000" dirty="0" err="1"/>
              <a:t>secunde</a:t>
            </a:r>
            <a:r>
              <a:rPr lang="en-GB" sz="2000" dirty="0"/>
              <a:t> </a:t>
            </a:r>
            <a:r>
              <a:rPr lang="en-GB" sz="2000" dirty="0" err="1"/>
              <a:t>în</a:t>
            </a:r>
            <a:r>
              <a:rPr lang="en-GB" sz="2000" dirty="0"/>
              <a:t> </a:t>
            </a:r>
            <a:r>
              <a:rPr lang="en-GB" sz="2000" dirty="0" err="1"/>
              <a:t>raport</a:t>
            </a:r>
            <a:r>
              <a:rPr lang="en-GB" sz="2000" dirty="0"/>
              <a:t> cu </a:t>
            </a:r>
            <a:r>
              <a:rPr lang="en-GB" sz="2000" dirty="0" err="1" smtClean="0"/>
              <a:t>stelele</a:t>
            </a:r>
            <a:r>
              <a:rPr lang="ro-MD" sz="2000" dirty="0" smtClean="0"/>
              <a:t>, astfel efectuându-se schimbul de la zi la noapte. Acest fenomen este important pentru mine ,deoarece noaptea am nevoie de odihnă,relaxare,ca ziua să pot fi activă și să muncesc.</a:t>
            </a:r>
            <a:endParaRPr lang="en-GB" sz="2000" dirty="0"/>
          </a:p>
        </p:txBody>
      </p:sp>
      <p:pic>
        <p:nvPicPr>
          <p:cNvPr id="5" name="Picture 4"/>
          <p:cNvPicPr>
            <a:picLocks noChangeAspect="1"/>
          </p:cNvPicPr>
          <p:nvPr/>
        </p:nvPicPr>
        <p:blipFill>
          <a:blip r:embed="rId2"/>
          <a:stretch>
            <a:fillRect/>
          </a:stretch>
        </p:blipFill>
        <p:spPr>
          <a:xfrm>
            <a:off x="672511" y="1274713"/>
            <a:ext cx="4136853" cy="3296029"/>
          </a:xfrm>
          <a:prstGeom prst="rect">
            <a:avLst/>
          </a:prstGeom>
          <a:ln>
            <a:noFill/>
          </a:ln>
          <a:effectLst>
            <a:outerShdw blurRad="63500" sx="102000" sy="102000" algn="ctr" rotWithShape="0">
              <a:prstClr val="black">
                <a:alpha val="40000"/>
              </a:prstClr>
            </a:outerShdw>
          </a:effectLst>
        </p:spPr>
      </p:pic>
      <p:sp>
        <p:nvSpPr>
          <p:cNvPr id="8" name="Rectangle 7"/>
          <p:cNvSpPr/>
          <p:nvPr/>
        </p:nvSpPr>
        <p:spPr>
          <a:xfrm>
            <a:off x="505615" y="4897895"/>
            <a:ext cx="4470647" cy="369332"/>
          </a:xfrm>
          <a:prstGeom prst="rect">
            <a:avLst/>
          </a:prstGeom>
        </p:spPr>
        <p:txBody>
          <a:bodyPr wrap="none">
            <a:spAutoFit/>
          </a:bodyPr>
          <a:lstStyle/>
          <a:p>
            <a:r>
              <a:rPr lang="en-GB" dirty="0">
                <a:hlinkClick r:id="rId3"/>
              </a:rPr>
              <a:t>https://k8schoollessons.com/earths-rotation/</a:t>
            </a:r>
            <a:endParaRPr lang="en-GB" dirty="0"/>
          </a:p>
        </p:txBody>
      </p:sp>
      <p:sp>
        <p:nvSpPr>
          <p:cNvPr id="9" name="Rectangle 8"/>
          <p:cNvSpPr/>
          <p:nvPr/>
        </p:nvSpPr>
        <p:spPr>
          <a:xfrm>
            <a:off x="4976262" y="3774510"/>
            <a:ext cx="6926178" cy="2246769"/>
          </a:xfrm>
          <a:prstGeom prst="rect">
            <a:avLst/>
          </a:prstGeom>
        </p:spPr>
        <p:txBody>
          <a:bodyPr wrap="square">
            <a:spAutoFit/>
          </a:bodyPr>
          <a:lstStyle/>
          <a:p>
            <a:pPr marL="342900" indent="-342900">
              <a:buFont typeface="Arial" panose="020B0604020202020204" pitchFamily="34" charset="0"/>
              <a:buChar char="•"/>
            </a:pPr>
            <a:r>
              <a:rPr lang="en-GB" sz="2000" dirty="0"/>
              <a:t>The rotation of the Earth is the rotation movement of the Earth around its own axis. The ground is turning to the east. The earth </a:t>
            </a:r>
            <a:r>
              <a:rPr lang="ro-MD" sz="2000" dirty="0" smtClean="0"/>
              <a:t>rotates</a:t>
            </a:r>
            <a:r>
              <a:rPr lang="en-GB" sz="2000" dirty="0" smtClean="0"/>
              <a:t> </a:t>
            </a:r>
            <a:r>
              <a:rPr lang="en-GB" sz="2000" dirty="0"/>
              <a:t>every 24 hours in relation </a:t>
            </a:r>
            <a:r>
              <a:rPr lang="ro-MD" sz="2000" dirty="0" smtClean="0"/>
              <a:t>with the </a:t>
            </a:r>
            <a:r>
              <a:rPr lang="en-GB" sz="2000" dirty="0" smtClean="0"/>
              <a:t>sun </a:t>
            </a:r>
            <a:r>
              <a:rPr lang="en-GB" sz="2000" dirty="0"/>
              <a:t>and every 23 hours, 56 minutes and 4 seconds in relation </a:t>
            </a:r>
            <a:r>
              <a:rPr lang="ro-MD" sz="2000" dirty="0" smtClean="0"/>
              <a:t>with the </a:t>
            </a:r>
            <a:r>
              <a:rPr lang="en-GB" sz="2000" dirty="0" smtClean="0"/>
              <a:t>stars</a:t>
            </a:r>
            <a:r>
              <a:rPr lang="en-GB" sz="2000" dirty="0"/>
              <a:t>, </a:t>
            </a:r>
            <a:r>
              <a:rPr lang="ro-MD" sz="2000" dirty="0" smtClean="0"/>
              <a:t>in the result </a:t>
            </a:r>
            <a:r>
              <a:rPr lang="en-GB" sz="2000" dirty="0" smtClean="0"/>
              <a:t>making </a:t>
            </a:r>
            <a:r>
              <a:rPr lang="en-GB" sz="2000" dirty="0"/>
              <a:t>the change from day to night. This is important to me, because I need rest at </a:t>
            </a:r>
            <a:r>
              <a:rPr lang="en-GB" sz="2000" dirty="0" smtClean="0"/>
              <a:t>night,</a:t>
            </a:r>
            <a:r>
              <a:rPr lang="ro-MD" sz="2000" dirty="0" smtClean="0"/>
              <a:t>to relax </a:t>
            </a:r>
            <a:r>
              <a:rPr lang="en-GB" sz="2000" dirty="0" smtClean="0"/>
              <a:t>,</a:t>
            </a:r>
            <a:r>
              <a:rPr lang="ro-MD" sz="2000" dirty="0" smtClean="0"/>
              <a:t>so </a:t>
            </a:r>
            <a:r>
              <a:rPr lang="en-GB" sz="2000" dirty="0" smtClean="0"/>
              <a:t>that </a:t>
            </a:r>
            <a:r>
              <a:rPr lang="ro-MD" sz="2000" dirty="0" smtClean="0"/>
              <a:t>during </a:t>
            </a:r>
            <a:r>
              <a:rPr lang="en-GB" sz="2000" dirty="0" smtClean="0"/>
              <a:t>day</a:t>
            </a:r>
            <a:r>
              <a:rPr lang="ro-MD" sz="2000" dirty="0" smtClean="0"/>
              <a:t> i</a:t>
            </a:r>
            <a:r>
              <a:rPr lang="en-GB" sz="2000" dirty="0" smtClean="0"/>
              <a:t> </a:t>
            </a:r>
            <a:r>
              <a:rPr lang="en-GB" sz="2000" dirty="0"/>
              <a:t>can be active and work.</a:t>
            </a:r>
          </a:p>
        </p:txBody>
      </p:sp>
      <p:sp>
        <p:nvSpPr>
          <p:cNvPr id="10" name="TextBox 9"/>
          <p:cNvSpPr txBox="1"/>
          <p:nvPr/>
        </p:nvSpPr>
        <p:spPr>
          <a:xfrm>
            <a:off x="10001451" y="6488668"/>
            <a:ext cx="2190549" cy="369332"/>
          </a:xfrm>
          <a:prstGeom prst="rect">
            <a:avLst/>
          </a:prstGeom>
          <a:noFill/>
        </p:spPr>
        <p:txBody>
          <a:bodyPr wrap="square" rtlCol="0">
            <a:spAutoFit/>
          </a:bodyPr>
          <a:lstStyle/>
          <a:p>
            <a:r>
              <a:rPr lang="ro-MD" dirty="0" smtClean="0"/>
              <a:t>Vornicescu Alexa</a:t>
            </a:r>
            <a:endParaRPr lang="en-GB" dirty="0"/>
          </a:p>
        </p:txBody>
      </p:sp>
    </p:spTree>
    <p:extLst>
      <p:ext uri="{BB962C8B-B14F-4D97-AF65-F5344CB8AC3E}">
        <p14:creationId xmlns:p14="http://schemas.microsoft.com/office/powerpoint/2010/main" val="3522509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4424" y="-42698"/>
            <a:ext cx="9914020" cy="1325563"/>
          </a:xfrm>
        </p:spPr>
        <p:txBody>
          <a:bodyPr>
            <a:normAutofit/>
          </a:bodyPr>
          <a:lstStyle/>
          <a:p>
            <a:r>
              <a:rPr lang="ro-RO" sz="2800" b="1" dirty="0" smtClean="0"/>
              <a:t>Scopul și </a:t>
            </a:r>
            <a:r>
              <a:rPr lang="ro-RO" sz="2800" b="1" dirty="0" smtClean="0"/>
              <a:t>obiectivele </a:t>
            </a:r>
            <a:r>
              <a:rPr lang="en-US" sz="2800" b="1" dirty="0" smtClean="0"/>
              <a:t>p</a:t>
            </a:r>
            <a:r>
              <a:rPr lang="ro-RO" sz="2800" b="1" dirty="0" smtClean="0"/>
              <a:t>roiectului</a:t>
            </a:r>
            <a:r>
              <a:rPr lang="ro-MD" sz="2800" b="1" dirty="0" smtClean="0"/>
              <a:t>/The project</a:t>
            </a:r>
            <a:r>
              <a:rPr lang="en-GB" sz="2800" b="1" dirty="0" smtClean="0"/>
              <a:t>’s purpose and targets:</a:t>
            </a:r>
            <a:endParaRPr lang="ru-RU" sz="2800" b="1" dirty="0"/>
          </a:p>
        </p:txBody>
      </p:sp>
      <p:sp>
        <p:nvSpPr>
          <p:cNvPr id="4" name="TextBox 3"/>
          <p:cNvSpPr txBox="1"/>
          <p:nvPr/>
        </p:nvSpPr>
        <p:spPr>
          <a:xfrm>
            <a:off x="6641434" y="1439965"/>
            <a:ext cx="5660740" cy="2246769"/>
          </a:xfrm>
          <a:prstGeom prst="rect">
            <a:avLst/>
          </a:prstGeom>
          <a:noFill/>
        </p:spPr>
        <p:txBody>
          <a:bodyPr wrap="square" rtlCol="0">
            <a:spAutoFit/>
          </a:bodyPr>
          <a:lstStyle/>
          <a:p>
            <a:pPr marL="342900" indent="-342900">
              <a:buFont typeface="+mj-lt"/>
              <a:buAutoNum type="arabicPeriod"/>
            </a:pPr>
            <a:r>
              <a:rPr lang="en-US" sz="2000" dirty="0" smtClean="0"/>
              <a:t>S</a:t>
            </a:r>
            <a:r>
              <a:rPr lang="ro-RO" sz="2000" dirty="0" smtClean="0"/>
              <a:t>ă observăm și să descriem </a:t>
            </a:r>
            <a:r>
              <a:rPr lang="ro-RO" sz="2000" dirty="0" smtClean="0"/>
              <a:t>fenomen</a:t>
            </a:r>
            <a:r>
              <a:rPr lang="en-GB" sz="2000" dirty="0" err="1" smtClean="0"/>
              <a:t>ele</a:t>
            </a:r>
            <a:r>
              <a:rPr lang="ro-RO" sz="2000" dirty="0" smtClean="0"/>
              <a:t> </a:t>
            </a:r>
            <a:r>
              <a:rPr lang="ro-RO" sz="2000" dirty="0" smtClean="0"/>
              <a:t>periodice din viața noastră.</a:t>
            </a:r>
          </a:p>
          <a:p>
            <a:pPr marL="342900" indent="-342900">
              <a:buFont typeface="+mj-lt"/>
              <a:buAutoNum type="arabicPeriod"/>
            </a:pPr>
            <a:r>
              <a:rPr lang="ro-RO" sz="2000" dirty="0"/>
              <a:t> </a:t>
            </a:r>
            <a:r>
              <a:rPr lang="ro-RO" sz="2000" dirty="0" smtClean="0"/>
              <a:t>Să găsim minim 5 fenomene periodice importante pentru noi.</a:t>
            </a:r>
          </a:p>
          <a:p>
            <a:pPr marL="342900" indent="-342900">
              <a:buFont typeface="+mj-lt"/>
              <a:buAutoNum type="arabicPeriod"/>
            </a:pPr>
            <a:r>
              <a:rPr lang="ro-RO" sz="2000" dirty="0"/>
              <a:t> </a:t>
            </a:r>
            <a:r>
              <a:rPr lang="ro-RO" sz="2000" dirty="0" smtClean="0"/>
              <a:t>Să analizăm fenomenele periodice, indicând cauzele, consecințele, periodicitatea și importanța.</a:t>
            </a:r>
            <a:endParaRPr lang="ru-RU" sz="2000" dirty="0"/>
          </a:p>
        </p:txBody>
      </p:sp>
      <p:pic>
        <p:nvPicPr>
          <p:cNvPr id="2052" name="Picture 4" descr="Image result for periodicity examples in lif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8" y="1439965"/>
            <a:ext cx="6275672" cy="33807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41434" y="3859260"/>
            <a:ext cx="5091765" cy="2246769"/>
          </a:xfrm>
          <a:prstGeom prst="rect">
            <a:avLst/>
          </a:prstGeom>
          <a:noFill/>
        </p:spPr>
        <p:txBody>
          <a:bodyPr wrap="square" rtlCol="0">
            <a:spAutoFit/>
          </a:bodyPr>
          <a:lstStyle/>
          <a:p>
            <a:pPr marL="342900" indent="-342900">
              <a:buAutoNum type="arabicPeriod"/>
            </a:pPr>
            <a:r>
              <a:rPr lang="en-GB" sz="2000" dirty="0" smtClean="0"/>
              <a:t>To observe and to describe periodic </a:t>
            </a:r>
            <a:r>
              <a:rPr lang="en-GB" sz="2000" dirty="0" err="1" smtClean="0"/>
              <a:t>phenom</a:t>
            </a:r>
            <a:r>
              <a:rPr lang="ro-MD" sz="2000" dirty="0" smtClean="0"/>
              <a:t>ena</a:t>
            </a:r>
            <a:r>
              <a:rPr lang="en-GB" sz="2000" dirty="0" smtClean="0"/>
              <a:t> from our life.</a:t>
            </a:r>
          </a:p>
          <a:p>
            <a:pPr marL="342900" indent="-342900">
              <a:buAutoNum type="arabicPeriod"/>
            </a:pPr>
            <a:r>
              <a:rPr lang="en-GB" sz="2000" dirty="0" smtClean="0"/>
              <a:t>To find minimum 5 important periodic </a:t>
            </a:r>
            <a:r>
              <a:rPr lang="en-GB" sz="2000" dirty="0" err="1" smtClean="0"/>
              <a:t>phenomen</a:t>
            </a:r>
            <a:r>
              <a:rPr lang="ro-MD" sz="2000" dirty="0" smtClean="0"/>
              <a:t>a</a:t>
            </a:r>
            <a:r>
              <a:rPr lang="en-GB" sz="2000" dirty="0" smtClean="0"/>
              <a:t> to us.</a:t>
            </a:r>
          </a:p>
          <a:p>
            <a:pPr marL="342900" indent="-342900">
              <a:buAutoNum type="arabicPeriod"/>
            </a:pPr>
            <a:r>
              <a:rPr lang="en-GB" sz="2000" dirty="0"/>
              <a:t> </a:t>
            </a:r>
            <a:r>
              <a:rPr lang="en-GB" sz="2000" dirty="0" smtClean="0"/>
              <a:t>To </a:t>
            </a:r>
            <a:r>
              <a:rPr lang="en-GB" sz="2000" dirty="0" err="1" smtClean="0"/>
              <a:t>analy</a:t>
            </a:r>
            <a:r>
              <a:rPr lang="ro-MD" sz="2000" dirty="0"/>
              <a:t>z</a:t>
            </a:r>
            <a:r>
              <a:rPr lang="en-GB" sz="2000" dirty="0" smtClean="0"/>
              <a:t>e the periodic phenome</a:t>
            </a:r>
            <a:r>
              <a:rPr lang="ro-MD" sz="2000" dirty="0" smtClean="0"/>
              <a:t>na</a:t>
            </a:r>
            <a:r>
              <a:rPr lang="en-GB" sz="2000" dirty="0" smtClean="0"/>
              <a:t>,indicating causes</a:t>
            </a:r>
            <a:r>
              <a:rPr lang="ro-MD" sz="2000" dirty="0" smtClean="0"/>
              <a:t> </a:t>
            </a:r>
            <a:r>
              <a:rPr lang="en-GB" sz="2000" dirty="0" smtClean="0"/>
              <a:t>,consequences</a:t>
            </a:r>
            <a:r>
              <a:rPr lang="ro-MD" sz="2000" dirty="0" smtClean="0"/>
              <a:t> </a:t>
            </a:r>
            <a:r>
              <a:rPr lang="en-GB" sz="2000" dirty="0" smtClean="0"/>
              <a:t>,</a:t>
            </a:r>
            <a:r>
              <a:rPr lang="ro-MD" sz="2000" dirty="0" smtClean="0"/>
              <a:t> </a:t>
            </a:r>
            <a:r>
              <a:rPr lang="en-GB" sz="2000" dirty="0" smtClean="0"/>
              <a:t>periodicity and importance.</a:t>
            </a:r>
          </a:p>
        </p:txBody>
      </p:sp>
    </p:spTree>
    <p:extLst>
      <p:ext uri="{BB962C8B-B14F-4D97-AF65-F5344CB8AC3E}">
        <p14:creationId xmlns:p14="http://schemas.microsoft.com/office/powerpoint/2010/main" val="3205829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99" y="688759"/>
            <a:ext cx="8650706" cy="325543"/>
          </a:xfrm>
        </p:spPr>
        <p:txBody>
          <a:bodyPr>
            <a:noAutofit/>
          </a:bodyPr>
          <a:lstStyle/>
          <a:p>
            <a:pPr lvl="0"/>
            <a:r>
              <a:rPr lang="ro-MD" sz="2800" b="1" dirty="0" smtClean="0"/>
              <a:t>Alegerea președintelui/</a:t>
            </a:r>
            <a:r>
              <a:rPr lang="ro-MD" sz="2800" b="1" dirty="0" smtClean="0">
                <a:solidFill>
                  <a:srgbClr val="222222"/>
                </a:solidFill>
                <a:latin typeface="inherit"/>
                <a:cs typeface="Arial" panose="020B0604020202020204" pitchFamily="34" charset="0"/>
              </a:rPr>
              <a:t> The election of the president </a:t>
            </a:r>
            <a:r>
              <a:rPr lang="ru-RU" altLang="ru-RU" sz="2800" b="1" dirty="0">
                <a:solidFill>
                  <a:srgbClr val="222222"/>
                </a:solidFill>
                <a:latin typeface="Arial" panose="020B0604020202020204" pitchFamily="34" charset="0"/>
                <a:cs typeface="Arial" panose="020B0604020202020204" pitchFamily="34" charset="0"/>
              </a:rPr>
              <a:t/>
            </a:r>
            <a:br>
              <a:rPr lang="ru-RU" altLang="ru-RU" sz="2800" b="1" dirty="0">
                <a:solidFill>
                  <a:srgbClr val="222222"/>
                </a:solidFill>
                <a:latin typeface="Arial" panose="020B0604020202020204" pitchFamily="34" charset="0"/>
                <a:cs typeface="Arial" panose="020B0604020202020204" pitchFamily="34" charset="0"/>
              </a:rPr>
            </a:br>
            <a:endParaRPr lang="ru-RU" sz="2800" b="1" dirty="0"/>
          </a:p>
        </p:txBody>
      </p:sp>
      <p:pic>
        <p:nvPicPr>
          <p:cNvPr id="4" name="Рисунок 3"/>
          <p:cNvPicPr>
            <a:picLocks noChangeAspect="1"/>
          </p:cNvPicPr>
          <p:nvPr/>
        </p:nvPicPr>
        <p:blipFill>
          <a:blip r:embed="rId2"/>
          <a:stretch>
            <a:fillRect/>
          </a:stretch>
        </p:blipFill>
        <p:spPr>
          <a:xfrm>
            <a:off x="182469" y="1198967"/>
            <a:ext cx="5857383" cy="4915720"/>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182470" y="6299352"/>
            <a:ext cx="1726050" cy="369332"/>
          </a:xfrm>
          <a:prstGeom prst="rect">
            <a:avLst/>
          </a:prstGeom>
        </p:spPr>
        <p:txBody>
          <a:bodyPr wrap="none">
            <a:spAutoFit/>
          </a:bodyPr>
          <a:lstStyle/>
          <a:p>
            <a:r>
              <a:rPr lang="ro-MD" dirty="0" smtClean="0">
                <a:hlinkClick r:id="rId3"/>
              </a:rPr>
              <a:t>evenimentul.md</a:t>
            </a:r>
            <a:endParaRPr lang="ro-MD" dirty="0">
              <a:hlinkClick r:id="rId3"/>
            </a:endParaRPr>
          </a:p>
        </p:txBody>
      </p:sp>
      <p:sp>
        <p:nvSpPr>
          <p:cNvPr id="6" name="Rectangle 1"/>
          <p:cNvSpPr>
            <a:spLocks noChangeArrowheads="1"/>
          </p:cNvSpPr>
          <p:nvPr/>
        </p:nvSpPr>
        <p:spPr bwMode="auto">
          <a:xfrm>
            <a:off x="0" y="-133037"/>
            <a:ext cx="65" cy="72327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dirty="0" smtClean="0">
                <a:ln>
                  <a:noFill/>
                </a:ln>
                <a:solidFill>
                  <a:schemeClr val="tx1"/>
                </a:solidFill>
                <a:effectLst/>
              </a:rPr>
              <a:t/>
            </a:r>
            <a:br>
              <a:rPr kumimoji="0" lang="ru-RU" altLang="ru-RU" sz="1100" b="0" i="0" u="none" strike="noStrike" cap="none" normalizeH="0" baseline="0" dirty="0" smtClean="0">
                <a:ln>
                  <a:noFill/>
                </a:ln>
                <a:solidFill>
                  <a:schemeClr val="tx1"/>
                </a:solidFill>
                <a:effectLst/>
              </a:rPr>
            </a:b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10365205" y="6484018"/>
            <a:ext cx="1937084" cy="369332"/>
          </a:xfrm>
          <a:prstGeom prst="rect">
            <a:avLst/>
          </a:prstGeom>
          <a:noFill/>
        </p:spPr>
        <p:txBody>
          <a:bodyPr wrap="square" rtlCol="0">
            <a:spAutoFit/>
          </a:bodyPr>
          <a:lstStyle/>
          <a:p>
            <a:r>
              <a:rPr lang="ro-MD" dirty="0" smtClean="0"/>
              <a:t>Bejenari Nicoleta</a:t>
            </a:r>
            <a:endParaRPr lang="ru-RU" dirty="0"/>
          </a:p>
        </p:txBody>
      </p:sp>
      <p:sp>
        <p:nvSpPr>
          <p:cNvPr id="3" name="Объект 2"/>
          <p:cNvSpPr>
            <a:spLocks noGrp="1"/>
          </p:cNvSpPr>
          <p:nvPr>
            <p:ph idx="1"/>
          </p:nvPr>
        </p:nvSpPr>
        <p:spPr>
          <a:xfrm>
            <a:off x="6039852" y="1383632"/>
            <a:ext cx="6220995" cy="4351338"/>
          </a:xfrm>
        </p:spPr>
        <p:txBody>
          <a:bodyPr>
            <a:noAutofit/>
          </a:bodyPr>
          <a:lstStyle/>
          <a:p>
            <a:r>
              <a:rPr lang="ro-RO" altLang="ru-RU" sz="2400" dirty="0" smtClean="0">
                <a:solidFill>
                  <a:srgbClr val="222222"/>
                </a:solidFill>
              </a:rPr>
              <a:t>În </a:t>
            </a:r>
            <a:r>
              <a:rPr lang="ro-RO" altLang="ru-RU" sz="2400" dirty="0">
                <a:solidFill>
                  <a:srgbClr val="222222"/>
                </a:solidFill>
              </a:rPr>
              <a:t>2000, legea privind alegerea președintelui Republicii Moldova prevedea că președintele va fi ales în mod indirect de către Parlamentul Republicii Moldova pentru un mandat de patru ani; un candidat trebuie să câștige o supermajoritate de 61 de voturi pentru a fi ales. Președinții sunt limitați la două mandate.</a:t>
            </a:r>
            <a:r>
              <a:rPr lang="ro-RO" altLang="ru-RU" sz="2400" dirty="0"/>
              <a:t> </a:t>
            </a:r>
            <a:endParaRPr lang="ro-RO" altLang="ru-RU" sz="2400" dirty="0" smtClean="0"/>
          </a:p>
          <a:p>
            <a:r>
              <a:rPr lang="en-US" sz="2400" dirty="0" smtClean="0"/>
              <a:t>In </a:t>
            </a:r>
            <a:r>
              <a:rPr lang="en-US" sz="2400" dirty="0"/>
              <a:t>2000, the law regarding the election of the President of Moldova stipulated that the president would be </a:t>
            </a:r>
            <a:r>
              <a:rPr lang="ro-MD" sz="2400" dirty="0" smtClean="0"/>
              <a:t>indirecly </a:t>
            </a:r>
            <a:r>
              <a:rPr lang="en-US" sz="2400" dirty="0" err="1" smtClean="0"/>
              <a:t>electe</a:t>
            </a:r>
            <a:r>
              <a:rPr lang="ro-MD" sz="2400" dirty="0" smtClean="0"/>
              <a:t>d</a:t>
            </a:r>
            <a:r>
              <a:rPr lang="en-US" sz="2400" dirty="0"/>
              <a:t> by the Parliament of Moldova to a four-year term; a candidate must win a supermajority of 61 votes to be elected. Presidents are limited to two terms.</a:t>
            </a:r>
            <a:endParaRPr lang="ru-RU" sz="2400" dirty="0"/>
          </a:p>
        </p:txBody>
      </p:sp>
    </p:spTree>
    <p:extLst>
      <p:ext uri="{BB962C8B-B14F-4D97-AF65-F5344CB8AC3E}">
        <p14:creationId xmlns:p14="http://schemas.microsoft.com/office/powerpoint/2010/main" val="672051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867" y="-21038"/>
            <a:ext cx="3333550" cy="1325563"/>
          </a:xfrm>
        </p:spPr>
        <p:txBody>
          <a:bodyPr>
            <a:normAutofit/>
          </a:bodyPr>
          <a:lstStyle/>
          <a:p>
            <a:r>
              <a:rPr lang="ro-MD" sz="2800" b="1" dirty="0" smtClean="0"/>
              <a:t>Hidratarea/Hydration </a:t>
            </a:r>
            <a:endParaRPr lang="en-GB" sz="2800" b="1" dirty="0"/>
          </a:p>
        </p:txBody>
      </p:sp>
      <p:sp>
        <p:nvSpPr>
          <p:cNvPr id="4" name="Rectangle 3"/>
          <p:cNvSpPr/>
          <p:nvPr/>
        </p:nvSpPr>
        <p:spPr>
          <a:xfrm>
            <a:off x="4366661" y="3705226"/>
            <a:ext cx="7825339" cy="2031325"/>
          </a:xfrm>
          <a:prstGeom prst="rect">
            <a:avLst/>
          </a:prstGeom>
        </p:spPr>
        <p:txBody>
          <a:bodyPr wrap="square">
            <a:spAutoFit/>
          </a:bodyPr>
          <a:lstStyle/>
          <a:p>
            <a:pPr marL="285750" indent="-285750">
              <a:buFont typeface="Arial" panose="020B0604020202020204" pitchFamily="34" charset="0"/>
              <a:buChar char="•"/>
            </a:pPr>
            <a:r>
              <a:rPr lang="en-GB" dirty="0">
                <a:solidFill>
                  <a:srgbClr val="222222"/>
                </a:solidFill>
              </a:rPr>
              <a:t>Water is required for many </a:t>
            </a:r>
            <a:r>
              <a:rPr lang="en-GB" dirty="0" err="1" smtClean="0"/>
              <a:t>physiologica</a:t>
            </a:r>
            <a:r>
              <a:rPr lang="ro-MD" dirty="0" smtClean="0"/>
              <a:t>l</a:t>
            </a:r>
            <a:r>
              <a:rPr lang="en-GB" dirty="0"/>
              <a:t> </a:t>
            </a:r>
            <a:r>
              <a:rPr lang="en-GB" dirty="0">
                <a:solidFill>
                  <a:srgbClr val="222222"/>
                </a:solidFill>
              </a:rPr>
              <a:t>processes</a:t>
            </a:r>
            <a:r>
              <a:rPr lang="en-GB" dirty="0" smtClean="0">
                <a:solidFill>
                  <a:srgbClr val="222222"/>
                </a:solidFill>
              </a:rPr>
              <a:t>.</a:t>
            </a:r>
            <a:r>
              <a:rPr lang="en-GB" dirty="0"/>
              <a:t> </a:t>
            </a:r>
            <a:r>
              <a:rPr lang="ro-MD" dirty="0" smtClean="0"/>
              <a:t>O</a:t>
            </a:r>
            <a:r>
              <a:rPr lang="en-GB" dirty="0" err="1" smtClean="0"/>
              <a:t>ur</a:t>
            </a:r>
            <a:r>
              <a:rPr lang="en-GB" dirty="0" smtClean="0"/>
              <a:t> </a:t>
            </a:r>
            <a:r>
              <a:rPr lang="en-GB" dirty="0"/>
              <a:t>body depends on water to </a:t>
            </a:r>
            <a:r>
              <a:rPr lang="en-GB" dirty="0" smtClean="0"/>
              <a:t>survive</a:t>
            </a:r>
            <a:r>
              <a:rPr lang="ro-MD" dirty="0" smtClean="0"/>
              <a:t>,for example to maintain our energy.</a:t>
            </a:r>
            <a:r>
              <a:rPr lang="en-GB" dirty="0"/>
              <a:t> For optimal hydration, water needs to penetrate your body </a:t>
            </a:r>
            <a:r>
              <a:rPr lang="en-GB" dirty="0" smtClean="0"/>
              <a:t>cells</a:t>
            </a:r>
            <a:r>
              <a:rPr lang="ro-MD" dirty="0" smtClean="0"/>
              <a:t>.</a:t>
            </a:r>
            <a:r>
              <a:rPr lang="en-GB" dirty="0"/>
              <a:t> </a:t>
            </a:r>
            <a:r>
              <a:rPr lang="ro-MD" dirty="0"/>
              <a:t>M</a:t>
            </a:r>
            <a:r>
              <a:rPr lang="en-GB" dirty="0" err="1" smtClean="0"/>
              <a:t>ost</a:t>
            </a:r>
            <a:r>
              <a:rPr lang="en-GB" dirty="0" smtClean="0"/>
              <a:t> </a:t>
            </a:r>
            <a:r>
              <a:rPr lang="en-GB" dirty="0"/>
              <a:t>of the times the factor influencing hydration is the physical </a:t>
            </a:r>
            <a:r>
              <a:rPr lang="en-GB" dirty="0" smtClean="0"/>
              <a:t>activity</a:t>
            </a:r>
            <a:r>
              <a:rPr lang="ro-MD" dirty="0" smtClean="0"/>
              <a:t>.</a:t>
            </a:r>
            <a:r>
              <a:rPr lang="en-GB" dirty="0"/>
              <a:t> Hydration </a:t>
            </a:r>
            <a:r>
              <a:rPr lang="ro-MD" dirty="0" smtClean="0"/>
              <a:t>h</a:t>
            </a:r>
            <a:r>
              <a:rPr lang="en-GB" dirty="0" smtClean="0"/>
              <a:t>as </a:t>
            </a:r>
            <a:r>
              <a:rPr lang="en-GB" dirty="0"/>
              <a:t>a </a:t>
            </a:r>
            <a:r>
              <a:rPr lang="ro-MD" dirty="0" smtClean="0"/>
              <a:t>m</a:t>
            </a:r>
            <a:r>
              <a:rPr lang="en-GB" dirty="0" err="1" smtClean="0"/>
              <a:t>ajor</a:t>
            </a:r>
            <a:r>
              <a:rPr lang="en-GB" dirty="0" smtClean="0"/>
              <a:t> </a:t>
            </a:r>
            <a:r>
              <a:rPr lang="ro-MD" dirty="0" smtClean="0"/>
              <a:t>e</a:t>
            </a:r>
            <a:r>
              <a:rPr lang="en-GB" dirty="0" err="1" smtClean="0"/>
              <a:t>ffect</a:t>
            </a:r>
            <a:r>
              <a:rPr lang="en-GB" dirty="0" smtClean="0"/>
              <a:t> </a:t>
            </a:r>
            <a:r>
              <a:rPr lang="en-GB" dirty="0"/>
              <a:t>on </a:t>
            </a:r>
            <a:r>
              <a:rPr lang="ro-MD" dirty="0"/>
              <a:t>e</a:t>
            </a:r>
            <a:r>
              <a:rPr lang="en-GB" dirty="0" err="1" smtClean="0"/>
              <a:t>nergy</a:t>
            </a:r>
            <a:r>
              <a:rPr lang="en-GB" dirty="0" smtClean="0"/>
              <a:t> </a:t>
            </a:r>
            <a:r>
              <a:rPr lang="ro-MD" dirty="0" smtClean="0"/>
              <a:t>l</a:t>
            </a:r>
            <a:r>
              <a:rPr lang="en-GB" dirty="0" err="1" smtClean="0"/>
              <a:t>evels</a:t>
            </a:r>
            <a:r>
              <a:rPr lang="en-GB" dirty="0" smtClean="0"/>
              <a:t> </a:t>
            </a:r>
            <a:r>
              <a:rPr lang="en-GB" dirty="0"/>
              <a:t>and </a:t>
            </a:r>
            <a:r>
              <a:rPr lang="ro-MD" dirty="0" smtClean="0"/>
              <a:t>b</a:t>
            </a:r>
            <a:r>
              <a:rPr lang="en-GB" dirty="0" smtClean="0"/>
              <a:t>rain </a:t>
            </a:r>
            <a:r>
              <a:rPr lang="ro-MD" dirty="0" smtClean="0"/>
              <a:t>f</a:t>
            </a:r>
            <a:r>
              <a:rPr lang="en-GB" dirty="0" smtClean="0"/>
              <a:t>unction</a:t>
            </a:r>
            <a:r>
              <a:rPr lang="ro-MD" dirty="0" smtClean="0"/>
              <a:t>.</a:t>
            </a:r>
            <a:r>
              <a:rPr lang="en-GB" dirty="0"/>
              <a:t> </a:t>
            </a:r>
            <a:r>
              <a:rPr lang="ro-MD" dirty="0" smtClean="0"/>
              <a:t>In t</a:t>
            </a:r>
            <a:r>
              <a:rPr lang="en-GB" dirty="0" smtClean="0"/>
              <a:t>he </a:t>
            </a:r>
            <a:r>
              <a:rPr lang="en-GB" dirty="0"/>
              <a:t>most </a:t>
            </a:r>
            <a:r>
              <a:rPr lang="en-GB" dirty="0" smtClean="0"/>
              <a:t>cases</a:t>
            </a:r>
            <a:r>
              <a:rPr lang="ro-MD" dirty="0" smtClean="0"/>
              <a:t>,hydration is realized within a </a:t>
            </a:r>
            <a:r>
              <a:rPr lang="en-GB" dirty="0" smtClean="0"/>
              <a:t>half </a:t>
            </a:r>
            <a:r>
              <a:rPr lang="en-GB" dirty="0"/>
              <a:t>an hour. This phenomenon is important to me, because it helps </a:t>
            </a:r>
            <a:r>
              <a:rPr lang="en-GB" dirty="0" smtClean="0"/>
              <a:t>m</a:t>
            </a:r>
            <a:r>
              <a:rPr lang="ro-MD" dirty="0" smtClean="0"/>
              <a:t>y</a:t>
            </a:r>
            <a:r>
              <a:rPr lang="en-GB" dirty="0" smtClean="0"/>
              <a:t> </a:t>
            </a:r>
            <a:r>
              <a:rPr lang="en-GB" dirty="0"/>
              <a:t>health .</a:t>
            </a:r>
          </a:p>
        </p:txBody>
      </p:sp>
      <p:sp>
        <p:nvSpPr>
          <p:cNvPr id="5" name="Rectangle 4"/>
          <p:cNvSpPr/>
          <p:nvPr/>
        </p:nvSpPr>
        <p:spPr>
          <a:xfrm>
            <a:off x="4292867" y="1165654"/>
            <a:ext cx="8008219" cy="2031325"/>
          </a:xfrm>
          <a:prstGeom prst="rect">
            <a:avLst/>
          </a:prstGeom>
        </p:spPr>
        <p:txBody>
          <a:bodyPr wrap="square">
            <a:spAutoFit/>
          </a:bodyPr>
          <a:lstStyle/>
          <a:p>
            <a:pPr marL="285750" indent="-285750">
              <a:buFont typeface="Arial" panose="020B0604020202020204" pitchFamily="34" charset="0"/>
              <a:buChar char="•"/>
            </a:pPr>
            <a:r>
              <a:rPr lang="en-GB" dirty="0" err="1" smtClean="0"/>
              <a:t>Apa</a:t>
            </a:r>
            <a:r>
              <a:rPr lang="en-GB" dirty="0" smtClean="0"/>
              <a:t> </a:t>
            </a:r>
            <a:r>
              <a:rPr lang="en-GB" dirty="0" err="1" smtClean="0"/>
              <a:t>este</a:t>
            </a:r>
            <a:r>
              <a:rPr lang="en-GB" dirty="0" smtClean="0"/>
              <a:t> </a:t>
            </a:r>
            <a:r>
              <a:rPr lang="en-GB" dirty="0" err="1" smtClean="0"/>
              <a:t>necesară</a:t>
            </a:r>
            <a:r>
              <a:rPr lang="en-GB" dirty="0" smtClean="0"/>
              <a:t> </a:t>
            </a:r>
            <a:r>
              <a:rPr lang="en-GB" dirty="0" err="1" smtClean="0"/>
              <a:t>pentru</a:t>
            </a:r>
            <a:r>
              <a:rPr lang="en-GB" dirty="0" smtClean="0"/>
              <a:t> </a:t>
            </a:r>
            <a:r>
              <a:rPr lang="en-GB" dirty="0" err="1" smtClean="0"/>
              <a:t>multe</a:t>
            </a:r>
            <a:r>
              <a:rPr lang="en-GB" dirty="0" smtClean="0"/>
              <a:t> </a:t>
            </a:r>
            <a:r>
              <a:rPr lang="en-GB" dirty="0" err="1" smtClean="0"/>
              <a:t>procese</a:t>
            </a:r>
            <a:r>
              <a:rPr lang="en-GB" dirty="0" smtClean="0"/>
              <a:t> </a:t>
            </a:r>
            <a:r>
              <a:rPr lang="en-GB" dirty="0" err="1" smtClean="0"/>
              <a:t>fiziologice</a:t>
            </a:r>
            <a:r>
              <a:rPr lang="ro-MD" dirty="0" smtClean="0"/>
              <a:t>. Corpul </a:t>
            </a:r>
            <a:r>
              <a:rPr lang="ro-MD" dirty="0"/>
              <a:t>nostru depinde de apă pentru a </a:t>
            </a:r>
            <a:r>
              <a:rPr lang="ro-MD" dirty="0" smtClean="0"/>
              <a:t>supraviețui,de exemplu pentru a ne menține </a:t>
            </a:r>
            <a:r>
              <a:rPr lang="ro-MD" dirty="0"/>
              <a:t>energia. Pentru hidratarea optimă, apa trebuie să penetreze celulele </a:t>
            </a:r>
            <a:r>
              <a:rPr lang="ro-MD" dirty="0" smtClean="0"/>
              <a:t>corpului.De cele mai mule ori factorul ce influențează hidratarea este activitatea </a:t>
            </a:r>
            <a:r>
              <a:rPr lang="ro-MD" dirty="0"/>
              <a:t>fizică. Hidratarea </a:t>
            </a:r>
            <a:r>
              <a:rPr lang="ro-MD" dirty="0" smtClean="0"/>
              <a:t>are un efect major </a:t>
            </a:r>
            <a:r>
              <a:rPr lang="ro-MD" dirty="0"/>
              <a:t>asupra </a:t>
            </a:r>
            <a:r>
              <a:rPr lang="ro-MD" dirty="0" smtClean="0"/>
              <a:t>nivelurilor </a:t>
            </a:r>
            <a:r>
              <a:rPr lang="ro-MD" dirty="0"/>
              <a:t>de energie și </a:t>
            </a:r>
            <a:r>
              <a:rPr lang="ro-MD" dirty="0" smtClean="0"/>
              <a:t>asupra funcției cerebrale. Hidratarea, in cele mai multe cazuri se realizează din jumătate în jumătate de oră. Acest fenomen este important pentru mine,deoarece mă ajută la sănătatea mea .</a:t>
            </a:r>
            <a:endParaRPr lang="en-GB" dirty="0"/>
          </a:p>
        </p:txBody>
      </p:sp>
      <p:pic>
        <p:nvPicPr>
          <p:cNvPr id="3074" name="Picture 2" descr="Image result for hyd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4" y="1165654"/>
            <a:ext cx="4306447" cy="3348330"/>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88758" y="4720889"/>
            <a:ext cx="4004109" cy="923330"/>
          </a:xfrm>
          <a:prstGeom prst="rect">
            <a:avLst/>
          </a:prstGeom>
        </p:spPr>
        <p:txBody>
          <a:bodyPr wrap="square">
            <a:spAutoFit/>
          </a:bodyPr>
          <a:lstStyle/>
          <a:p>
            <a:r>
              <a:rPr lang="en-GB" dirty="0">
                <a:hlinkClick r:id="rId3"/>
              </a:rPr>
              <a:t>https://www.bicycling.com/training/a20040338/gut-science-is-the-future-of-hydration/</a:t>
            </a:r>
            <a:endParaRPr lang="en-GB" dirty="0"/>
          </a:p>
        </p:txBody>
      </p:sp>
      <p:sp>
        <p:nvSpPr>
          <p:cNvPr id="9" name="TextBox 8"/>
          <p:cNvSpPr txBox="1"/>
          <p:nvPr/>
        </p:nvSpPr>
        <p:spPr>
          <a:xfrm>
            <a:off x="10039150" y="6352675"/>
            <a:ext cx="1963554" cy="369332"/>
          </a:xfrm>
          <a:prstGeom prst="rect">
            <a:avLst/>
          </a:prstGeom>
          <a:noFill/>
        </p:spPr>
        <p:txBody>
          <a:bodyPr wrap="square" rtlCol="0">
            <a:spAutoFit/>
          </a:bodyPr>
          <a:lstStyle/>
          <a:p>
            <a:r>
              <a:rPr lang="ro-MD" dirty="0" smtClean="0"/>
              <a:t>Vornicescu Alexa</a:t>
            </a:r>
            <a:endParaRPr lang="en-GB" dirty="0"/>
          </a:p>
        </p:txBody>
      </p:sp>
    </p:spTree>
    <p:extLst>
      <p:ext uri="{BB962C8B-B14F-4D97-AF65-F5344CB8AC3E}">
        <p14:creationId xmlns:p14="http://schemas.microsoft.com/office/powerpoint/2010/main" val="1245993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0250" y="0"/>
            <a:ext cx="4386214" cy="1325563"/>
          </a:xfrm>
        </p:spPr>
        <p:txBody>
          <a:bodyPr>
            <a:normAutofit/>
          </a:bodyPr>
          <a:lstStyle/>
          <a:p>
            <a:r>
              <a:rPr lang="ro-MD" sz="2800" dirty="0" smtClean="0"/>
              <a:t>        </a:t>
            </a:r>
            <a:r>
              <a:rPr lang="ro-MD" sz="2800" b="1" dirty="0" smtClean="0"/>
              <a:t>Anotimpurile/Seasons</a:t>
            </a:r>
            <a:endParaRPr lang="ru-RU" sz="2800" b="1" dirty="0"/>
          </a:p>
        </p:txBody>
      </p:sp>
      <p:sp>
        <p:nvSpPr>
          <p:cNvPr id="3" name="Объект 2"/>
          <p:cNvSpPr>
            <a:spLocks noGrp="1"/>
          </p:cNvSpPr>
          <p:nvPr>
            <p:ph idx="1"/>
          </p:nvPr>
        </p:nvSpPr>
        <p:spPr>
          <a:xfrm>
            <a:off x="6439602" y="1233487"/>
            <a:ext cx="5662865" cy="4753602"/>
          </a:xfrm>
        </p:spPr>
        <p:txBody>
          <a:bodyPr>
            <a:normAutofit lnSpcReduction="10000"/>
          </a:bodyPr>
          <a:lstStyle/>
          <a:p>
            <a:r>
              <a:rPr lang="ro-MD" sz="2400" dirty="0"/>
              <a:t>Prin </a:t>
            </a:r>
            <a:r>
              <a:rPr lang="ro-MD" sz="2400" dirty="0" smtClean="0"/>
              <a:t>an</a:t>
            </a:r>
            <a:r>
              <a:rPr lang="ro-MD" sz="2400" dirty="0"/>
              <a:t> se înțelege o perioadă de timp necesară Pământului (Terrei) pentru a efectua o rotație completă (mișcarea de </a:t>
            </a:r>
            <a:r>
              <a:rPr lang="ro-MD" sz="2400" dirty="0" smtClean="0"/>
              <a:t>revoluți </a:t>
            </a:r>
            <a:r>
              <a:rPr lang="ro-MD" sz="2400" dirty="0"/>
              <a:t>a Pamântului) în jurul Soarelui</a:t>
            </a:r>
            <a:r>
              <a:rPr lang="ro-MD" sz="2400" dirty="0" smtClean="0"/>
              <a:t>. Astfel in RM sunt prezente cele 4 anotimpui</a:t>
            </a:r>
            <a:r>
              <a:rPr lang="en-US" sz="2400" dirty="0" smtClean="0"/>
              <a:t>: </a:t>
            </a:r>
            <a:r>
              <a:rPr lang="en-US" sz="2400" dirty="0" err="1" smtClean="0"/>
              <a:t>ia</a:t>
            </a:r>
            <a:r>
              <a:rPr lang="ro-MD" sz="2400" dirty="0" smtClean="0"/>
              <a:t>r</a:t>
            </a:r>
            <a:r>
              <a:rPr lang="en-US" sz="2400" dirty="0" err="1" smtClean="0"/>
              <a:t>na</a:t>
            </a:r>
            <a:r>
              <a:rPr lang="en-US" sz="2400" dirty="0" smtClean="0"/>
              <a:t>, </a:t>
            </a:r>
            <a:r>
              <a:rPr lang="en-US" sz="2400" dirty="0" err="1" smtClean="0"/>
              <a:t>toamna</a:t>
            </a:r>
            <a:r>
              <a:rPr lang="en-US" sz="2400" dirty="0" smtClean="0"/>
              <a:t>, prim</a:t>
            </a:r>
            <a:r>
              <a:rPr lang="ro-MD" sz="2400" dirty="0" smtClean="0"/>
              <a:t>ăvara și vara.</a:t>
            </a:r>
          </a:p>
          <a:p>
            <a:pPr lvl="0"/>
            <a:r>
              <a:rPr lang="ru-RU" altLang="ru-RU" sz="2400" dirty="0" smtClean="0">
                <a:solidFill>
                  <a:srgbClr val="222222"/>
                </a:solidFill>
                <a:latin typeface="inherit"/>
              </a:rPr>
              <a:t>B</a:t>
            </a:r>
            <a:r>
              <a:rPr lang="en-US" altLang="ru-RU" sz="2400" dirty="0" smtClean="0">
                <a:solidFill>
                  <a:srgbClr val="222222"/>
                </a:solidFill>
                <a:latin typeface="inherit"/>
              </a:rPr>
              <a:t>y</a:t>
            </a:r>
            <a:r>
              <a:rPr lang="ro-MD" altLang="ru-RU" sz="2400" dirty="0">
                <a:solidFill>
                  <a:srgbClr val="222222"/>
                </a:solidFill>
                <a:latin typeface="inherit"/>
              </a:rPr>
              <a:t> </a:t>
            </a:r>
            <a:r>
              <a:rPr lang="ro-MD" altLang="ru-RU" sz="2400" dirty="0" smtClean="0">
                <a:solidFill>
                  <a:srgbClr val="222222"/>
                </a:solidFill>
                <a:latin typeface="inherit"/>
              </a:rPr>
              <a:t>a</a:t>
            </a:r>
            <a:r>
              <a:rPr lang="ru-RU" altLang="ru-RU" sz="2400" dirty="0" smtClean="0">
                <a:solidFill>
                  <a:srgbClr val="222222"/>
                </a:solidFill>
                <a:latin typeface="inherit"/>
              </a:rPr>
              <a:t> </a:t>
            </a:r>
            <a:r>
              <a:rPr lang="ru-RU" altLang="ru-RU" sz="2400" dirty="0" err="1" smtClean="0">
                <a:solidFill>
                  <a:srgbClr val="222222"/>
                </a:solidFill>
                <a:latin typeface="inherit"/>
              </a:rPr>
              <a:t>yea</a:t>
            </a:r>
            <a:r>
              <a:rPr lang="en-US" altLang="ru-RU" sz="2400" dirty="0" smtClean="0">
                <a:solidFill>
                  <a:srgbClr val="222222"/>
                </a:solidFill>
                <a:latin typeface="inherit"/>
              </a:rPr>
              <a:t>r</a:t>
            </a:r>
            <a:r>
              <a:rPr lang="ru-RU" altLang="ru-RU" sz="2400" dirty="0" smtClean="0">
                <a:solidFill>
                  <a:srgbClr val="222222"/>
                </a:solidFill>
                <a:latin typeface="inherit"/>
              </a:rPr>
              <a:t> </a:t>
            </a:r>
            <a:r>
              <a:rPr lang="ru-RU" altLang="ru-RU" sz="2400" dirty="0" err="1">
                <a:solidFill>
                  <a:srgbClr val="222222"/>
                </a:solidFill>
                <a:latin typeface="inherit"/>
              </a:rPr>
              <a:t>is</a:t>
            </a:r>
            <a:r>
              <a:rPr lang="ru-RU" altLang="ru-RU" sz="2400" dirty="0">
                <a:solidFill>
                  <a:srgbClr val="222222"/>
                </a:solidFill>
                <a:latin typeface="inherit"/>
              </a:rPr>
              <a:t> </a:t>
            </a:r>
            <a:r>
              <a:rPr lang="ru-RU" altLang="ru-RU" sz="2400" dirty="0" err="1">
                <a:solidFill>
                  <a:srgbClr val="222222"/>
                </a:solidFill>
                <a:latin typeface="inherit"/>
              </a:rPr>
              <a:t>meant</a:t>
            </a:r>
            <a:r>
              <a:rPr lang="ru-RU" altLang="ru-RU" sz="2400" dirty="0">
                <a:solidFill>
                  <a:srgbClr val="222222"/>
                </a:solidFill>
                <a:latin typeface="inherit"/>
              </a:rPr>
              <a:t> a </a:t>
            </a:r>
            <a:r>
              <a:rPr lang="ru-RU" altLang="ru-RU" sz="2400" dirty="0" err="1">
                <a:solidFill>
                  <a:srgbClr val="222222"/>
                </a:solidFill>
                <a:latin typeface="inherit"/>
              </a:rPr>
              <a:t>period</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time</a:t>
            </a:r>
            <a:r>
              <a:rPr lang="ru-RU" altLang="ru-RU" sz="2400" dirty="0">
                <a:solidFill>
                  <a:srgbClr val="222222"/>
                </a:solidFill>
                <a:latin typeface="inherit"/>
              </a:rPr>
              <a:t> </a:t>
            </a:r>
            <a:r>
              <a:rPr lang="ru-RU" altLang="ru-RU" sz="2400" dirty="0" err="1">
                <a:solidFill>
                  <a:srgbClr val="222222"/>
                </a:solidFill>
                <a:latin typeface="inherit"/>
              </a:rPr>
              <a:t>necessary</a:t>
            </a:r>
            <a:r>
              <a:rPr lang="ru-RU" altLang="ru-RU" sz="2400" dirty="0">
                <a:solidFill>
                  <a:srgbClr val="222222"/>
                </a:solidFill>
                <a:latin typeface="inherit"/>
              </a:rPr>
              <a:t> </a:t>
            </a:r>
            <a:r>
              <a:rPr lang="ru-RU" altLang="ru-RU" sz="2400" dirty="0" err="1">
                <a:solidFill>
                  <a:srgbClr val="222222"/>
                </a:solidFill>
                <a:latin typeface="inherit"/>
              </a:rPr>
              <a:t>for</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Earth</a:t>
            </a:r>
            <a:r>
              <a:rPr lang="ru-RU" altLang="ru-RU" sz="2400" dirty="0">
                <a:solidFill>
                  <a:srgbClr val="222222"/>
                </a:solidFill>
                <a:latin typeface="inherit"/>
              </a:rPr>
              <a:t> </a:t>
            </a:r>
            <a:r>
              <a:rPr lang="ru-RU" altLang="ru-RU" sz="2400" dirty="0" smtClean="0">
                <a:solidFill>
                  <a:srgbClr val="222222"/>
                </a:solidFill>
                <a:latin typeface="inherit"/>
              </a:rPr>
              <a:t>(</a:t>
            </a:r>
            <a:r>
              <a:rPr lang="ro-MD" altLang="ru-RU" sz="2400" dirty="0" smtClean="0">
                <a:solidFill>
                  <a:srgbClr val="222222"/>
                </a:solidFill>
                <a:latin typeface="inherit"/>
              </a:rPr>
              <a:t>Terra</a:t>
            </a:r>
            <a:r>
              <a:rPr lang="ru-RU" altLang="ru-RU" sz="2400" dirty="0" smtClean="0">
                <a:solidFill>
                  <a:srgbClr val="222222"/>
                </a:solidFill>
                <a:latin typeface="inherit"/>
              </a:rPr>
              <a:t>) </a:t>
            </a:r>
            <a:r>
              <a:rPr lang="ru-RU" altLang="ru-RU" sz="2400" dirty="0" err="1">
                <a:solidFill>
                  <a:srgbClr val="222222"/>
                </a:solidFill>
                <a:latin typeface="inherit"/>
              </a:rPr>
              <a:t>to</a:t>
            </a:r>
            <a:r>
              <a:rPr lang="ru-RU" altLang="ru-RU" sz="2400" dirty="0">
                <a:solidFill>
                  <a:srgbClr val="222222"/>
                </a:solidFill>
                <a:latin typeface="inherit"/>
              </a:rPr>
              <a:t> </a:t>
            </a:r>
            <a:r>
              <a:rPr lang="ru-RU" altLang="ru-RU" sz="2400" dirty="0" err="1">
                <a:solidFill>
                  <a:srgbClr val="222222"/>
                </a:solidFill>
                <a:latin typeface="inherit"/>
              </a:rPr>
              <a:t>perform</a:t>
            </a:r>
            <a:r>
              <a:rPr lang="ru-RU" altLang="ru-RU" sz="2400" dirty="0">
                <a:solidFill>
                  <a:srgbClr val="222222"/>
                </a:solidFill>
                <a:latin typeface="inherit"/>
              </a:rPr>
              <a:t> a </a:t>
            </a:r>
            <a:r>
              <a:rPr lang="ru-RU" altLang="ru-RU" sz="2400" dirty="0" err="1">
                <a:solidFill>
                  <a:srgbClr val="222222"/>
                </a:solidFill>
                <a:latin typeface="inherit"/>
              </a:rPr>
              <a:t>complete</a:t>
            </a:r>
            <a:r>
              <a:rPr lang="ru-RU" altLang="ru-RU" sz="2400" dirty="0">
                <a:solidFill>
                  <a:srgbClr val="222222"/>
                </a:solidFill>
                <a:latin typeface="inherit"/>
              </a:rPr>
              <a:t> </a:t>
            </a:r>
            <a:r>
              <a:rPr lang="ru-RU" altLang="ru-RU" sz="2400" dirty="0" err="1">
                <a:solidFill>
                  <a:srgbClr val="222222"/>
                </a:solidFill>
                <a:latin typeface="inherit"/>
              </a:rPr>
              <a:t>rotation</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revolutionary</a:t>
            </a:r>
            <a:r>
              <a:rPr lang="ru-RU" altLang="ru-RU" sz="2400" dirty="0">
                <a:solidFill>
                  <a:srgbClr val="222222"/>
                </a:solidFill>
                <a:latin typeface="inherit"/>
              </a:rPr>
              <a:t> </a:t>
            </a:r>
            <a:r>
              <a:rPr lang="ru-RU" altLang="ru-RU" sz="2400" dirty="0" err="1">
                <a:solidFill>
                  <a:srgbClr val="222222"/>
                </a:solidFill>
                <a:latin typeface="inherit"/>
              </a:rPr>
              <a:t>movement</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Earth</a:t>
            </a:r>
            <a:r>
              <a:rPr lang="ru-RU" altLang="ru-RU" sz="2400" dirty="0">
                <a:solidFill>
                  <a:srgbClr val="222222"/>
                </a:solidFill>
                <a:latin typeface="inherit"/>
              </a:rPr>
              <a:t>) </a:t>
            </a:r>
            <a:r>
              <a:rPr lang="ru-RU" altLang="ru-RU" sz="2400" dirty="0" err="1">
                <a:solidFill>
                  <a:srgbClr val="222222"/>
                </a:solidFill>
                <a:latin typeface="inherit"/>
              </a:rPr>
              <a:t>around</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Sun</a:t>
            </a:r>
            <a:r>
              <a:rPr lang="ru-RU" altLang="ru-RU" sz="2400" dirty="0">
                <a:solidFill>
                  <a:srgbClr val="222222"/>
                </a:solidFill>
                <a:latin typeface="inherit"/>
              </a:rPr>
              <a:t>. </a:t>
            </a:r>
            <a:r>
              <a:rPr lang="ro-MD" altLang="ru-RU" sz="2400" dirty="0" smtClean="0">
                <a:solidFill>
                  <a:srgbClr val="222222"/>
                </a:solidFill>
                <a:latin typeface="inherit"/>
              </a:rPr>
              <a:t>As a result</a:t>
            </a:r>
            <a:r>
              <a:rPr lang="ru-RU" altLang="ru-RU" sz="2400" dirty="0" smtClean="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4 </a:t>
            </a:r>
            <a:r>
              <a:rPr lang="ru-RU" altLang="ru-RU" sz="2400" dirty="0" err="1">
                <a:solidFill>
                  <a:srgbClr val="222222"/>
                </a:solidFill>
                <a:latin typeface="inherit"/>
              </a:rPr>
              <a:t>seasons</a:t>
            </a:r>
            <a:r>
              <a:rPr lang="ru-RU" altLang="ru-RU" sz="2400" dirty="0">
                <a:solidFill>
                  <a:srgbClr val="222222"/>
                </a:solidFill>
                <a:latin typeface="inherit"/>
              </a:rPr>
              <a:t> </a:t>
            </a:r>
            <a:r>
              <a:rPr lang="ru-RU" altLang="ru-RU" sz="2400" dirty="0" err="1">
                <a:solidFill>
                  <a:srgbClr val="222222"/>
                </a:solidFill>
                <a:latin typeface="inherit"/>
              </a:rPr>
              <a:t>are</a:t>
            </a:r>
            <a:r>
              <a:rPr lang="ru-RU" altLang="ru-RU" sz="2400" dirty="0">
                <a:solidFill>
                  <a:srgbClr val="222222"/>
                </a:solidFill>
                <a:latin typeface="inherit"/>
              </a:rPr>
              <a:t> </a:t>
            </a:r>
            <a:r>
              <a:rPr lang="ru-RU" altLang="ru-RU" sz="2400" dirty="0" err="1">
                <a:solidFill>
                  <a:srgbClr val="222222"/>
                </a:solidFill>
                <a:latin typeface="inherit"/>
              </a:rPr>
              <a:t>present</a:t>
            </a:r>
            <a:r>
              <a:rPr lang="ru-RU" altLang="ru-RU" sz="2400" dirty="0">
                <a:solidFill>
                  <a:srgbClr val="222222"/>
                </a:solidFill>
                <a:latin typeface="inherit"/>
              </a:rPr>
              <a:t> </a:t>
            </a:r>
            <a:r>
              <a:rPr lang="ru-RU" altLang="ru-RU" sz="2400" dirty="0" err="1">
                <a:solidFill>
                  <a:srgbClr val="222222"/>
                </a:solidFill>
                <a:latin typeface="inherit"/>
              </a:rPr>
              <a:t>in</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Republic</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Moldova</a:t>
            </a:r>
            <a:r>
              <a:rPr lang="ru-RU" altLang="ru-RU" sz="2400" dirty="0">
                <a:solidFill>
                  <a:srgbClr val="222222"/>
                </a:solidFill>
                <a:latin typeface="inherit"/>
              </a:rPr>
              <a:t>: </a:t>
            </a:r>
            <a:r>
              <a:rPr lang="ru-RU" altLang="ru-RU" sz="2400" dirty="0" err="1">
                <a:solidFill>
                  <a:srgbClr val="222222"/>
                </a:solidFill>
                <a:latin typeface="inherit"/>
              </a:rPr>
              <a:t>winter</a:t>
            </a:r>
            <a:r>
              <a:rPr lang="ru-RU" altLang="ru-RU" sz="2400" dirty="0">
                <a:solidFill>
                  <a:srgbClr val="222222"/>
                </a:solidFill>
                <a:latin typeface="inherit"/>
              </a:rPr>
              <a:t>, </a:t>
            </a:r>
            <a:r>
              <a:rPr lang="ru-RU" altLang="ru-RU" sz="2400" dirty="0" err="1">
                <a:solidFill>
                  <a:srgbClr val="222222"/>
                </a:solidFill>
                <a:latin typeface="inherit"/>
              </a:rPr>
              <a:t>autumn</a:t>
            </a:r>
            <a:r>
              <a:rPr lang="ru-RU" altLang="ru-RU" sz="2400" dirty="0">
                <a:solidFill>
                  <a:srgbClr val="222222"/>
                </a:solidFill>
                <a:latin typeface="inherit"/>
              </a:rPr>
              <a:t>, </a:t>
            </a:r>
            <a:r>
              <a:rPr lang="ru-RU" altLang="ru-RU" sz="2400" dirty="0" err="1">
                <a:solidFill>
                  <a:srgbClr val="222222"/>
                </a:solidFill>
                <a:latin typeface="inherit"/>
              </a:rPr>
              <a:t>spring</a:t>
            </a:r>
            <a:r>
              <a:rPr lang="ru-RU" altLang="ru-RU" sz="2400" dirty="0">
                <a:solidFill>
                  <a:srgbClr val="222222"/>
                </a:solidFill>
                <a:latin typeface="inherit"/>
              </a:rPr>
              <a:t> </a:t>
            </a:r>
            <a:r>
              <a:rPr lang="ru-RU" altLang="ru-RU" sz="2400" dirty="0" err="1">
                <a:solidFill>
                  <a:srgbClr val="222222"/>
                </a:solidFill>
                <a:latin typeface="inherit"/>
              </a:rPr>
              <a:t>and</a:t>
            </a:r>
            <a:r>
              <a:rPr lang="ru-RU" altLang="ru-RU" sz="2400" dirty="0">
                <a:solidFill>
                  <a:srgbClr val="222222"/>
                </a:solidFill>
                <a:latin typeface="inherit"/>
              </a:rPr>
              <a:t> </a:t>
            </a:r>
            <a:r>
              <a:rPr lang="ru-RU" altLang="ru-RU" sz="2400" dirty="0" err="1">
                <a:solidFill>
                  <a:srgbClr val="222222"/>
                </a:solidFill>
                <a:latin typeface="inherit"/>
              </a:rPr>
              <a:t>summer</a:t>
            </a:r>
            <a:r>
              <a:rPr lang="ru-RU" altLang="ru-RU" sz="2400" dirty="0">
                <a:solidFill>
                  <a:srgbClr val="222222"/>
                </a:solidFill>
                <a:latin typeface="inherit"/>
              </a:rPr>
              <a:t>.</a:t>
            </a:r>
            <a:r>
              <a:rPr lang="ru-RU" altLang="ru-RU" sz="2400" dirty="0"/>
              <a:t> </a:t>
            </a:r>
            <a:endParaRPr lang="ru-RU" altLang="ru-RU" sz="2400" dirty="0">
              <a:latin typeface="Arial" panose="020B0604020202020204" pitchFamily="34" charset="0"/>
            </a:endParaRPr>
          </a:p>
          <a:p>
            <a:endParaRPr lang="ro-MD" sz="2400" dirty="0" smtClean="0"/>
          </a:p>
          <a:p>
            <a:endParaRPr lang="ro-MD" sz="2400" dirty="0" smtClean="0"/>
          </a:p>
          <a:p>
            <a:pPr marL="0" indent="0">
              <a:buNone/>
            </a:pPr>
            <a:endParaRPr lang="ro-MD" sz="2400" dirty="0" smtClean="0"/>
          </a:p>
          <a:p>
            <a:endParaRPr lang="ru-RU" sz="2400" dirty="0"/>
          </a:p>
        </p:txBody>
      </p:sp>
      <p:pic>
        <p:nvPicPr>
          <p:cNvPr id="4" name="Рисунок 3"/>
          <p:cNvPicPr>
            <a:picLocks noChangeAspect="1"/>
          </p:cNvPicPr>
          <p:nvPr/>
        </p:nvPicPr>
        <p:blipFill>
          <a:blip r:embed="rId2"/>
          <a:stretch>
            <a:fillRect/>
          </a:stretch>
        </p:blipFill>
        <p:spPr>
          <a:xfrm>
            <a:off x="167141" y="1112604"/>
            <a:ext cx="6152146" cy="5087445"/>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0" y="6330297"/>
            <a:ext cx="1847082" cy="369332"/>
          </a:xfrm>
          <a:prstGeom prst="rect">
            <a:avLst/>
          </a:prstGeom>
        </p:spPr>
        <p:txBody>
          <a:bodyPr wrap="square">
            <a:spAutoFit/>
          </a:bodyPr>
          <a:lstStyle/>
          <a:p>
            <a:r>
              <a:rPr lang="ro-MD" dirty="0">
                <a:hlinkClick r:id="rId3"/>
              </a:rPr>
              <a:t>DreamGeek.ro</a:t>
            </a:r>
          </a:p>
        </p:txBody>
      </p:sp>
      <p:sp>
        <p:nvSpPr>
          <p:cNvPr id="6" name="TextBox 5"/>
          <p:cNvSpPr txBox="1"/>
          <p:nvPr/>
        </p:nvSpPr>
        <p:spPr>
          <a:xfrm>
            <a:off x="10351169" y="6486137"/>
            <a:ext cx="1840831" cy="369332"/>
          </a:xfrm>
          <a:prstGeom prst="rect">
            <a:avLst/>
          </a:prstGeom>
          <a:noFill/>
        </p:spPr>
        <p:txBody>
          <a:bodyPr wrap="square" rtlCol="0">
            <a:spAutoFit/>
          </a:bodyPr>
          <a:lstStyle/>
          <a:p>
            <a:r>
              <a:rPr lang="ro-MD" dirty="0" smtClean="0"/>
              <a:t>Bejenari Nicoleta</a:t>
            </a:r>
            <a:endParaRPr lang="ru-RU" dirty="0"/>
          </a:p>
        </p:txBody>
      </p:sp>
    </p:spTree>
    <p:extLst>
      <p:ext uri="{BB962C8B-B14F-4D97-AF65-F5344CB8AC3E}">
        <p14:creationId xmlns:p14="http://schemas.microsoft.com/office/powerpoint/2010/main" val="2647420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299" y="355500"/>
            <a:ext cx="3445042" cy="1325563"/>
          </a:xfrm>
        </p:spPr>
        <p:txBody>
          <a:bodyPr>
            <a:normAutofit/>
          </a:bodyPr>
          <a:lstStyle/>
          <a:p>
            <a:r>
              <a:rPr lang="ro-MD" sz="2800" b="1" dirty="0" smtClean="0"/>
              <a:t>Circulația troleibuzelor</a:t>
            </a:r>
            <a:endParaRPr lang="en-GB" sz="2800" b="1" dirty="0"/>
          </a:p>
        </p:txBody>
      </p:sp>
      <p:pic>
        <p:nvPicPr>
          <p:cNvPr id="409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2508" r="1"/>
          <a:stretch/>
        </p:blipFill>
        <p:spPr bwMode="auto">
          <a:xfrm>
            <a:off x="134752" y="1421181"/>
            <a:ext cx="5594851" cy="405765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12456" y="5823904"/>
            <a:ext cx="2831609" cy="369332"/>
          </a:xfrm>
          <a:prstGeom prst="rect">
            <a:avLst/>
          </a:prstGeom>
        </p:spPr>
        <p:txBody>
          <a:bodyPr wrap="none">
            <a:spAutoFit/>
          </a:bodyPr>
          <a:lstStyle/>
          <a:p>
            <a:r>
              <a:rPr lang="en-GB" dirty="0">
                <a:hlinkClick r:id="rId3"/>
              </a:rPr>
              <a:t>https://deschide.md/ro/stiri</a:t>
            </a:r>
            <a:endParaRPr lang="en-GB" dirty="0"/>
          </a:p>
        </p:txBody>
      </p:sp>
      <p:sp>
        <p:nvSpPr>
          <p:cNvPr id="6" name="TextBox 5"/>
          <p:cNvSpPr txBox="1"/>
          <p:nvPr/>
        </p:nvSpPr>
        <p:spPr>
          <a:xfrm>
            <a:off x="5729603" y="1421181"/>
            <a:ext cx="6311602" cy="2246769"/>
          </a:xfrm>
          <a:prstGeom prst="rect">
            <a:avLst/>
          </a:prstGeom>
          <a:noFill/>
        </p:spPr>
        <p:txBody>
          <a:bodyPr wrap="square" rtlCol="0">
            <a:spAutoFit/>
          </a:bodyPr>
          <a:lstStyle/>
          <a:p>
            <a:pPr marL="285750" indent="-285750">
              <a:buFont typeface="Arial" panose="020B0604020202020204" pitchFamily="34" charset="0"/>
              <a:buChar char="•"/>
            </a:pPr>
            <a:r>
              <a:rPr lang="ro-MD" sz="2000" dirty="0" smtClean="0"/>
              <a:t>Fiecare troleibuz circulă pe ruta sa,pentru a asigura cetățenilor transport. Troleibuzele pornesc dintr-un punct anumit,circulă pe un traseu stabilit și se întorc la sfârșit de zi la locul de pornire. Acestea au un interval de timp de 5-10 minute și sunt amplasate pe tot teritoriului orașului. Acest fenomen este important pentru viața mea ,deoarece mă pot deplasa ușor in oraș.</a:t>
            </a:r>
            <a:endParaRPr lang="en-GB" sz="2000" dirty="0"/>
          </a:p>
        </p:txBody>
      </p:sp>
      <p:sp>
        <p:nvSpPr>
          <p:cNvPr id="7" name="Rectangle 6"/>
          <p:cNvSpPr/>
          <p:nvPr/>
        </p:nvSpPr>
        <p:spPr>
          <a:xfrm>
            <a:off x="5804035" y="3780278"/>
            <a:ext cx="6237170" cy="2246769"/>
          </a:xfrm>
          <a:prstGeom prst="rect">
            <a:avLst/>
          </a:prstGeom>
        </p:spPr>
        <p:txBody>
          <a:bodyPr wrap="square">
            <a:spAutoFit/>
          </a:bodyPr>
          <a:lstStyle/>
          <a:p>
            <a:pPr marL="342900" indent="-342900">
              <a:buFont typeface="Arial" panose="020B0604020202020204" pitchFamily="34" charset="0"/>
              <a:buChar char="•"/>
            </a:pPr>
            <a:r>
              <a:rPr lang="en-GB" sz="2000" dirty="0"/>
              <a:t>Each trolley bus travels along its route to provide transport to the public. Trolleybuses </a:t>
            </a:r>
            <a:r>
              <a:rPr lang="en-GB" sz="2000" dirty="0" smtClean="0"/>
              <a:t>start </a:t>
            </a:r>
            <a:r>
              <a:rPr lang="en-GB" sz="2000" dirty="0"/>
              <a:t>at a specific point, run on a set route and return to the end of the day at the starting point. They have </a:t>
            </a:r>
            <a:r>
              <a:rPr lang="en-GB" sz="2000" dirty="0" smtClean="0"/>
              <a:t>a</a:t>
            </a:r>
            <a:r>
              <a:rPr lang="ro-MD" sz="2000" dirty="0" smtClean="0"/>
              <a:t> period of </a:t>
            </a:r>
            <a:r>
              <a:rPr lang="en-GB" sz="2000" dirty="0" smtClean="0"/>
              <a:t> </a:t>
            </a:r>
            <a:r>
              <a:rPr lang="en-GB" sz="2000" dirty="0"/>
              <a:t>5-10-minute </a:t>
            </a:r>
            <a:r>
              <a:rPr lang="en-GB" sz="2000" dirty="0" smtClean="0"/>
              <a:t>and </a:t>
            </a:r>
            <a:r>
              <a:rPr lang="en-GB" sz="2000" dirty="0"/>
              <a:t>are located throughout the </a:t>
            </a:r>
            <a:r>
              <a:rPr lang="ro-MD" sz="2000" dirty="0" smtClean="0"/>
              <a:t>whole </a:t>
            </a:r>
            <a:r>
              <a:rPr lang="en-GB" sz="2000" dirty="0" smtClean="0"/>
              <a:t>city</a:t>
            </a:r>
            <a:r>
              <a:rPr lang="en-GB" sz="2000" dirty="0"/>
              <a:t>. This is important to </a:t>
            </a:r>
            <a:r>
              <a:rPr lang="en-GB" sz="2000" dirty="0" smtClean="0"/>
              <a:t>m</a:t>
            </a:r>
            <a:r>
              <a:rPr lang="ro-MD" sz="2000" dirty="0" smtClean="0"/>
              <a:t>e</a:t>
            </a:r>
            <a:r>
              <a:rPr lang="en-GB" sz="2000" dirty="0" smtClean="0"/>
              <a:t>, </a:t>
            </a:r>
            <a:r>
              <a:rPr lang="en-GB" sz="2000" dirty="0"/>
              <a:t>because I can move </a:t>
            </a:r>
            <a:r>
              <a:rPr lang="en-GB" sz="2000" dirty="0" smtClean="0"/>
              <a:t>easily</a:t>
            </a:r>
            <a:r>
              <a:rPr lang="ro-MD" sz="2000" dirty="0" smtClean="0"/>
              <a:t> in my town</a:t>
            </a:r>
            <a:r>
              <a:rPr lang="en-GB" sz="2000" dirty="0" smtClean="0"/>
              <a:t>.</a:t>
            </a:r>
            <a:endParaRPr lang="en-GB" sz="2000" dirty="0"/>
          </a:p>
        </p:txBody>
      </p:sp>
      <p:sp>
        <p:nvSpPr>
          <p:cNvPr id="8" name="TextBox 7"/>
          <p:cNvSpPr txBox="1"/>
          <p:nvPr/>
        </p:nvSpPr>
        <p:spPr>
          <a:xfrm>
            <a:off x="10164278" y="6488668"/>
            <a:ext cx="2098307" cy="369332"/>
          </a:xfrm>
          <a:prstGeom prst="rect">
            <a:avLst/>
          </a:prstGeom>
          <a:noFill/>
        </p:spPr>
        <p:txBody>
          <a:bodyPr wrap="square" rtlCol="0">
            <a:spAutoFit/>
          </a:bodyPr>
          <a:lstStyle/>
          <a:p>
            <a:r>
              <a:rPr lang="ro-MD" dirty="0" smtClean="0"/>
              <a:t>Vornicescu Alexa</a:t>
            </a:r>
            <a:endParaRPr lang="en-GB" dirty="0"/>
          </a:p>
        </p:txBody>
      </p:sp>
    </p:spTree>
    <p:extLst>
      <p:ext uri="{BB962C8B-B14F-4D97-AF65-F5344CB8AC3E}">
        <p14:creationId xmlns:p14="http://schemas.microsoft.com/office/powerpoint/2010/main" val="381516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4172" y="32415"/>
            <a:ext cx="6451388" cy="1325563"/>
          </a:xfrm>
        </p:spPr>
        <p:txBody>
          <a:bodyPr>
            <a:normAutofit/>
          </a:bodyPr>
          <a:lstStyle/>
          <a:p>
            <a:r>
              <a:rPr lang="en-US" sz="2800" b="1" dirty="0" err="1" smtClean="0"/>
              <a:t>Deschiderea</a:t>
            </a:r>
            <a:r>
              <a:rPr lang="en-US" sz="2800" b="1" dirty="0" smtClean="0"/>
              <a:t> </a:t>
            </a:r>
            <a:r>
              <a:rPr lang="en-US" sz="2800" b="1" dirty="0" err="1" smtClean="0"/>
              <a:t>florii</a:t>
            </a:r>
            <a:r>
              <a:rPr lang="en-US" sz="2800" b="1" dirty="0" smtClean="0"/>
              <a:t>/The opening of the flower</a:t>
            </a:r>
            <a:endParaRPr lang="ru-RU" sz="2800" b="1" dirty="0"/>
          </a:p>
        </p:txBody>
      </p:sp>
      <p:sp>
        <p:nvSpPr>
          <p:cNvPr id="3" name="Объект 2"/>
          <p:cNvSpPr>
            <a:spLocks noGrp="1"/>
          </p:cNvSpPr>
          <p:nvPr>
            <p:ph idx="1"/>
          </p:nvPr>
        </p:nvSpPr>
        <p:spPr>
          <a:xfrm>
            <a:off x="6907675" y="1105695"/>
            <a:ext cx="5127913" cy="4814805"/>
          </a:xfrm>
        </p:spPr>
        <p:txBody>
          <a:bodyPr>
            <a:noAutofit/>
          </a:bodyPr>
          <a:lstStyle/>
          <a:p>
            <a:r>
              <a:rPr lang="en-US" sz="2400" dirty="0" err="1" smtClean="0"/>
              <a:t>Deschiderea</a:t>
            </a:r>
            <a:r>
              <a:rPr lang="en-US" sz="2400" dirty="0" smtClean="0"/>
              <a:t> </a:t>
            </a:r>
            <a:r>
              <a:rPr lang="en-US" sz="2400" dirty="0" err="1" smtClean="0"/>
              <a:t>florilor</a:t>
            </a:r>
            <a:r>
              <a:rPr lang="en-US" sz="2400" dirty="0" smtClean="0"/>
              <a:t> </a:t>
            </a:r>
            <a:r>
              <a:rPr lang="en-US" sz="2400" dirty="0" err="1" smtClean="0"/>
              <a:t>este</a:t>
            </a:r>
            <a:r>
              <a:rPr lang="en-US" sz="2400" dirty="0" smtClean="0"/>
              <a:t> un </a:t>
            </a:r>
            <a:r>
              <a:rPr lang="en-US" sz="2400" dirty="0" err="1" smtClean="0"/>
              <a:t>fenomen</a:t>
            </a:r>
            <a:r>
              <a:rPr lang="en-US" sz="2400" dirty="0" smtClean="0"/>
              <a:t> periodic care are ca factor </a:t>
            </a:r>
            <a:r>
              <a:rPr lang="en-US" sz="2400" dirty="0" err="1" smtClean="0"/>
              <a:t>lumina</a:t>
            </a:r>
            <a:r>
              <a:rPr lang="en-US" sz="2400" dirty="0" smtClean="0"/>
              <a:t> </a:t>
            </a:r>
            <a:r>
              <a:rPr lang="ro-MD" sz="2400" dirty="0" smtClean="0"/>
              <a:t>și căldura. Odata ce răsare soarele, floarea începe să se dechidă. Pentru mine, acest fenomen este unul benefic deoarece când se deschid florile acestea efectuează schimbul de gaze .</a:t>
            </a:r>
          </a:p>
          <a:p>
            <a:r>
              <a:rPr lang="ro-MD" altLang="ru-RU" sz="2400" dirty="0" smtClean="0">
                <a:solidFill>
                  <a:srgbClr val="222222"/>
                </a:solidFill>
                <a:latin typeface="inherit"/>
              </a:rPr>
              <a:t> The f</a:t>
            </a:r>
            <a:r>
              <a:rPr lang="ru-RU" altLang="ru-RU" sz="2400" dirty="0" err="1" smtClean="0">
                <a:solidFill>
                  <a:srgbClr val="222222"/>
                </a:solidFill>
                <a:latin typeface="inherit"/>
              </a:rPr>
              <a:t>lower</a:t>
            </a:r>
            <a:r>
              <a:rPr lang="ru-RU" altLang="ru-RU" sz="2400" dirty="0" smtClean="0">
                <a:solidFill>
                  <a:srgbClr val="222222"/>
                </a:solidFill>
                <a:latin typeface="inherit"/>
              </a:rPr>
              <a:t> </a:t>
            </a:r>
            <a:r>
              <a:rPr lang="ru-RU" altLang="ru-RU" sz="2400" dirty="0" err="1">
                <a:solidFill>
                  <a:srgbClr val="222222"/>
                </a:solidFill>
                <a:latin typeface="inherit"/>
              </a:rPr>
              <a:t>opening</a:t>
            </a:r>
            <a:r>
              <a:rPr lang="ru-RU" altLang="ru-RU" sz="2400" dirty="0">
                <a:solidFill>
                  <a:srgbClr val="222222"/>
                </a:solidFill>
                <a:latin typeface="inherit"/>
              </a:rPr>
              <a:t> </a:t>
            </a:r>
            <a:r>
              <a:rPr lang="ru-RU" altLang="ru-RU" sz="2400" dirty="0" err="1">
                <a:solidFill>
                  <a:srgbClr val="222222"/>
                </a:solidFill>
                <a:latin typeface="inherit"/>
              </a:rPr>
              <a:t>is</a:t>
            </a:r>
            <a:r>
              <a:rPr lang="ru-RU" altLang="ru-RU" sz="2400" dirty="0">
                <a:solidFill>
                  <a:srgbClr val="222222"/>
                </a:solidFill>
                <a:latin typeface="inherit"/>
              </a:rPr>
              <a:t> a </a:t>
            </a:r>
            <a:r>
              <a:rPr lang="ru-RU" altLang="ru-RU" sz="2400" dirty="0" err="1">
                <a:solidFill>
                  <a:srgbClr val="222222"/>
                </a:solidFill>
                <a:latin typeface="inherit"/>
              </a:rPr>
              <a:t>periodic</a:t>
            </a:r>
            <a:r>
              <a:rPr lang="ru-RU" altLang="ru-RU" sz="2400" dirty="0">
                <a:solidFill>
                  <a:srgbClr val="222222"/>
                </a:solidFill>
                <a:latin typeface="inherit"/>
              </a:rPr>
              <a:t> </a:t>
            </a:r>
            <a:r>
              <a:rPr lang="ru-RU" altLang="ru-RU" sz="2400" dirty="0" err="1">
                <a:solidFill>
                  <a:srgbClr val="222222"/>
                </a:solidFill>
                <a:latin typeface="inherit"/>
              </a:rPr>
              <a:t>phenomenon</a:t>
            </a:r>
            <a:r>
              <a:rPr lang="ru-RU" altLang="ru-RU" sz="2400" dirty="0">
                <a:solidFill>
                  <a:srgbClr val="222222"/>
                </a:solidFill>
                <a:latin typeface="inherit"/>
              </a:rPr>
              <a:t> </a:t>
            </a:r>
            <a:r>
              <a:rPr lang="ru-RU" altLang="ru-RU" sz="2400" dirty="0" err="1">
                <a:solidFill>
                  <a:srgbClr val="222222"/>
                </a:solidFill>
                <a:latin typeface="inherit"/>
              </a:rPr>
              <a:t>that</a:t>
            </a:r>
            <a:r>
              <a:rPr lang="ru-RU" altLang="ru-RU" sz="2400" dirty="0">
                <a:solidFill>
                  <a:srgbClr val="222222"/>
                </a:solidFill>
                <a:latin typeface="inherit"/>
              </a:rPr>
              <a:t> </a:t>
            </a:r>
            <a:r>
              <a:rPr lang="ru-RU" altLang="ru-RU" sz="2400" dirty="0" err="1">
                <a:solidFill>
                  <a:srgbClr val="222222"/>
                </a:solidFill>
                <a:latin typeface="inherit"/>
              </a:rPr>
              <a:t>has</a:t>
            </a:r>
            <a:r>
              <a:rPr lang="ru-RU" altLang="ru-RU" sz="2400" dirty="0">
                <a:solidFill>
                  <a:srgbClr val="222222"/>
                </a:solidFill>
                <a:latin typeface="inherit"/>
              </a:rPr>
              <a:t> </a:t>
            </a:r>
            <a:r>
              <a:rPr lang="ru-RU" altLang="ru-RU" sz="2400" dirty="0" err="1">
                <a:solidFill>
                  <a:srgbClr val="222222"/>
                </a:solidFill>
                <a:latin typeface="inherit"/>
              </a:rPr>
              <a:t>as</a:t>
            </a:r>
            <a:r>
              <a:rPr lang="ru-RU" altLang="ru-RU" sz="2400" dirty="0">
                <a:solidFill>
                  <a:srgbClr val="222222"/>
                </a:solidFill>
                <a:latin typeface="inherit"/>
              </a:rPr>
              <a:t> a </a:t>
            </a:r>
            <a:r>
              <a:rPr lang="ru-RU" altLang="ru-RU" sz="2400" dirty="0" err="1">
                <a:solidFill>
                  <a:srgbClr val="222222"/>
                </a:solidFill>
                <a:latin typeface="inherit"/>
              </a:rPr>
              <a:t>factor</a:t>
            </a:r>
            <a:r>
              <a:rPr lang="ru-RU" altLang="ru-RU" sz="2400" dirty="0">
                <a:solidFill>
                  <a:srgbClr val="222222"/>
                </a:solidFill>
                <a:latin typeface="inherit"/>
              </a:rPr>
              <a:t> </a:t>
            </a:r>
            <a:r>
              <a:rPr lang="ru-RU" altLang="ru-RU" sz="2400" dirty="0" err="1">
                <a:solidFill>
                  <a:srgbClr val="222222"/>
                </a:solidFill>
                <a:latin typeface="inherit"/>
              </a:rPr>
              <a:t>light</a:t>
            </a:r>
            <a:r>
              <a:rPr lang="ru-RU" altLang="ru-RU" sz="2400" dirty="0">
                <a:solidFill>
                  <a:srgbClr val="222222"/>
                </a:solidFill>
                <a:latin typeface="inherit"/>
              </a:rPr>
              <a:t> </a:t>
            </a:r>
            <a:r>
              <a:rPr lang="ru-RU" altLang="ru-RU" sz="2400" dirty="0" err="1">
                <a:solidFill>
                  <a:srgbClr val="222222"/>
                </a:solidFill>
                <a:latin typeface="inherit"/>
              </a:rPr>
              <a:t>and</a:t>
            </a:r>
            <a:r>
              <a:rPr lang="ru-RU" altLang="ru-RU" sz="2400" dirty="0">
                <a:solidFill>
                  <a:srgbClr val="222222"/>
                </a:solidFill>
                <a:latin typeface="inherit"/>
              </a:rPr>
              <a:t> </a:t>
            </a:r>
            <a:r>
              <a:rPr lang="ru-RU" altLang="ru-RU" sz="2400" dirty="0" err="1" smtClean="0">
                <a:solidFill>
                  <a:srgbClr val="222222"/>
                </a:solidFill>
                <a:latin typeface="inherit"/>
              </a:rPr>
              <a:t>heat</a:t>
            </a:r>
            <a:r>
              <a:rPr lang="ru-RU" altLang="ru-RU" sz="2400" dirty="0" smtClean="0">
                <a:solidFill>
                  <a:srgbClr val="222222"/>
                </a:solidFill>
                <a:latin typeface="inherit"/>
              </a:rPr>
              <a:t>.</a:t>
            </a:r>
            <a:r>
              <a:rPr lang="ro-MD" altLang="ru-RU" sz="2400" dirty="0">
                <a:solidFill>
                  <a:srgbClr val="222222"/>
                </a:solidFill>
                <a:latin typeface="inherit"/>
              </a:rPr>
              <a:t> </a:t>
            </a:r>
            <a:r>
              <a:rPr lang="ro-MD" altLang="ru-RU" sz="2400" dirty="0" smtClean="0">
                <a:solidFill>
                  <a:srgbClr val="222222"/>
                </a:solidFill>
                <a:latin typeface="inherit"/>
              </a:rPr>
              <a:t>Once </a:t>
            </a:r>
            <a:r>
              <a:rPr lang="ru-RU" altLang="ru-RU" sz="2400" dirty="0" err="1" smtClean="0">
                <a:solidFill>
                  <a:srgbClr val="222222"/>
                </a:solidFill>
                <a:latin typeface="inherit"/>
              </a:rPr>
              <a:t>the</a:t>
            </a:r>
            <a:r>
              <a:rPr lang="ru-RU" altLang="ru-RU" sz="2400" dirty="0" smtClean="0">
                <a:solidFill>
                  <a:srgbClr val="222222"/>
                </a:solidFill>
                <a:latin typeface="inherit"/>
              </a:rPr>
              <a:t> </a:t>
            </a:r>
            <a:r>
              <a:rPr lang="ru-RU" altLang="ru-RU" sz="2400" dirty="0" err="1">
                <a:solidFill>
                  <a:srgbClr val="222222"/>
                </a:solidFill>
                <a:latin typeface="inherit"/>
              </a:rPr>
              <a:t>sun</a:t>
            </a:r>
            <a:r>
              <a:rPr lang="ru-RU" altLang="ru-RU" sz="2400" dirty="0">
                <a:solidFill>
                  <a:srgbClr val="222222"/>
                </a:solidFill>
                <a:latin typeface="inherit"/>
              </a:rPr>
              <a:t> </a:t>
            </a:r>
            <a:r>
              <a:rPr lang="ru-RU" altLang="ru-RU" sz="2400" dirty="0" err="1">
                <a:solidFill>
                  <a:srgbClr val="222222"/>
                </a:solidFill>
                <a:latin typeface="inherit"/>
              </a:rPr>
              <a:t>rises</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flower</a:t>
            </a:r>
            <a:r>
              <a:rPr lang="ru-RU" altLang="ru-RU" sz="2400" dirty="0">
                <a:solidFill>
                  <a:srgbClr val="222222"/>
                </a:solidFill>
                <a:latin typeface="inherit"/>
              </a:rPr>
              <a:t> </a:t>
            </a:r>
            <a:r>
              <a:rPr lang="ru-RU" altLang="ru-RU" sz="2400" dirty="0" err="1">
                <a:solidFill>
                  <a:srgbClr val="222222"/>
                </a:solidFill>
                <a:latin typeface="inherit"/>
              </a:rPr>
              <a:t>begins</a:t>
            </a:r>
            <a:r>
              <a:rPr lang="ru-RU" altLang="ru-RU" sz="2400" dirty="0">
                <a:solidFill>
                  <a:srgbClr val="222222"/>
                </a:solidFill>
                <a:latin typeface="inherit"/>
              </a:rPr>
              <a:t> </a:t>
            </a:r>
            <a:r>
              <a:rPr lang="ru-RU" altLang="ru-RU" sz="2400" dirty="0" err="1">
                <a:solidFill>
                  <a:srgbClr val="222222"/>
                </a:solidFill>
                <a:latin typeface="inherit"/>
              </a:rPr>
              <a:t>to</a:t>
            </a:r>
            <a:r>
              <a:rPr lang="ru-RU" altLang="ru-RU" sz="2400" dirty="0">
                <a:solidFill>
                  <a:srgbClr val="222222"/>
                </a:solidFill>
                <a:latin typeface="inherit"/>
              </a:rPr>
              <a:t> </a:t>
            </a:r>
            <a:r>
              <a:rPr lang="ro-MD" altLang="ru-RU" sz="2400" dirty="0" smtClean="0">
                <a:solidFill>
                  <a:srgbClr val="222222"/>
                </a:solidFill>
                <a:latin typeface="inherit"/>
              </a:rPr>
              <a:t>open</a:t>
            </a:r>
            <a:r>
              <a:rPr lang="ru-RU" altLang="ru-RU" sz="2400" dirty="0" smtClean="0">
                <a:solidFill>
                  <a:srgbClr val="222222"/>
                </a:solidFill>
                <a:latin typeface="inherit"/>
              </a:rPr>
              <a:t>. </a:t>
            </a:r>
            <a:r>
              <a:rPr lang="ru-RU" altLang="ru-RU" sz="2400" dirty="0" err="1">
                <a:solidFill>
                  <a:srgbClr val="222222"/>
                </a:solidFill>
                <a:latin typeface="inherit"/>
              </a:rPr>
              <a:t>For</a:t>
            </a:r>
            <a:r>
              <a:rPr lang="ru-RU" altLang="ru-RU" sz="2400" dirty="0">
                <a:solidFill>
                  <a:srgbClr val="222222"/>
                </a:solidFill>
                <a:latin typeface="inherit"/>
              </a:rPr>
              <a:t> </a:t>
            </a:r>
            <a:r>
              <a:rPr lang="ru-RU" altLang="ru-RU" sz="2400" dirty="0" err="1">
                <a:solidFill>
                  <a:srgbClr val="222222"/>
                </a:solidFill>
                <a:latin typeface="inherit"/>
              </a:rPr>
              <a:t>me</a:t>
            </a:r>
            <a:r>
              <a:rPr lang="ru-RU" altLang="ru-RU" sz="2400" dirty="0">
                <a:solidFill>
                  <a:srgbClr val="222222"/>
                </a:solidFill>
                <a:latin typeface="inherit"/>
              </a:rPr>
              <a:t>, </a:t>
            </a:r>
            <a:r>
              <a:rPr lang="ru-RU" altLang="ru-RU" sz="2400" dirty="0" err="1">
                <a:solidFill>
                  <a:srgbClr val="222222"/>
                </a:solidFill>
                <a:latin typeface="inherit"/>
              </a:rPr>
              <a:t>this</a:t>
            </a:r>
            <a:r>
              <a:rPr lang="ru-RU" altLang="ru-RU" sz="2400" dirty="0">
                <a:solidFill>
                  <a:srgbClr val="222222"/>
                </a:solidFill>
                <a:latin typeface="inherit"/>
              </a:rPr>
              <a:t> </a:t>
            </a:r>
            <a:r>
              <a:rPr lang="ru-RU" altLang="ru-RU" sz="2400" dirty="0" err="1">
                <a:solidFill>
                  <a:srgbClr val="222222"/>
                </a:solidFill>
                <a:latin typeface="inherit"/>
              </a:rPr>
              <a:t>phenomenon</a:t>
            </a:r>
            <a:r>
              <a:rPr lang="ru-RU" altLang="ru-RU" sz="2400" dirty="0">
                <a:solidFill>
                  <a:srgbClr val="222222"/>
                </a:solidFill>
                <a:latin typeface="inherit"/>
              </a:rPr>
              <a:t> </a:t>
            </a:r>
            <a:r>
              <a:rPr lang="ru-RU" altLang="ru-RU" sz="2400" dirty="0" err="1">
                <a:solidFill>
                  <a:srgbClr val="222222"/>
                </a:solidFill>
                <a:latin typeface="inherit"/>
              </a:rPr>
              <a:t>is</a:t>
            </a:r>
            <a:r>
              <a:rPr lang="ru-RU" altLang="ru-RU" sz="2400" dirty="0">
                <a:solidFill>
                  <a:srgbClr val="222222"/>
                </a:solidFill>
                <a:latin typeface="inherit"/>
              </a:rPr>
              <a:t> </a:t>
            </a:r>
            <a:r>
              <a:rPr lang="ru-RU" altLang="ru-RU" sz="2400" dirty="0" err="1">
                <a:solidFill>
                  <a:srgbClr val="222222"/>
                </a:solidFill>
                <a:latin typeface="inherit"/>
              </a:rPr>
              <a:t>beneficial</a:t>
            </a:r>
            <a:r>
              <a:rPr lang="ru-RU" altLang="ru-RU" sz="2400" dirty="0">
                <a:solidFill>
                  <a:srgbClr val="222222"/>
                </a:solidFill>
                <a:latin typeface="inherit"/>
              </a:rPr>
              <a:t> </a:t>
            </a:r>
            <a:r>
              <a:rPr lang="ru-RU" altLang="ru-RU" sz="2400" dirty="0" err="1">
                <a:solidFill>
                  <a:srgbClr val="222222"/>
                </a:solidFill>
                <a:latin typeface="inherit"/>
              </a:rPr>
              <a:t>because</a:t>
            </a:r>
            <a:r>
              <a:rPr lang="ru-RU" altLang="ru-RU" sz="2400" dirty="0">
                <a:solidFill>
                  <a:srgbClr val="222222"/>
                </a:solidFill>
                <a:latin typeface="inherit"/>
              </a:rPr>
              <a:t> </a:t>
            </a:r>
            <a:r>
              <a:rPr lang="ru-RU" altLang="ru-RU" sz="2400" dirty="0" err="1">
                <a:solidFill>
                  <a:srgbClr val="222222"/>
                </a:solidFill>
                <a:latin typeface="inherit"/>
              </a:rPr>
              <a:t>when</a:t>
            </a:r>
            <a:r>
              <a:rPr lang="ru-RU" altLang="ru-RU" sz="2400" dirty="0">
                <a:solidFill>
                  <a:srgbClr val="222222"/>
                </a:solidFill>
                <a:latin typeface="inherit"/>
              </a:rPr>
              <a:t> </a:t>
            </a:r>
            <a:r>
              <a:rPr lang="ru-RU" altLang="ru-RU" sz="2400" dirty="0" err="1">
                <a:solidFill>
                  <a:srgbClr val="222222"/>
                </a:solidFill>
                <a:latin typeface="inherit"/>
              </a:rPr>
              <a:t>the</a:t>
            </a:r>
            <a:r>
              <a:rPr lang="ru-RU" altLang="ru-RU" sz="2400" dirty="0">
                <a:solidFill>
                  <a:srgbClr val="222222"/>
                </a:solidFill>
                <a:latin typeface="inherit"/>
              </a:rPr>
              <a:t> </a:t>
            </a:r>
            <a:r>
              <a:rPr lang="ru-RU" altLang="ru-RU" sz="2400" dirty="0" err="1">
                <a:solidFill>
                  <a:srgbClr val="222222"/>
                </a:solidFill>
                <a:latin typeface="inherit"/>
              </a:rPr>
              <a:t>flowers</a:t>
            </a:r>
            <a:r>
              <a:rPr lang="ru-RU" altLang="ru-RU" sz="2400" dirty="0">
                <a:solidFill>
                  <a:srgbClr val="222222"/>
                </a:solidFill>
                <a:latin typeface="inherit"/>
              </a:rPr>
              <a:t> </a:t>
            </a:r>
            <a:r>
              <a:rPr lang="ru-RU" altLang="ru-RU" sz="2400" dirty="0" err="1">
                <a:solidFill>
                  <a:srgbClr val="222222"/>
                </a:solidFill>
                <a:latin typeface="inherit"/>
              </a:rPr>
              <a:t>open</a:t>
            </a:r>
            <a:r>
              <a:rPr lang="ru-RU" altLang="ru-RU" sz="2400" dirty="0">
                <a:solidFill>
                  <a:srgbClr val="222222"/>
                </a:solidFill>
                <a:latin typeface="inherit"/>
              </a:rPr>
              <a:t> </a:t>
            </a:r>
            <a:r>
              <a:rPr lang="ru-RU" altLang="ru-RU" sz="2400" dirty="0" err="1">
                <a:solidFill>
                  <a:srgbClr val="222222"/>
                </a:solidFill>
                <a:latin typeface="inherit"/>
              </a:rPr>
              <a:t>they</a:t>
            </a:r>
            <a:r>
              <a:rPr lang="ru-RU" altLang="ru-RU" sz="2400" dirty="0">
                <a:solidFill>
                  <a:srgbClr val="222222"/>
                </a:solidFill>
                <a:latin typeface="inherit"/>
              </a:rPr>
              <a:t> </a:t>
            </a:r>
            <a:r>
              <a:rPr lang="ru-RU" altLang="ru-RU" sz="2400" dirty="0" err="1">
                <a:solidFill>
                  <a:srgbClr val="222222"/>
                </a:solidFill>
                <a:latin typeface="inherit"/>
              </a:rPr>
              <a:t>exchange</a:t>
            </a:r>
            <a:r>
              <a:rPr lang="ru-RU" altLang="ru-RU" sz="2400" dirty="0">
                <a:solidFill>
                  <a:srgbClr val="222222"/>
                </a:solidFill>
                <a:latin typeface="inherit"/>
              </a:rPr>
              <a:t> </a:t>
            </a:r>
            <a:r>
              <a:rPr lang="ru-RU" altLang="ru-RU" sz="2400" dirty="0" err="1">
                <a:solidFill>
                  <a:srgbClr val="222222"/>
                </a:solidFill>
                <a:latin typeface="inherit"/>
              </a:rPr>
              <a:t>gas</a:t>
            </a:r>
            <a:r>
              <a:rPr lang="ru-RU" altLang="ru-RU" sz="2400" dirty="0">
                <a:solidFill>
                  <a:srgbClr val="222222"/>
                </a:solidFill>
                <a:latin typeface="inherit"/>
              </a:rPr>
              <a:t>.</a:t>
            </a:r>
            <a:r>
              <a:rPr lang="ru-RU" altLang="ru-RU" sz="2400" dirty="0"/>
              <a:t> </a:t>
            </a:r>
            <a:endParaRPr lang="ru-RU" altLang="ru-RU" sz="2400" dirty="0">
              <a:latin typeface="Arial" panose="020B0604020202020204" pitchFamily="34" charset="0"/>
            </a:endParaRPr>
          </a:p>
          <a:p>
            <a:endParaRPr lang="ro-MD" sz="2400" dirty="0" smtClean="0"/>
          </a:p>
          <a:p>
            <a:endParaRPr lang="ro-MD" sz="2400" dirty="0" smtClean="0"/>
          </a:p>
          <a:p>
            <a:endParaRPr lang="ro-MD" sz="2400" dirty="0" smtClean="0"/>
          </a:p>
        </p:txBody>
      </p:sp>
      <p:pic>
        <p:nvPicPr>
          <p:cNvPr id="5" name="Рисунок 4"/>
          <p:cNvPicPr>
            <a:picLocks noChangeAspect="1"/>
          </p:cNvPicPr>
          <p:nvPr/>
        </p:nvPicPr>
        <p:blipFill>
          <a:blip r:embed="rId2"/>
          <a:stretch>
            <a:fillRect/>
          </a:stretch>
        </p:blipFill>
        <p:spPr>
          <a:xfrm>
            <a:off x="129886" y="1086576"/>
            <a:ext cx="6777789" cy="4814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Прямоугольник 5"/>
          <p:cNvSpPr/>
          <p:nvPr/>
        </p:nvSpPr>
        <p:spPr>
          <a:xfrm>
            <a:off x="129886" y="6404447"/>
            <a:ext cx="1342099" cy="369332"/>
          </a:xfrm>
          <a:prstGeom prst="rect">
            <a:avLst/>
          </a:prstGeom>
        </p:spPr>
        <p:txBody>
          <a:bodyPr wrap="none">
            <a:spAutoFit/>
          </a:bodyPr>
          <a:lstStyle/>
          <a:p>
            <a:r>
              <a:rPr lang="ro-MD" dirty="0">
                <a:hlinkClick r:id="rId3"/>
              </a:rPr>
              <a:t>pixabay.com</a:t>
            </a:r>
          </a:p>
        </p:txBody>
      </p:sp>
      <p:sp>
        <p:nvSpPr>
          <p:cNvPr id="9" name="TextBox 8"/>
          <p:cNvSpPr txBox="1"/>
          <p:nvPr/>
        </p:nvSpPr>
        <p:spPr>
          <a:xfrm>
            <a:off x="10323095" y="6444189"/>
            <a:ext cx="2455991" cy="369332"/>
          </a:xfrm>
          <a:prstGeom prst="rect">
            <a:avLst/>
          </a:prstGeom>
          <a:noFill/>
        </p:spPr>
        <p:txBody>
          <a:bodyPr wrap="square" rtlCol="0">
            <a:spAutoFit/>
          </a:bodyPr>
          <a:lstStyle/>
          <a:p>
            <a:r>
              <a:rPr lang="ro-MD" dirty="0" smtClean="0"/>
              <a:t>Bejenari Nicoleta</a:t>
            </a:r>
            <a:endParaRPr lang="ru-RU" dirty="0"/>
          </a:p>
        </p:txBody>
      </p:sp>
    </p:spTree>
    <p:extLst>
      <p:ext uri="{BB962C8B-B14F-4D97-AF65-F5344CB8AC3E}">
        <p14:creationId xmlns:p14="http://schemas.microsoft.com/office/powerpoint/2010/main" val="1843549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913" y="0"/>
            <a:ext cx="6332621" cy="1325563"/>
          </a:xfrm>
        </p:spPr>
        <p:txBody>
          <a:bodyPr>
            <a:normAutofit/>
          </a:bodyPr>
          <a:lstStyle/>
          <a:p>
            <a:r>
              <a:rPr lang="ro-MD" sz="2800" b="1" dirty="0" smtClean="0"/>
              <a:t>Celebrarea zilei de naștere</a:t>
            </a:r>
            <a:endParaRPr lang="en-GB" sz="2800" b="1" dirty="0"/>
          </a:p>
        </p:txBody>
      </p:sp>
      <p:sp>
        <p:nvSpPr>
          <p:cNvPr id="3" name="Content Placeholder 2"/>
          <p:cNvSpPr>
            <a:spLocks noGrp="1"/>
          </p:cNvSpPr>
          <p:nvPr>
            <p:ph idx="1"/>
          </p:nvPr>
        </p:nvSpPr>
        <p:spPr>
          <a:xfrm>
            <a:off x="6718433" y="1325563"/>
            <a:ext cx="4856748" cy="1764598"/>
          </a:xfrm>
        </p:spPr>
        <p:txBody>
          <a:bodyPr>
            <a:normAutofit fontScale="92500" lnSpcReduction="10000"/>
          </a:bodyPr>
          <a:lstStyle/>
          <a:p>
            <a:r>
              <a:rPr lang="ro-MD" sz="2000" dirty="0" smtClean="0"/>
              <a:t>În fiecare an ne celebrăm ziua de naștere,astfel creștem cu un an. Aceasta are intervalul de timp 365-366 zile sau 12 luni. Corpul uman crește in acestă perioadă și au loc schimbări fiziologice.Acest fenomen este important pentru mine , deoarece astfel cresc și mă dezvolt.</a:t>
            </a:r>
            <a:endParaRPr lang="en-GB" sz="2000" dirty="0"/>
          </a:p>
        </p:txBody>
      </p:sp>
      <p:sp>
        <p:nvSpPr>
          <p:cNvPr id="4" name="Rectangle 3"/>
          <p:cNvSpPr/>
          <p:nvPr/>
        </p:nvSpPr>
        <p:spPr>
          <a:xfrm>
            <a:off x="6718433" y="3538561"/>
            <a:ext cx="5011954" cy="1754326"/>
          </a:xfrm>
          <a:prstGeom prst="rect">
            <a:avLst/>
          </a:prstGeom>
        </p:spPr>
        <p:txBody>
          <a:bodyPr wrap="square">
            <a:spAutoFit/>
          </a:bodyPr>
          <a:lstStyle/>
          <a:p>
            <a:pPr marL="285750" indent="-285750">
              <a:buFont typeface="Arial" panose="020B0604020202020204" pitchFamily="34" charset="0"/>
              <a:buChar char="•"/>
            </a:pPr>
            <a:r>
              <a:rPr lang="en-GB" smtClean="0"/>
              <a:t>Every year we celebrate our birthday, </a:t>
            </a:r>
            <a:r>
              <a:rPr lang="ro-MD" smtClean="0"/>
              <a:t>in which result </a:t>
            </a:r>
            <a:r>
              <a:rPr lang="en-GB" smtClean="0"/>
              <a:t>we grow a year. It has a time interval of 365-366 days or 12 months. The human body grows during this period and physiological changes occur.</a:t>
            </a:r>
            <a:r>
              <a:rPr lang="ro-MD" smtClean="0"/>
              <a:t> </a:t>
            </a:r>
            <a:r>
              <a:rPr lang="en-GB" smtClean="0"/>
              <a:t>This </a:t>
            </a:r>
            <a:r>
              <a:rPr lang="ro-MD" smtClean="0"/>
              <a:t>phenomen </a:t>
            </a:r>
            <a:r>
              <a:rPr lang="en-GB" smtClean="0"/>
              <a:t>is important to me, </a:t>
            </a:r>
            <a:r>
              <a:rPr lang="ro-MD" smtClean="0"/>
              <a:t>because</a:t>
            </a:r>
            <a:r>
              <a:rPr lang="en-GB" smtClean="0"/>
              <a:t> </a:t>
            </a:r>
            <a:r>
              <a:rPr lang="ro-MD" smtClean="0"/>
              <a:t>i grow</a:t>
            </a:r>
            <a:r>
              <a:rPr lang="en-GB" smtClean="0"/>
              <a:t> and d</a:t>
            </a:r>
            <a:r>
              <a:rPr lang="ro-MD" smtClean="0"/>
              <a:t>evelope.</a:t>
            </a:r>
            <a:endParaRPr lang="en-GB" dirty="0"/>
          </a:p>
        </p:txBody>
      </p:sp>
      <p:pic>
        <p:nvPicPr>
          <p:cNvPr id="5122" name="Picture 2" descr="Image result for celebrating birthday"/>
          <p:cNvPicPr>
            <a:picLocks noChangeAspect="1" noChangeArrowheads="1"/>
          </p:cNvPicPr>
          <p:nvPr/>
        </p:nvPicPr>
        <p:blipFill rotWithShape="1">
          <a:blip r:embed="rId2">
            <a:extLst>
              <a:ext uri="{28A0092B-C50C-407E-A947-70E740481C1C}">
                <a14:useLocalDpi xmlns:a14="http://schemas.microsoft.com/office/drawing/2010/main" val="0"/>
              </a:ext>
            </a:extLst>
          </a:blip>
          <a:srcRect b="7956"/>
          <a:stretch/>
        </p:blipFill>
        <p:spPr bwMode="auto">
          <a:xfrm>
            <a:off x="414979" y="941965"/>
            <a:ext cx="5142807" cy="5112325"/>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03882" y="6554804"/>
            <a:ext cx="2531444" cy="369332"/>
          </a:xfrm>
          <a:prstGeom prst="rect">
            <a:avLst/>
          </a:prstGeom>
          <a:noFill/>
        </p:spPr>
        <p:txBody>
          <a:bodyPr wrap="square" rtlCol="0">
            <a:spAutoFit/>
          </a:bodyPr>
          <a:lstStyle/>
          <a:p>
            <a:r>
              <a:rPr lang="ro-MD" dirty="0" smtClean="0"/>
              <a:t>Vornicescu Alexa</a:t>
            </a:r>
            <a:endParaRPr lang="en-GB" dirty="0"/>
          </a:p>
        </p:txBody>
      </p:sp>
      <p:sp>
        <p:nvSpPr>
          <p:cNvPr id="7" name="Rectangle 6"/>
          <p:cNvSpPr/>
          <p:nvPr/>
        </p:nvSpPr>
        <p:spPr>
          <a:xfrm>
            <a:off x="343302" y="6093139"/>
            <a:ext cx="5214484" cy="369332"/>
          </a:xfrm>
          <a:prstGeom prst="rect">
            <a:avLst/>
          </a:prstGeom>
        </p:spPr>
        <p:txBody>
          <a:bodyPr wrap="square">
            <a:spAutoFit/>
          </a:bodyPr>
          <a:lstStyle/>
          <a:p>
            <a:r>
              <a:rPr lang="en-GB" dirty="0" smtClean="0"/>
              <a:t>vectorstock.com</a:t>
            </a:r>
            <a:endParaRPr lang="en-GB" dirty="0"/>
          </a:p>
        </p:txBody>
      </p:sp>
    </p:spTree>
    <p:extLst>
      <p:ext uri="{BB962C8B-B14F-4D97-AF65-F5344CB8AC3E}">
        <p14:creationId xmlns:p14="http://schemas.microsoft.com/office/powerpoint/2010/main" val="983435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78341" y="-139658"/>
            <a:ext cx="5799478" cy="1325563"/>
          </a:xfrm>
        </p:spPr>
        <p:txBody>
          <a:bodyPr>
            <a:normAutofit/>
          </a:bodyPr>
          <a:lstStyle/>
          <a:p>
            <a:r>
              <a:rPr lang="ro-MD" sz="2800" b="1" dirty="0" smtClean="0"/>
              <a:t>Migrarea păsărilor/Bird migration</a:t>
            </a:r>
            <a:endParaRPr lang="ru-RU" sz="2800" b="1" dirty="0"/>
          </a:p>
        </p:txBody>
      </p:sp>
      <p:sp>
        <p:nvSpPr>
          <p:cNvPr id="3" name="Объект 2"/>
          <p:cNvSpPr>
            <a:spLocks noGrp="1"/>
          </p:cNvSpPr>
          <p:nvPr>
            <p:ph idx="1"/>
          </p:nvPr>
        </p:nvSpPr>
        <p:spPr>
          <a:xfrm>
            <a:off x="6340642" y="1185905"/>
            <a:ext cx="5851358" cy="4351338"/>
          </a:xfrm>
        </p:spPr>
        <p:txBody>
          <a:bodyPr>
            <a:normAutofit lnSpcReduction="10000"/>
          </a:bodyPr>
          <a:lstStyle/>
          <a:p>
            <a:r>
              <a:rPr lang="ro-MD" sz="2400" b="1" dirty="0"/>
              <a:t> </a:t>
            </a:r>
            <a:r>
              <a:rPr lang="ro-MD" sz="2400" dirty="0" smtClean="0"/>
              <a:t>Migrarea păsărilor</a:t>
            </a:r>
            <a:r>
              <a:rPr lang="ro-MD" sz="2400" dirty="0"/>
              <a:t> este un termen care se referă la o </a:t>
            </a:r>
            <a:r>
              <a:rPr lang="ro-MD" sz="2400" dirty="0" smtClean="0"/>
              <a:t>grupă de</a:t>
            </a:r>
            <a:r>
              <a:rPr lang="ro-MD" sz="2400" dirty="0"/>
              <a:t> păsări de specii diferite care în anumite anotimpuri, pentru a putea supraviețui, migrează la distanțe mari. În prezent se apreciază numărul lor la circa 50 de miliarde, dintre care 5 miliarde migrează între Europa și Africa</a:t>
            </a:r>
            <a:r>
              <a:rPr lang="ro-MD" sz="2400" dirty="0" smtClean="0"/>
              <a:t>.</a:t>
            </a:r>
          </a:p>
          <a:p>
            <a:pPr lvl="0"/>
            <a:r>
              <a:rPr lang="ro-MD" altLang="ru-RU" sz="2400" dirty="0" smtClean="0">
                <a:solidFill>
                  <a:srgbClr val="222222"/>
                </a:solidFill>
                <a:latin typeface="inherit"/>
              </a:rPr>
              <a:t> </a:t>
            </a:r>
            <a:r>
              <a:rPr lang="ru-RU" altLang="ru-RU" sz="2400" dirty="0" err="1" smtClean="0">
                <a:solidFill>
                  <a:srgbClr val="222222"/>
                </a:solidFill>
                <a:latin typeface="inherit"/>
              </a:rPr>
              <a:t>Bird</a:t>
            </a:r>
            <a:r>
              <a:rPr lang="ru-RU" altLang="ru-RU" sz="2400" dirty="0" smtClean="0">
                <a:solidFill>
                  <a:srgbClr val="222222"/>
                </a:solidFill>
                <a:latin typeface="inherit"/>
              </a:rPr>
              <a:t> </a:t>
            </a:r>
            <a:r>
              <a:rPr lang="ru-RU" altLang="ru-RU" sz="2400" dirty="0" err="1">
                <a:solidFill>
                  <a:srgbClr val="222222"/>
                </a:solidFill>
                <a:latin typeface="inherit"/>
              </a:rPr>
              <a:t>migration</a:t>
            </a:r>
            <a:r>
              <a:rPr lang="ru-RU" altLang="ru-RU" sz="2400" dirty="0">
                <a:solidFill>
                  <a:srgbClr val="222222"/>
                </a:solidFill>
                <a:latin typeface="inherit"/>
              </a:rPr>
              <a:t> </a:t>
            </a:r>
            <a:r>
              <a:rPr lang="ru-RU" altLang="ru-RU" sz="2400" dirty="0" err="1">
                <a:solidFill>
                  <a:srgbClr val="222222"/>
                </a:solidFill>
                <a:latin typeface="inherit"/>
              </a:rPr>
              <a:t>is</a:t>
            </a:r>
            <a:r>
              <a:rPr lang="ru-RU" altLang="ru-RU" sz="2400" dirty="0">
                <a:solidFill>
                  <a:srgbClr val="222222"/>
                </a:solidFill>
                <a:latin typeface="inherit"/>
              </a:rPr>
              <a:t> a </a:t>
            </a:r>
            <a:r>
              <a:rPr lang="ru-RU" altLang="ru-RU" sz="2400" dirty="0" err="1">
                <a:solidFill>
                  <a:srgbClr val="222222"/>
                </a:solidFill>
                <a:latin typeface="inherit"/>
              </a:rPr>
              <a:t>term</a:t>
            </a:r>
            <a:r>
              <a:rPr lang="ru-RU" altLang="ru-RU" sz="2400" dirty="0">
                <a:solidFill>
                  <a:srgbClr val="222222"/>
                </a:solidFill>
                <a:latin typeface="inherit"/>
              </a:rPr>
              <a:t> </a:t>
            </a:r>
            <a:r>
              <a:rPr lang="ru-RU" altLang="ru-RU" sz="2400" dirty="0" err="1">
                <a:solidFill>
                  <a:srgbClr val="222222"/>
                </a:solidFill>
                <a:latin typeface="inherit"/>
              </a:rPr>
              <a:t>that</a:t>
            </a:r>
            <a:r>
              <a:rPr lang="ru-RU" altLang="ru-RU" sz="2400" dirty="0">
                <a:solidFill>
                  <a:srgbClr val="222222"/>
                </a:solidFill>
                <a:latin typeface="inherit"/>
              </a:rPr>
              <a:t> </a:t>
            </a:r>
            <a:r>
              <a:rPr lang="ru-RU" altLang="ru-RU" sz="2400" dirty="0" err="1">
                <a:solidFill>
                  <a:srgbClr val="222222"/>
                </a:solidFill>
                <a:latin typeface="inherit"/>
              </a:rPr>
              <a:t>refers</a:t>
            </a:r>
            <a:r>
              <a:rPr lang="ru-RU" altLang="ru-RU" sz="2400" dirty="0">
                <a:solidFill>
                  <a:srgbClr val="222222"/>
                </a:solidFill>
                <a:latin typeface="inherit"/>
              </a:rPr>
              <a:t> </a:t>
            </a:r>
            <a:r>
              <a:rPr lang="ru-RU" altLang="ru-RU" sz="2400" dirty="0" err="1">
                <a:solidFill>
                  <a:srgbClr val="222222"/>
                </a:solidFill>
                <a:latin typeface="inherit"/>
              </a:rPr>
              <a:t>to</a:t>
            </a:r>
            <a:r>
              <a:rPr lang="ru-RU" altLang="ru-RU" sz="2400" dirty="0">
                <a:solidFill>
                  <a:srgbClr val="222222"/>
                </a:solidFill>
                <a:latin typeface="inherit"/>
              </a:rPr>
              <a:t> a </a:t>
            </a:r>
            <a:r>
              <a:rPr lang="ru-RU" altLang="ru-RU" sz="2400" dirty="0" err="1">
                <a:solidFill>
                  <a:srgbClr val="222222"/>
                </a:solidFill>
                <a:latin typeface="inherit"/>
              </a:rPr>
              <a:t>group</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birds</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different</a:t>
            </a:r>
            <a:r>
              <a:rPr lang="ru-RU" altLang="ru-RU" sz="2400" dirty="0">
                <a:solidFill>
                  <a:srgbClr val="222222"/>
                </a:solidFill>
                <a:latin typeface="inherit"/>
              </a:rPr>
              <a:t> </a:t>
            </a:r>
            <a:r>
              <a:rPr lang="ru-RU" altLang="ru-RU" sz="2400" dirty="0" err="1">
                <a:solidFill>
                  <a:srgbClr val="222222"/>
                </a:solidFill>
                <a:latin typeface="inherit"/>
              </a:rPr>
              <a:t>species</a:t>
            </a:r>
            <a:r>
              <a:rPr lang="ru-RU" altLang="ru-RU" sz="2400" dirty="0">
                <a:solidFill>
                  <a:srgbClr val="222222"/>
                </a:solidFill>
                <a:latin typeface="inherit"/>
              </a:rPr>
              <a:t> </a:t>
            </a:r>
            <a:r>
              <a:rPr lang="ru-RU" altLang="ru-RU" sz="2400" dirty="0" err="1">
                <a:solidFill>
                  <a:srgbClr val="222222"/>
                </a:solidFill>
                <a:latin typeface="inherit"/>
              </a:rPr>
              <a:t>that</a:t>
            </a:r>
            <a:r>
              <a:rPr lang="ru-RU" altLang="ru-RU" sz="2400" dirty="0">
                <a:solidFill>
                  <a:srgbClr val="222222"/>
                </a:solidFill>
                <a:latin typeface="inherit"/>
              </a:rPr>
              <a:t> </a:t>
            </a:r>
            <a:r>
              <a:rPr lang="ru-RU" altLang="ru-RU" sz="2400" dirty="0" err="1">
                <a:solidFill>
                  <a:srgbClr val="222222"/>
                </a:solidFill>
                <a:latin typeface="inherit"/>
              </a:rPr>
              <a:t>in</a:t>
            </a:r>
            <a:r>
              <a:rPr lang="ru-RU" altLang="ru-RU" sz="2400" dirty="0">
                <a:solidFill>
                  <a:srgbClr val="222222"/>
                </a:solidFill>
                <a:latin typeface="inherit"/>
              </a:rPr>
              <a:t> </a:t>
            </a:r>
            <a:r>
              <a:rPr lang="ru-RU" altLang="ru-RU" sz="2400" dirty="0" err="1">
                <a:solidFill>
                  <a:srgbClr val="222222"/>
                </a:solidFill>
                <a:latin typeface="inherit"/>
              </a:rPr>
              <a:t>certain</a:t>
            </a:r>
            <a:r>
              <a:rPr lang="ru-RU" altLang="ru-RU" sz="2400" dirty="0">
                <a:solidFill>
                  <a:srgbClr val="222222"/>
                </a:solidFill>
                <a:latin typeface="inherit"/>
              </a:rPr>
              <a:t> </a:t>
            </a:r>
            <a:r>
              <a:rPr lang="ru-RU" altLang="ru-RU" sz="2400" dirty="0" err="1">
                <a:solidFill>
                  <a:srgbClr val="222222"/>
                </a:solidFill>
                <a:latin typeface="inherit"/>
              </a:rPr>
              <a:t>seasons</a:t>
            </a:r>
            <a:r>
              <a:rPr lang="ru-RU" altLang="ru-RU" sz="2400" dirty="0">
                <a:solidFill>
                  <a:srgbClr val="222222"/>
                </a:solidFill>
                <a:latin typeface="inherit"/>
              </a:rPr>
              <a:t>, </a:t>
            </a:r>
            <a:r>
              <a:rPr lang="ru-RU" altLang="ru-RU" sz="2400" dirty="0" err="1">
                <a:solidFill>
                  <a:srgbClr val="222222"/>
                </a:solidFill>
                <a:latin typeface="inherit"/>
              </a:rPr>
              <a:t>in</a:t>
            </a:r>
            <a:r>
              <a:rPr lang="ru-RU" altLang="ru-RU" sz="2400" dirty="0">
                <a:solidFill>
                  <a:srgbClr val="222222"/>
                </a:solidFill>
                <a:latin typeface="inherit"/>
              </a:rPr>
              <a:t> </a:t>
            </a:r>
            <a:r>
              <a:rPr lang="ru-RU" altLang="ru-RU" sz="2400" dirty="0" err="1">
                <a:solidFill>
                  <a:srgbClr val="222222"/>
                </a:solidFill>
                <a:latin typeface="inherit"/>
              </a:rPr>
              <a:t>order</a:t>
            </a:r>
            <a:r>
              <a:rPr lang="ru-RU" altLang="ru-RU" sz="2400" dirty="0">
                <a:solidFill>
                  <a:srgbClr val="222222"/>
                </a:solidFill>
                <a:latin typeface="inherit"/>
              </a:rPr>
              <a:t> </a:t>
            </a:r>
            <a:r>
              <a:rPr lang="ru-RU" altLang="ru-RU" sz="2400" dirty="0" err="1">
                <a:solidFill>
                  <a:srgbClr val="222222"/>
                </a:solidFill>
                <a:latin typeface="inherit"/>
              </a:rPr>
              <a:t>to</a:t>
            </a:r>
            <a:r>
              <a:rPr lang="ru-RU" altLang="ru-RU" sz="2400" dirty="0">
                <a:solidFill>
                  <a:srgbClr val="222222"/>
                </a:solidFill>
                <a:latin typeface="inherit"/>
              </a:rPr>
              <a:t> </a:t>
            </a:r>
            <a:r>
              <a:rPr lang="ru-RU" altLang="ru-RU" sz="2400" dirty="0" err="1">
                <a:solidFill>
                  <a:srgbClr val="222222"/>
                </a:solidFill>
                <a:latin typeface="inherit"/>
              </a:rPr>
              <a:t>survive</a:t>
            </a:r>
            <a:r>
              <a:rPr lang="ru-RU" altLang="ru-RU" sz="2400" dirty="0">
                <a:solidFill>
                  <a:srgbClr val="222222"/>
                </a:solidFill>
                <a:latin typeface="inherit"/>
              </a:rPr>
              <a:t>, </a:t>
            </a:r>
            <a:r>
              <a:rPr lang="ru-RU" altLang="ru-RU" sz="2400" dirty="0" err="1">
                <a:solidFill>
                  <a:srgbClr val="222222"/>
                </a:solidFill>
                <a:latin typeface="inherit"/>
              </a:rPr>
              <a:t>migrate</a:t>
            </a:r>
            <a:r>
              <a:rPr lang="ru-RU" altLang="ru-RU" sz="2400" dirty="0">
                <a:solidFill>
                  <a:srgbClr val="222222"/>
                </a:solidFill>
                <a:latin typeface="inherit"/>
              </a:rPr>
              <a:t> </a:t>
            </a:r>
            <a:r>
              <a:rPr lang="ru-RU" altLang="ru-RU" sz="2400" dirty="0" err="1">
                <a:solidFill>
                  <a:srgbClr val="222222"/>
                </a:solidFill>
                <a:latin typeface="inherit"/>
              </a:rPr>
              <a:t>over</a:t>
            </a:r>
            <a:r>
              <a:rPr lang="ru-RU" altLang="ru-RU" sz="2400" dirty="0">
                <a:solidFill>
                  <a:srgbClr val="222222"/>
                </a:solidFill>
                <a:latin typeface="inherit"/>
              </a:rPr>
              <a:t> </a:t>
            </a:r>
            <a:r>
              <a:rPr lang="ru-RU" altLang="ru-RU" sz="2400" dirty="0" err="1">
                <a:solidFill>
                  <a:srgbClr val="222222"/>
                </a:solidFill>
                <a:latin typeface="inherit"/>
              </a:rPr>
              <a:t>long</a:t>
            </a:r>
            <a:r>
              <a:rPr lang="ru-RU" altLang="ru-RU" sz="2400" dirty="0">
                <a:solidFill>
                  <a:srgbClr val="222222"/>
                </a:solidFill>
                <a:latin typeface="inherit"/>
              </a:rPr>
              <a:t> </a:t>
            </a:r>
            <a:r>
              <a:rPr lang="ru-RU" altLang="ru-RU" sz="2400" dirty="0" err="1">
                <a:solidFill>
                  <a:srgbClr val="222222"/>
                </a:solidFill>
                <a:latin typeface="inherit"/>
              </a:rPr>
              <a:t>distances</a:t>
            </a:r>
            <a:r>
              <a:rPr lang="ru-RU" altLang="ru-RU" sz="2400" dirty="0">
                <a:solidFill>
                  <a:srgbClr val="222222"/>
                </a:solidFill>
                <a:latin typeface="inherit"/>
              </a:rPr>
              <a:t>. </a:t>
            </a:r>
            <a:r>
              <a:rPr lang="ru-RU" altLang="ru-RU" sz="2400" dirty="0" err="1">
                <a:solidFill>
                  <a:srgbClr val="222222"/>
                </a:solidFill>
                <a:latin typeface="inherit"/>
              </a:rPr>
              <a:t>Currently</a:t>
            </a:r>
            <a:r>
              <a:rPr lang="ru-RU" altLang="ru-RU" sz="2400" dirty="0">
                <a:solidFill>
                  <a:srgbClr val="222222"/>
                </a:solidFill>
                <a:latin typeface="inherit"/>
              </a:rPr>
              <a:t>, </a:t>
            </a:r>
            <a:r>
              <a:rPr lang="ru-RU" altLang="ru-RU" sz="2400" dirty="0" err="1">
                <a:solidFill>
                  <a:srgbClr val="222222"/>
                </a:solidFill>
                <a:latin typeface="inherit"/>
              </a:rPr>
              <a:t>their</a:t>
            </a:r>
            <a:r>
              <a:rPr lang="ru-RU" altLang="ru-RU" sz="2400" dirty="0">
                <a:solidFill>
                  <a:srgbClr val="222222"/>
                </a:solidFill>
                <a:latin typeface="inherit"/>
              </a:rPr>
              <a:t> </a:t>
            </a:r>
            <a:r>
              <a:rPr lang="ru-RU" altLang="ru-RU" sz="2400" dirty="0" err="1">
                <a:solidFill>
                  <a:srgbClr val="222222"/>
                </a:solidFill>
                <a:latin typeface="inherit"/>
              </a:rPr>
              <a:t>number</a:t>
            </a:r>
            <a:r>
              <a:rPr lang="ru-RU" altLang="ru-RU" sz="2400" dirty="0">
                <a:solidFill>
                  <a:srgbClr val="222222"/>
                </a:solidFill>
                <a:latin typeface="inherit"/>
              </a:rPr>
              <a:t> </a:t>
            </a:r>
            <a:r>
              <a:rPr lang="ru-RU" altLang="ru-RU" sz="2400" dirty="0" err="1">
                <a:solidFill>
                  <a:srgbClr val="222222"/>
                </a:solidFill>
                <a:latin typeface="inherit"/>
              </a:rPr>
              <a:t>is</a:t>
            </a:r>
            <a:r>
              <a:rPr lang="ru-RU" altLang="ru-RU" sz="2400" dirty="0">
                <a:solidFill>
                  <a:srgbClr val="222222"/>
                </a:solidFill>
                <a:latin typeface="inherit"/>
              </a:rPr>
              <a:t> </a:t>
            </a:r>
            <a:r>
              <a:rPr lang="ru-RU" altLang="ru-RU" sz="2400" dirty="0" err="1">
                <a:solidFill>
                  <a:srgbClr val="222222"/>
                </a:solidFill>
                <a:latin typeface="inherit"/>
              </a:rPr>
              <a:t>estimated</a:t>
            </a:r>
            <a:r>
              <a:rPr lang="ru-RU" altLang="ru-RU" sz="2400" dirty="0">
                <a:solidFill>
                  <a:srgbClr val="222222"/>
                </a:solidFill>
                <a:latin typeface="inherit"/>
              </a:rPr>
              <a:t> </a:t>
            </a:r>
            <a:r>
              <a:rPr lang="ru-RU" altLang="ru-RU" sz="2400" dirty="0" err="1">
                <a:solidFill>
                  <a:srgbClr val="222222"/>
                </a:solidFill>
                <a:latin typeface="inherit"/>
              </a:rPr>
              <a:t>at</a:t>
            </a:r>
            <a:r>
              <a:rPr lang="ru-RU" altLang="ru-RU" sz="2400" dirty="0">
                <a:solidFill>
                  <a:srgbClr val="222222"/>
                </a:solidFill>
                <a:latin typeface="inherit"/>
              </a:rPr>
              <a:t> </a:t>
            </a:r>
            <a:r>
              <a:rPr lang="ru-RU" altLang="ru-RU" sz="2400" dirty="0" err="1">
                <a:solidFill>
                  <a:srgbClr val="222222"/>
                </a:solidFill>
                <a:latin typeface="inherit"/>
              </a:rPr>
              <a:t>around</a:t>
            </a:r>
            <a:r>
              <a:rPr lang="ru-RU" altLang="ru-RU" sz="2400" dirty="0">
                <a:solidFill>
                  <a:srgbClr val="222222"/>
                </a:solidFill>
                <a:latin typeface="inherit"/>
              </a:rPr>
              <a:t> 50 </a:t>
            </a:r>
            <a:r>
              <a:rPr lang="ru-RU" altLang="ru-RU" sz="2400" dirty="0" err="1">
                <a:solidFill>
                  <a:srgbClr val="222222"/>
                </a:solidFill>
                <a:latin typeface="inherit"/>
              </a:rPr>
              <a:t>billion</a:t>
            </a:r>
            <a:r>
              <a:rPr lang="ru-RU" altLang="ru-RU" sz="2400" dirty="0">
                <a:solidFill>
                  <a:srgbClr val="222222"/>
                </a:solidFill>
                <a:latin typeface="inherit"/>
              </a:rPr>
              <a:t>, </a:t>
            </a:r>
            <a:r>
              <a:rPr lang="ru-RU" altLang="ru-RU" sz="2400" dirty="0" err="1">
                <a:solidFill>
                  <a:srgbClr val="222222"/>
                </a:solidFill>
                <a:latin typeface="inherit"/>
              </a:rPr>
              <a:t>of</a:t>
            </a:r>
            <a:r>
              <a:rPr lang="ru-RU" altLang="ru-RU" sz="2400" dirty="0">
                <a:solidFill>
                  <a:srgbClr val="222222"/>
                </a:solidFill>
                <a:latin typeface="inherit"/>
              </a:rPr>
              <a:t> </a:t>
            </a:r>
            <a:r>
              <a:rPr lang="ru-RU" altLang="ru-RU" sz="2400" dirty="0" err="1">
                <a:solidFill>
                  <a:srgbClr val="222222"/>
                </a:solidFill>
                <a:latin typeface="inherit"/>
              </a:rPr>
              <a:t>which</a:t>
            </a:r>
            <a:r>
              <a:rPr lang="ru-RU" altLang="ru-RU" sz="2400" dirty="0">
                <a:solidFill>
                  <a:srgbClr val="222222"/>
                </a:solidFill>
                <a:latin typeface="inherit"/>
              </a:rPr>
              <a:t> 5 </a:t>
            </a:r>
            <a:r>
              <a:rPr lang="ru-RU" altLang="ru-RU" sz="2400" dirty="0" err="1">
                <a:solidFill>
                  <a:srgbClr val="222222"/>
                </a:solidFill>
                <a:latin typeface="inherit"/>
              </a:rPr>
              <a:t>billion</a:t>
            </a:r>
            <a:r>
              <a:rPr lang="ru-RU" altLang="ru-RU" sz="2400" dirty="0">
                <a:solidFill>
                  <a:srgbClr val="222222"/>
                </a:solidFill>
                <a:latin typeface="inherit"/>
              </a:rPr>
              <a:t> </a:t>
            </a:r>
            <a:r>
              <a:rPr lang="ru-RU" altLang="ru-RU" sz="2400" dirty="0" err="1">
                <a:solidFill>
                  <a:srgbClr val="222222"/>
                </a:solidFill>
                <a:latin typeface="inherit"/>
              </a:rPr>
              <a:t>migrate</a:t>
            </a:r>
            <a:r>
              <a:rPr lang="ru-RU" altLang="ru-RU" sz="2400" dirty="0">
                <a:solidFill>
                  <a:srgbClr val="222222"/>
                </a:solidFill>
                <a:latin typeface="inherit"/>
              </a:rPr>
              <a:t> </a:t>
            </a:r>
            <a:r>
              <a:rPr lang="ru-RU" altLang="ru-RU" sz="2400" dirty="0" err="1">
                <a:solidFill>
                  <a:srgbClr val="222222"/>
                </a:solidFill>
                <a:latin typeface="inherit"/>
              </a:rPr>
              <a:t>between</a:t>
            </a:r>
            <a:r>
              <a:rPr lang="ru-RU" altLang="ru-RU" sz="2400" dirty="0">
                <a:solidFill>
                  <a:srgbClr val="222222"/>
                </a:solidFill>
                <a:latin typeface="inherit"/>
              </a:rPr>
              <a:t> </a:t>
            </a:r>
            <a:r>
              <a:rPr lang="ru-RU" altLang="ru-RU" sz="2400" dirty="0" err="1">
                <a:solidFill>
                  <a:srgbClr val="222222"/>
                </a:solidFill>
                <a:latin typeface="inherit"/>
              </a:rPr>
              <a:t>Europe</a:t>
            </a:r>
            <a:r>
              <a:rPr lang="ru-RU" altLang="ru-RU" sz="2400" dirty="0">
                <a:solidFill>
                  <a:srgbClr val="222222"/>
                </a:solidFill>
                <a:latin typeface="inherit"/>
              </a:rPr>
              <a:t> </a:t>
            </a:r>
            <a:r>
              <a:rPr lang="ru-RU" altLang="ru-RU" sz="2400" dirty="0" err="1">
                <a:solidFill>
                  <a:srgbClr val="222222"/>
                </a:solidFill>
                <a:latin typeface="inherit"/>
              </a:rPr>
              <a:t>and</a:t>
            </a:r>
            <a:r>
              <a:rPr lang="ru-RU" altLang="ru-RU" sz="2400" dirty="0">
                <a:solidFill>
                  <a:srgbClr val="222222"/>
                </a:solidFill>
                <a:latin typeface="inherit"/>
              </a:rPr>
              <a:t> </a:t>
            </a:r>
            <a:r>
              <a:rPr lang="ru-RU" altLang="ru-RU" sz="2400" dirty="0" err="1">
                <a:solidFill>
                  <a:srgbClr val="222222"/>
                </a:solidFill>
                <a:latin typeface="inherit"/>
              </a:rPr>
              <a:t>Africa</a:t>
            </a:r>
            <a:r>
              <a:rPr lang="ru-RU" altLang="ru-RU" sz="2400" dirty="0">
                <a:solidFill>
                  <a:srgbClr val="222222"/>
                </a:solidFill>
                <a:latin typeface="inherit"/>
              </a:rPr>
              <a:t>.</a:t>
            </a:r>
            <a:r>
              <a:rPr lang="ru-RU" altLang="ru-RU" sz="1200" dirty="0"/>
              <a:t> </a:t>
            </a:r>
            <a:endParaRPr lang="ru-RU" altLang="ru-RU" sz="2000" dirty="0">
              <a:latin typeface="Arial" panose="020B0604020202020204" pitchFamily="34" charset="0"/>
            </a:endParaRPr>
          </a:p>
          <a:p>
            <a:endParaRPr lang="ru-RU" sz="2400" dirty="0"/>
          </a:p>
        </p:txBody>
      </p:sp>
      <p:pic>
        <p:nvPicPr>
          <p:cNvPr id="4" name="Рисунок 3"/>
          <p:cNvPicPr>
            <a:picLocks noChangeAspect="1"/>
          </p:cNvPicPr>
          <p:nvPr/>
        </p:nvPicPr>
        <p:blipFill>
          <a:blip r:embed="rId2"/>
          <a:stretch>
            <a:fillRect/>
          </a:stretch>
        </p:blipFill>
        <p:spPr>
          <a:xfrm>
            <a:off x="208544" y="1010651"/>
            <a:ext cx="6132098" cy="5173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Прямоугольник 4"/>
          <p:cNvSpPr/>
          <p:nvPr/>
        </p:nvSpPr>
        <p:spPr>
          <a:xfrm>
            <a:off x="0" y="6395354"/>
            <a:ext cx="2033080" cy="369332"/>
          </a:xfrm>
          <a:prstGeom prst="rect">
            <a:avLst/>
          </a:prstGeom>
        </p:spPr>
        <p:txBody>
          <a:bodyPr wrap="square">
            <a:spAutoFit/>
          </a:bodyPr>
          <a:lstStyle/>
          <a:p>
            <a:r>
              <a:rPr lang="ro-MD" dirty="0">
                <a:hlinkClick r:id="rId3"/>
              </a:rPr>
              <a:t>cunoastelumea.ro</a:t>
            </a:r>
          </a:p>
        </p:txBody>
      </p:sp>
      <p:sp>
        <p:nvSpPr>
          <p:cNvPr id="8" name="TextBox 7"/>
          <p:cNvSpPr txBox="1"/>
          <p:nvPr/>
        </p:nvSpPr>
        <p:spPr>
          <a:xfrm>
            <a:off x="10395283" y="6450066"/>
            <a:ext cx="2069431" cy="369332"/>
          </a:xfrm>
          <a:prstGeom prst="rect">
            <a:avLst/>
          </a:prstGeom>
          <a:noFill/>
        </p:spPr>
        <p:txBody>
          <a:bodyPr wrap="square" rtlCol="0">
            <a:spAutoFit/>
          </a:bodyPr>
          <a:lstStyle/>
          <a:p>
            <a:r>
              <a:rPr lang="ro-MD" dirty="0" smtClean="0"/>
              <a:t>Bejenari Nicoleta</a:t>
            </a:r>
            <a:endParaRPr lang="ru-RU" dirty="0"/>
          </a:p>
        </p:txBody>
      </p:sp>
    </p:spTree>
    <p:extLst>
      <p:ext uri="{BB962C8B-B14F-4D97-AF65-F5344CB8AC3E}">
        <p14:creationId xmlns:p14="http://schemas.microsoft.com/office/powerpoint/2010/main" val="1494493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820</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inherit</vt:lpstr>
      <vt:lpstr>Wingdings</vt:lpstr>
      <vt:lpstr>Тема Office</vt:lpstr>
      <vt:lpstr>Periodicitatea în viața noastră/Periodicity in our life</vt:lpstr>
      <vt:lpstr>Scopul și obiectivele proiectului/The project’s purpose and targets:</vt:lpstr>
      <vt:lpstr>Alegerea președintelui/ The election of the president  </vt:lpstr>
      <vt:lpstr>Hidratarea/Hydration </vt:lpstr>
      <vt:lpstr>        Anotimpurile/Seasons</vt:lpstr>
      <vt:lpstr>Circulația troleibuzelor</vt:lpstr>
      <vt:lpstr>Deschiderea florii/The opening of the flower</vt:lpstr>
      <vt:lpstr>Celebrarea zilei de naștere</vt:lpstr>
      <vt:lpstr>Migrarea păsărilor/Bird migration</vt:lpstr>
      <vt:lpstr>Fazele lunii / Moon Phases</vt:lpstr>
      <vt:lpstr>Circuitul apei în natură/The water cycle in nature</vt:lpstr>
      <vt:lpstr> Rotația pământului/ The rotation of the Earth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Periodicitatea în viața noastră</dc:title>
  <dc:creator>Elev</dc:creator>
  <cp:lastModifiedBy>Alexa Vornicescu</cp:lastModifiedBy>
  <cp:revision>28</cp:revision>
  <dcterms:created xsi:type="dcterms:W3CDTF">2019-12-03T08:25:04Z</dcterms:created>
  <dcterms:modified xsi:type="dcterms:W3CDTF">2019-12-09T22:32:24Z</dcterms:modified>
</cp:coreProperties>
</file>