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4B977-7063-4A79-8C2A-53F508DED36D}" v="243" dt="2019-12-08T10:17:04.027"/>
    <p1510:client id="{52C2151B-1C14-40E4-A67D-1F54A3BCC8E5}" v="722" dt="2019-12-08T11:29:44.480"/>
    <p1510:client id="{FE2D1CDC-3860-4257-87C1-08A4A401E75A}" v="101" dt="2019-12-08T10:03:43.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12/8/2019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906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7369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612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11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12/8/2019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80479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507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7270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55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283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12/8/2019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663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12/8/2019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892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12/8/2019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09289590"/>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E267C7-310B-4815-846C-66DFBD14D4C0}"/>
              </a:ext>
            </a:extLst>
          </p:cNvPr>
          <p:cNvPicPr>
            <a:picLocks noChangeAspect="1"/>
          </p:cNvPicPr>
          <p:nvPr/>
        </p:nvPicPr>
        <p:blipFill rotWithShape="1">
          <a:blip r:embed="rId2">
            <a:alphaModFix amt="45000"/>
          </a:blip>
          <a:srcRect t="1557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p:cNvSpPr>
            <a:spLocks noGrp="1"/>
          </p:cNvSpPr>
          <p:nvPr>
            <p:ph type="ctrTitle"/>
          </p:nvPr>
        </p:nvSpPr>
        <p:spPr>
          <a:xfrm>
            <a:off x="1769532" y="2091263"/>
            <a:ext cx="8652938" cy="2461504"/>
          </a:xfrm>
        </p:spPr>
        <p:txBody>
          <a:bodyPr>
            <a:normAutofit/>
          </a:bodyPr>
          <a:lstStyle/>
          <a:p>
            <a:r>
              <a:rPr lang="en-US"/>
              <a:t>Periodic phenomena</a:t>
            </a:r>
          </a:p>
        </p:txBody>
      </p:sp>
      <p:sp>
        <p:nvSpPr>
          <p:cNvPr id="3" name="Subtitle 2"/>
          <p:cNvSpPr>
            <a:spLocks noGrp="1"/>
          </p:cNvSpPr>
          <p:nvPr>
            <p:ph type="subTitle" idx="1"/>
          </p:nvPr>
        </p:nvSpPr>
        <p:spPr>
          <a:xfrm>
            <a:off x="1769532" y="4623127"/>
            <a:ext cx="8655200" cy="457201"/>
          </a:xfrm>
        </p:spPr>
        <p:txBody>
          <a:bodyPr vert="horz" lIns="91440" tIns="45720" rIns="91440" bIns="45720" rtlCol="0" anchor="t">
            <a:normAutofit/>
          </a:bodyPr>
          <a:lstStyle/>
          <a:p>
            <a:pPr>
              <a:spcAft>
                <a:spcPts val="600"/>
              </a:spcAft>
            </a:pPr>
            <a:r>
              <a:rPr lang="en-US" sz="2000" dirty="0">
                <a:solidFill>
                  <a:schemeClr val="tx1"/>
                </a:solidFill>
              </a:rPr>
              <a:t>Developed by Sofia Braga</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982D-8348-478F-A001-1C352BA7F440}"/>
              </a:ext>
            </a:extLst>
          </p:cNvPr>
          <p:cNvSpPr>
            <a:spLocks noGrp="1"/>
          </p:cNvSpPr>
          <p:nvPr>
            <p:ph type="title"/>
          </p:nvPr>
        </p:nvSpPr>
        <p:spPr/>
        <p:txBody>
          <a:bodyPr/>
          <a:lstStyle/>
          <a:p>
            <a:r>
              <a:rPr lang="en-US"/>
              <a:t>The Day/Night Cycle</a:t>
            </a:r>
          </a:p>
        </p:txBody>
      </p:sp>
      <p:pic>
        <p:nvPicPr>
          <p:cNvPr id="5" name="Picture 5" descr="A screenshot of a cell phone&#10;&#10;Description generated with high confidence">
            <a:extLst>
              <a:ext uri="{FF2B5EF4-FFF2-40B4-BE49-F238E27FC236}">
                <a16:creationId xmlns:a16="http://schemas.microsoft.com/office/drawing/2014/main" id="{B1C63AE7-0154-4B4B-8CE2-8066AE420D8D}"/>
              </a:ext>
            </a:extLst>
          </p:cNvPr>
          <p:cNvPicPr>
            <a:picLocks noGrp="1" noChangeAspect="1"/>
          </p:cNvPicPr>
          <p:nvPr>
            <p:ph sz="half" idx="1"/>
          </p:nvPr>
        </p:nvPicPr>
        <p:blipFill>
          <a:blip r:embed="rId2"/>
          <a:stretch>
            <a:fillRect/>
          </a:stretch>
        </p:blipFill>
        <p:spPr>
          <a:xfrm>
            <a:off x="757238" y="2017635"/>
            <a:ext cx="5532597" cy="3634261"/>
          </a:xfrm>
        </p:spPr>
      </p:pic>
      <p:sp>
        <p:nvSpPr>
          <p:cNvPr id="4" name="Content Placeholder 3">
            <a:extLst>
              <a:ext uri="{FF2B5EF4-FFF2-40B4-BE49-F238E27FC236}">
                <a16:creationId xmlns:a16="http://schemas.microsoft.com/office/drawing/2014/main" id="{BD32E7DC-3E61-4483-A618-19C2535E5C63}"/>
              </a:ext>
            </a:extLst>
          </p:cNvPr>
          <p:cNvSpPr>
            <a:spLocks noGrp="1"/>
          </p:cNvSpPr>
          <p:nvPr>
            <p:ph sz="half" idx="2"/>
          </p:nvPr>
        </p:nvSpPr>
        <p:spPr/>
        <p:txBody>
          <a:bodyPr vert="horz" lIns="91440" tIns="45720" rIns="91440" bIns="45720" rtlCol="0" anchor="t">
            <a:noAutofit/>
          </a:bodyPr>
          <a:lstStyle/>
          <a:p>
            <a:r>
              <a:rPr lang="en-US" sz="2200" dirty="0">
                <a:ea typeface="+mn-lt"/>
                <a:cs typeface="+mn-lt"/>
              </a:rPr>
              <a:t>The change between day and night is caused by the rotation of the Earth on its axis. If the Earth did not rotate as it does, the day/night cycle would be very different or possibly even nonexistent. The changing lengths of days and nights depends on where you are on Earth and the time of year. Also, daylight hours are affected by the tilt of the Earth's axis and its path around the sun.</a:t>
            </a:r>
            <a:endParaRPr lang="en-US" sz="2200"/>
          </a:p>
        </p:txBody>
      </p:sp>
      <p:sp>
        <p:nvSpPr>
          <p:cNvPr id="7" name="TextBox 6">
            <a:extLst>
              <a:ext uri="{FF2B5EF4-FFF2-40B4-BE49-F238E27FC236}">
                <a16:creationId xmlns:a16="http://schemas.microsoft.com/office/drawing/2014/main" id="{23389F60-8B78-4B36-AE10-C1CC8C40B923}"/>
              </a:ext>
            </a:extLst>
          </p:cNvPr>
          <p:cNvSpPr txBox="1"/>
          <p:nvPr/>
        </p:nvSpPr>
        <p:spPr>
          <a:xfrm>
            <a:off x="757825" y="5747358"/>
            <a:ext cx="187681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Source: quora.com</a:t>
            </a:r>
          </a:p>
        </p:txBody>
      </p:sp>
    </p:spTree>
    <p:extLst>
      <p:ext uri="{BB962C8B-B14F-4D97-AF65-F5344CB8AC3E}">
        <p14:creationId xmlns:p14="http://schemas.microsoft.com/office/powerpoint/2010/main" val="41626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0784-D9DD-4F8D-A3F7-D913F5AD2EBB}"/>
              </a:ext>
            </a:extLst>
          </p:cNvPr>
          <p:cNvSpPr>
            <a:spLocks noGrp="1"/>
          </p:cNvSpPr>
          <p:nvPr>
            <p:ph type="title"/>
          </p:nvPr>
        </p:nvSpPr>
        <p:spPr/>
        <p:txBody>
          <a:bodyPr/>
          <a:lstStyle/>
          <a:p>
            <a:r>
              <a:rPr lang="en-US"/>
              <a:t>The Moon Phases</a:t>
            </a:r>
          </a:p>
        </p:txBody>
      </p:sp>
      <p:sp>
        <p:nvSpPr>
          <p:cNvPr id="4" name="Content Placeholder 3">
            <a:extLst>
              <a:ext uri="{FF2B5EF4-FFF2-40B4-BE49-F238E27FC236}">
                <a16:creationId xmlns:a16="http://schemas.microsoft.com/office/drawing/2014/main" id="{6514E5B4-172A-4A51-BE02-6A9ECFC64CA7}"/>
              </a:ext>
            </a:extLst>
          </p:cNvPr>
          <p:cNvSpPr>
            <a:spLocks noGrp="1"/>
          </p:cNvSpPr>
          <p:nvPr>
            <p:ph sz="half" idx="2"/>
          </p:nvPr>
        </p:nvSpPr>
        <p:spPr/>
        <p:txBody>
          <a:bodyPr vert="horz" lIns="91440" tIns="45720" rIns="91440" bIns="45720" rtlCol="0" anchor="t">
            <a:normAutofit/>
          </a:bodyPr>
          <a:lstStyle/>
          <a:p>
            <a:r>
              <a:rPr lang="en-US" sz="2400" dirty="0">
                <a:ea typeface="+mn-lt"/>
                <a:cs typeface="+mn-lt"/>
              </a:rPr>
              <a:t>The Moon changes its apparent shape with four distinct phases depending on the Moon’s position as it orbits around the Earth, and the Earth’s position as it orbits around the Sun. There are four main Moon phases, also known as Lunar Phases: First Quarter, Full Moon, Last Quarter and New Moon. </a:t>
            </a:r>
            <a:endParaRPr lang="en-US" sz="2400"/>
          </a:p>
        </p:txBody>
      </p:sp>
      <p:pic>
        <p:nvPicPr>
          <p:cNvPr id="9" name="Picture 9" descr="A picture containing clock, small, table, sitting&#10;&#10;Description generated with very high confidence">
            <a:extLst>
              <a:ext uri="{FF2B5EF4-FFF2-40B4-BE49-F238E27FC236}">
                <a16:creationId xmlns:a16="http://schemas.microsoft.com/office/drawing/2014/main" id="{2FD4B930-49D7-436D-ABF6-DA37A4B126F7}"/>
              </a:ext>
            </a:extLst>
          </p:cNvPr>
          <p:cNvPicPr>
            <a:picLocks noGrp="1" noChangeAspect="1"/>
          </p:cNvPicPr>
          <p:nvPr>
            <p:ph sz="half" idx="1"/>
          </p:nvPr>
        </p:nvPicPr>
        <p:blipFill>
          <a:blip r:embed="rId2"/>
          <a:stretch>
            <a:fillRect/>
          </a:stretch>
        </p:blipFill>
        <p:spPr>
          <a:xfrm>
            <a:off x="1065199" y="2009176"/>
            <a:ext cx="4624887" cy="3801232"/>
          </a:xfrm>
        </p:spPr>
      </p:pic>
      <p:sp>
        <p:nvSpPr>
          <p:cNvPr id="11" name="TextBox 10">
            <a:extLst>
              <a:ext uri="{FF2B5EF4-FFF2-40B4-BE49-F238E27FC236}">
                <a16:creationId xmlns:a16="http://schemas.microsoft.com/office/drawing/2014/main" id="{33C3ED26-CDDD-43E7-A670-97F53B8FC108}"/>
              </a:ext>
            </a:extLst>
          </p:cNvPr>
          <p:cNvSpPr txBox="1"/>
          <p:nvPr/>
        </p:nvSpPr>
        <p:spPr>
          <a:xfrm>
            <a:off x="1060537" y="5977003"/>
            <a:ext cx="30459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Source: moonconnection.com</a:t>
            </a:r>
          </a:p>
        </p:txBody>
      </p:sp>
    </p:spTree>
    <p:extLst>
      <p:ext uri="{BB962C8B-B14F-4D97-AF65-F5344CB8AC3E}">
        <p14:creationId xmlns:p14="http://schemas.microsoft.com/office/powerpoint/2010/main" val="42413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655E-FD8F-42B7-AB32-EB1188762AC7}"/>
              </a:ext>
            </a:extLst>
          </p:cNvPr>
          <p:cNvSpPr>
            <a:spLocks noGrp="1"/>
          </p:cNvSpPr>
          <p:nvPr>
            <p:ph type="title"/>
          </p:nvPr>
        </p:nvSpPr>
        <p:spPr/>
        <p:txBody>
          <a:bodyPr/>
          <a:lstStyle/>
          <a:p>
            <a:r>
              <a:rPr lang="en-US"/>
              <a:t>Ocean Waves</a:t>
            </a:r>
          </a:p>
        </p:txBody>
      </p:sp>
      <p:pic>
        <p:nvPicPr>
          <p:cNvPr id="5" name="Picture 5" descr="A picture containing nature, cake, sitting, water&#10;&#10;Description generated with very high confidence">
            <a:extLst>
              <a:ext uri="{FF2B5EF4-FFF2-40B4-BE49-F238E27FC236}">
                <a16:creationId xmlns:a16="http://schemas.microsoft.com/office/drawing/2014/main" id="{7EBF999C-4577-4DFD-BB9F-4C2E5A6D2172}"/>
              </a:ext>
            </a:extLst>
          </p:cNvPr>
          <p:cNvPicPr>
            <a:picLocks noGrp="1" noChangeAspect="1"/>
          </p:cNvPicPr>
          <p:nvPr>
            <p:ph sz="half" idx="1"/>
          </p:nvPr>
        </p:nvPicPr>
        <p:blipFill>
          <a:blip r:embed="rId2"/>
          <a:stretch>
            <a:fillRect/>
          </a:stretch>
        </p:blipFill>
        <p:spPr>
          <a:xfrm rot="-5400000">
            <a:off x="1512684" y="1560326"/>
            <a:ext cx="3594218" cy="4490163"/>
          </a:xfrm>
        </p:spPr>
      </p:pic>
      <p:sp>
        <p:nvSpPr>
          <p:cNvPr id="4" name="Content Placeholder 3">
            <a:extLst>
              <a:ext uri="{FF2B5EF4-FFF2-40B4-BE49-F238E27FC236}">
                <a16:creationId xmlns:a16="http://schemas.microsoft.com/office/drawing/2014/main" id="{16E97F56-5E21-4461-8CA8-71BEECD2593D}"/>
              </a:ext>
            </a:extLst>
          </p:cNvPr>
          <p:cNvSpPr>
            <a:spLocks noGrp="1"/>
          </p:cNvSpPr>
          <p:nvPr>
            <p:ph sz="half" idx="2"/>
          </p:nvPr>
        </p:nvSpPr>
        <p:spPr/>
        <p:txBody>
          <a:bodyPr vert="horz" lIns="91440" tIns="45720" rIns="91440" bIns="45720" rtlCol="0" anchor="t">
            <a:normAutofit/>
          </a:bodyPr>
          <a:lstStyle/>
          <a:p>
            <a:r>
              <a:rPr lang="en-US" sz="2400" dirty="0">
                <a:ea typeface="+mn-lt"/>
                <a:cs typeface="+mn-lt"/>
              </a:rPr>
              <a:t>Ocean waves are created by energy passing through water, causing it to move in a circular motion. Waves transmit energy, not water, across the ocean and if not obstructed by anything, they have the potential to travel across an entire ocean basin. Waves are most commonly caused by wind.</a:t>
            </a:r>
            <a:endParaRPr lang="en-US" sz="2400"/>
          </a:p>
        </p:txBody>
      </p:sp>
      <p:sp>
        <p:nvSpPr>
          <p:cNvPr id="7" name="TextBox 6">
            <a:extLst>
              <a:ext uri="{FF2B5EF4-FFF2-40B4-BE49-F238E27FC236}">
                <a16:creationId xmlns:a16="http://schemas.microsoft.com/office/drawing/2014/main" id="{7E1C4CEC-C73C-4F15-B50F-C62EBD425C47}"/>
              </a:ext>
            </a:extLst>
          </p:cNvPr>
          <p:cNvSpPr txBox="1"/>
          <p:nvPr/>
        </p:nvSpPr>
        <p:spPr>
          <a:xfrm>
            <a:off x="1070975" y="5695167"/>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Source: pinterest.com</a:t>
            </a:r>
          </a:p>
        </p:txBody>
      </p:sp>
    </p:spTree>
    <p:extLst>
      <p:ext uri="{BB962C8B-B14F-4D97-AF65-F5344CB8AC3E}">
        <p14:creationId xmlns:p14="http://schemas.microsoft.com/office/powerpoint/2010/main" val="253668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4685-B797-4E67-A0CB-C9D2E80781B6}"/>
              </a:ext>
            </a:extLst>
          </p:cNvPr>
          <p:cNvSpPr>
            <a:spLocks noGrp="1"/>
          </p:cNvSpPr>
          <p:nvPr>
            <p:ph type="title"/>
          </p:nvPr>
        </p:nvSpPr>
        <p:spPr/>
        <p:txBody>
          <a:bodyPr/>
          <a:lstStyle/>
          <a:p>
            <a:r>
              <a:rPr lang="en-US"/>
              <a:t>The Seasons (Seasonality)</a:t>
            </a:r>
          </a:p>
        </p:txBody>
      </p:sp>
      <p:pic>
        <p:nvPicPr>
          <p:cNvPr id="5" name="Picture 5" descr="A picture containing door&#10;&#10;Description generated with very high confidence">
            <a:extLst>
              <a:ext uri="{FF2B5EF4-FFF2-40B4-BE49-F238E27FC236}">
                <a16:creationId xmlns:a16="http://schemas.microsoft.com/office/drawing/2014/main" id="{12FB6C2B-C3A7-46E9-A8D5-23E6A6ADBF4B}"/>
              </a:ext>
            </a:extLst>
          </p:cNvPr>
          <p:cNvPicPr>
            <a:picLocks noGrp="1" noChangeAspect="1"/>
          </p:cNvPicPr>
          <p:nvPr>
            <p:ph sz="half" idx="1"/>
          </p:nvPr>
        </p:nvPicPr>
        <p:blipFill>
          <a:blip r:embed="rId2"/>
          <a:stretch>
            <a:fillRect/>
          </a:stretch>
        </p:blipFill>
        <p:spPr>
          <a:xfrm>
            <a:off x="1066799" y="2300517"/>
            <a:ext cx="5028783" cy="2957588"/>
          </a:xfrm>
        </p:spPr>
      </p:pic>
      <p:sp>
        <p:nvSpPr>
          <p:cNvPr id="4" name="Content Placeholder 3">
            <a:extLst>
              <a:ext uri="{FF2B5EF4-FFF2-40B4-BE49-F238E27FC236}">
                <a16:creationId xmlns:a16="http://schemas.microsoft.com/office/drawing/2014/main" id="{7B63A4D0-1647-4F01-BB26-37285AFFA45B}"/>
              </a:ext>
            </a:extLst>
          </p:cNvPr>
          <p:cNvSpPr>
            <a:spLocks noGrp="1"/>
          </p:cNvSpPr>
          <p:nvPr>
            <p:ph sz="half" idx="2"/>
          </p:nvPr>
        </p:nvSpPr>
        <p:spPr/>
        <p:txBody>
          <a:bodyPr vert="horz" lIns="91440" tIns="45720" rIns="91440" bIns="45720" rtlCol="0" anchor="t">
            <a:noAutofit/>
          </a:bodyPr>
          <a:lstStyle/>
          <a:p>
            <a:r>
              <a:rPr lang="en-US" sz="2400" dirty="0">
                <a:ea typeface="+mn-lt"/>
                <a:cs typeface="+mn-lt"/>
              </a:rPr>
              <a:t>Seasonality is the presence of variations that occur at specific regular intervals less than a year, such as weekly, monthly, or quarterly. Seasonality may be caused by various factors, such as weather, vacation, and holidays and consists of periodic, repetitive, and generally regular and predictable patterns in the levels of a time series.</a:t>
            </a:r>
            <a:endParaRPr lang="en-US" sz="2400"/>
          </a:p>
          <a:p>
            <a:endParaRPr lang="en-US" sz="2400" baseline="30000" dirty="0"/>
          </a:p>
        </p:txBody>
      </p:sp>
      <p:sp>
        <p:nvSpPr>
          <p:cNvPr id="7" name="TextBox 6">
            <a:extLst>
              <a:ext uri="{FF2B5EF4-FFF2-40B4-BE49-F238E27FC236}">
                <a16:creationId xmlns:a16="http://schemas.microsoft.com/office/drawing/2014/main" id="{94469B2E-4084-4F25-B698-631286804FF4}"/>
              </a:ext>
            </a:extLst>
          </p:cNvPr>
          <p:cNvSpPr txBox="1"/>
          <p:nvPr/>
        </p:nvSpPr>
        <p:spPr>
          <a:xfrm>
            <a:off x="1070975" y="5392454"/>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Source: blog.pillow.com</a:t>
            </a:r>
          </a:p>
        </p:txBody>
      </p:sp>
    </p:spTree>
    <p:extLst>
      <p:ext uri="{BB962C8B-B14F-4D97-AF65-F5344CB8AC3E}">
        <p14:creationId xmlns:p14="http://schemas.microsoft.com/office/powerpoint/2010/main" val="103312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25A3-40B2-4C5D-B7BF-55064D7B578F}"/>
              </a:ext>
            </a:extLst>
          </p:cNvPr>
          <p:cNvSpPr>
            <a:spLocks noGrp="1"/>
          </p:cNvSpPr>
          <p:nvPr>
            <p:ph type="title"/>
          </p:nvPr>
        </p:nvSpPr>
        <p:spPr/>
        <p:txBody>
          <a:bodyPr/>
          <a:lstStyle/>
          <a:p>
            <a:r>
              <a:rPr lang="en-US"/>
              <a:t>Calendars</a:t>
            </a:r>
          </a:p>
        </p:txBody>
      </p:sp>
      <p:pic>
        <p:nvPicPr>
          <p:cNvPr id="5" name="Picture 5" descr="A screenshot of a cell phone&#10;&#10;Description generated with very high confidence">
            <a:extLst>
              <a:ext uri="{FF2B5EF4-FFF2-40B4-BE49-F238E27FC236}">
                <a16:creationId xmlns:a16="http://schemas.microsoft.com/office/drawing/2014/main" id="{C7121A71-50EA-4A2F-B212-81F8B411EF70}"/>
              </a:ext>
            </a:extLst>
          </p:cNvPr>
          <p:cNvPicPr>
            <a:picLocks noGrp="1" noChangeAspect="1"/>
          </p:cNvPicPr>
          <p:nvPr>
            <p:ph sz="half" idx="1"/>
          </p:nvPr>
        </p:nvPicPr>
        <p:blipFill>
          <a:blip r:embed="rId2"/>
          <a:stretch>
            <a:fillRect/>
          </a:stretch>
        </p:blipFill>
        <p:spPr>
          <a:xfrm>
            <a:off x="1064712" y="2103119"/>
            <a:ext cx="3749040" cy="3529836"/>
          </a:xfrm>
        </p:spPr>
      </p:pic>
      <p:sp>
        <p:nvSpPr>
          <p:cNvPr id="4" name="Content Placeholder 3">
            <a:extLst>
              <a:ext uri="{FF2B5EF4-FFF2-40B4-BE49-F238E27FC236}">
                <a16:creationId xmlns:a16="http://schemas.microsoft.com/office/drawing/2014/main" id="{A59F049B-EF16-4F4B-B9CA-6D939FF4D11A}"/>
              </a:ext>
            </a:extLst>
          </p:cNvPr>
          <p:cNvSpPr>
            <a:spLocks noGrp="1"/>
          </p:cNvSpPr>
          <p:nvPr>
            <p:ph sz="half" idx="2"/>
          </p:nvPr>
        </p:nvSpPr>
        <p:spPr>
          <a:xfrm>
            <a:off x="5918965" y="2103120"/>
            <a:ext cx="4663440" cy="3749040"/>
          </a:xfrm>
        </p:spPr>
        <p:txBody>
          <a:bodyPr vert="horz" lIns="91440" tIns="45720" rIns="91440" bIns="45720" rtlCol="0" anchor="t">
            <a:normAutofit/>
          </a:bodyPr>
          <a:lstStyle/>
          <a:p>
            <a:r>
              <a:rPr lang="en-US" sz="2200" dirty="0">
                <a:ea typeface="+mn-lt"/>
                <a:cs typeface="+mn-lt"/>
              </a:rPr>
              <a:t>A calendar is a system of organizing days for social, religious, commercial or administrative purposes. This is done by giving names to periods of time, typically days, weeks, months and years.  A date is the designation of a single, specific day within such a system.  A calendar is also a physical record (often paper) of such a system.</a:t>
            </a:r>
            <a:endParaRPr lang="en-US" sz="2200"/>
          </a:p>
        </p:txBody>
      </p:sp>
      <p:sp>
        <p:nvSpPr>
          <p:cNvPr id="7" name="TextBox 6">
            <a:extLst>
              <a:ext uri="{FF2B5EF4-FFF2-40B4-BE49-F238E27FC236}">
                <a16:creationId xmlns:a16="http://schemas.microsoft.com/office/drawing/2014/main" id="{9781E1B6-38EB-46D9-8247-03B26980ED36}"/>
              </a:ext>
            </a:extLst>
          </p:cNvPr>
          <p:cNvSpPr txBox="1"/>
          <p:nvPr/>
        </p:nvSpPr>
        <p:spPr>
          <a:xfrm>
            <a:off x="1123168" y="5695167"/>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Source: riceville.k12.ia.us</a:t>
            </a:r>
            <a:endParaRPr lang="en-US" dirty="0"/>
          </a:p>
        </p:txBody>
      </p:sp>
    </p:spTree>
    <p:extLst>
      <p:ext uri="{BB962C8B-B14F-4D97-AF65-F5344CB8AC3E}">
        <p14:creationId xmlns:p14="http://schemas.microsoft.com/office/powerpoint/2010/main" val="2922838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2F41"/>
      </a:dk2>
      <a:lt2>
        <a:srgbClr val="E2E8E3"/>
      </a:lt2>
      <a:accent1>
        <a:srgbClr val="E729B9"/>
      </a:accent1>
      <a:accent2>
        <a:srgbClr val="B417D5"/>
      </a:accent2>
      <a:accent3>
        <a:srgbClr val="7729E7"/>
      </a:accent3>
      <a:accent4>
        <a:srgbClr val="4546DD"/>
      </a:accent4>
      <a:accent5>
        <a:srgbClr val="2979E7"/>
      </a:accent5>
      <a:accent6>
        <a:srgbClr val="17B2D0"/>
      </a:accent6>
      <a:hlink>
        <a:srgbClr val="5875C7"/>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SavonVTI</vt:lpstr>
      <vt:lpstr>Periodic phenomena</vt:lpstr>
      <vt:lpstr>The Day/Night Cycle</vt:lpstr>
      <vt:lpstr>The Moon Phases</vt:lpstr>
      <vt:lpstr>Ocean Waves</vt:lpstr>
      <vt:lpstr>The Seasons (Seasonality)</vt:lpstr>
      <vt:lpstr>Calendars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293</cp:revision>
  <dcterms:created xsi:type="dcterms:W3CDTF">2019-12-08T09:55:37Z</dcterms:created>
  <dcterms:modified xsi:type="dcterms:W3CDTF">2019-12-08T11:30:34Z</dcterms:modified>
</cp:coreProperties>
</file>