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CCAF-B67F-42D8-9F14-7F368875B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0D8A3-DC16-4B11-BDF5-E8368AFBE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0B94-D483-4265-BF3B-28D828C1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B980-8F3D-4E7C-95FB-E767CBA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06774-BE3F-426B-A609-C44C2721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2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203F-A519-405A-A1F1-42CB7CDA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A38C9-765B-4BD9-AE04-7040EA2FC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04FF2-C7D0-4B9E-8C79-CDB0D065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AF9B6-386C-4757-878B-97D4010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6DB2E-7C17-4660-87CB-7C105C1B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A3552-E432-4CB2-AC63-F84A8142F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27CEF-55CB-4F96-90ED-576A9CB5B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48A9-D64D-498B-BBD6-D448B9DF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7BE84-7F5B-4082-8138-828CD0B6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F15F-BEAF-4717-996E-2500E956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ECD6-6F0F-4359-9DDD-5E9FFB34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926C-061C-4B85-975D-71BEDD0A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E65F3-7620-4B94-8FFB-AA4F3D47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566A-01E5-4E50-BB17-A4482C49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E4833-47D7-4103-9DA2-E1E8FFBC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2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36E5-23F6-4184-9541-5DDDBA29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68A5-1787-475C-9459-802FA5566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A40AC-6DA8-48BE-A32B-18808F11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F81E9-6043-4902-8CE2-BD276AD3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42D0-C506-4014-BAA6-5359865C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1C4A-64CB-4E70-9C3B-6DA59017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4BFEB-4306-4C53-86C4-BB4BC6506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CBC29-6083-4323-BC32-F4BB559EF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1C42-716F-408B-8C35-8EDA4DE6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F0164-8C2C-457C-BD34-448CA2DA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916E-1803-489A-A602-82EC8A6F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2697-ECB3-4CB4-A36E-827FCB81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C2DF-79B3-435A-B120-7C1FEEF0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403AE-7FB9-45DD-BAC6-37057BDC2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0262B-070A-4B33-9B10-EEE882BCF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85484-5393-4CE8-B6DB-35F826143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F0960-E678-4B86-A860-4A8D5E49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71B97-204F-44AE-8235-8CE05037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E1390-510D-47CD-89D9-C9403217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6BE4-51E2-4B42-857A-DDEBDBD2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B042D-AC2B-4EAB-8B12-6FD5A7C0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6B9CD-72B2-4180-9D6A-B0E0D82F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B58A1-56D7-4375-ACAB-761DFFD9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381FA-397C-4157-BFEC-848ED708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0791E-A37C-4C65-B740-57C91508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1D8C-9F3C-482B-96AB-EFA105C5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9AF7-84B9-4E6C-81B9-983A72DB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242D-B987-4983-848E-80750DCF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7374E-7507-4487-9F79-178913F9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E0919-10F1-4E36-9E2C-EC61C45B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F0849-A9E4-4AE8-983D-9FA93E70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AC049-34DE-479F-8FE8-CF68568E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808F-B660-4EF4-A26A-35A0B57D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48F2E-97CE-4A6C-B2AE-1F1575180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7997A-A295-4B43-BC44-6CD3C23A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4A404-6E84-4D57-83D2-D5645445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10087-1CD5-4CB1-910D-D1E38B22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714F7-BE57-4512-8DC1-9E697152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E3CE07-1592-4875-8100-740FC2D6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F330-3FFE-4E0E-939C-EDD530526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ABC56-D385-4E1E-A703-6DE35427E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FEFB-DC4E-4FE6-9164-9CD8D5DF3985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963F1-88B1-4D44-848A-EC5C732F8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A007-BE3E-4FED-8608-078C03874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01F9-38B4-4953-A93B-AA2D5E75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letheheat.com/best-birthday-cak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imple-school-schedule-template_949257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Drum-magic/3450156-To-do-list-or-planning-ico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online.co.uk/christmas/christmas-decorations/g24729217/the-best-prelit-christmas-tre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rtodoxinfo.ro/2017/03/01/martisorul-vechi-simbol-pagan-specific-meleagurilor-noastr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express.com/article/lifestyle/life-style/karma-sutra-seasons-change-4785265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DF7C-8DAD-4640-9944-3D6DAB88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9999"/>
            <a:ext cx="9144000" cy="19224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eTwinning project: Periodicity in our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AF751-94FE-4ACC-BA22-DC713D0B0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700" y="3924301"/>
            <a:ext cx="3797300" cy="180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realized by:</a:t>
            </a:r>
          </a:p>
          <a:p>
            <a:r>
              <a:rPr lang="en-US" dirty="0" err="1"/>
              <a:t>Bagrin</a:t>
            </a:r>
            <a:r>
              <a:rPr lang="en-US" dirty="0"/>
              <a:t> M</a:t>
            </a:r>
            <a:r>
              <a:rPr lang="ro-RO" dirty="0"/>
              <a:t>ădălina</a:t>
            </a:r>
          </a:p>
          <a:p>
            <a:r>
              <a:rPr lang="ro-RO" dirty="0"/>
              <a:t>8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ro-RO" dirty="0"/>
              <a:t> grade</a:t>
            </a:r>
          </a:p>
          <a:p>
            <a:r>
              <a:rPr lang="ro-RO" dirty="0"/>
              <a:t>IPL </a:t>
            </a:r>
            <a:r>
              <a:rPr lang="en-US" dirty="0"/>
              <a:t>“</a:t>
            </a:r>
            <a:r>
              <a:rPr lang="ro-RO" dirty="0"/>
              <a:t>Da Vinci</a:t>
            </a:r>
            <a:r>
              <a:rPr lang="en-US" dirty="0"/>
              <a:t>”</a:t>
            </a:r>
            <a:r>
              <a:rPr lang="ro-RO" dirty="0"/>
              <a:t> </a:t>
            </a:r>
          </a:p>
          <a:p>
            <a:r>
              <a:rPr lang="ro-RO" dirty="0"/>
              <a:t>Chișinău, Moldova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88179-FCD2-476D-94F1-A9721DA2E5DB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7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C35D-E68D-48DE-A35B-B37BAABD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Project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57F6-5ED7-4B89-8C7B-6274C40B4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	I had the chance to take part in an amazing project on eTwinning. The name of the project is “Periodicity in our life”. The main reasons why I enjoyed this project are: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I had the chance to communicate with students from </a:t>
            </a:r>
            <a:r>
              <a:rPr lang="en-US"/>
              <a:t>other countries.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I learned so many new things about periodicity and the Periodic Table through the games and activities of this project.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I developed my communicating abilities in English. </a:t>
            </a:r>
          </a:p>
          <a:p>
            <a:pPr marL="0" indent="0" algn="just">
              <a:buNone/>
            </a:pPr>
            <a:r>
              <a:rPr lang="en-US" dirty="0"/>
              <a:t>	 I’m very thankful and happy that I had the chance to be a part of this project, that helped me grow in an intellectual way. </a:t>
            </a:r>
          </a:p>
        </p:txBody>
      </p:sp>
    </p:spTree>
    <p:extLst>
      <p:ext uri="{BB962C8B-B14F-4D97-AF65-F5344CB8AC3E}">
        <p14:creationId xmlns:p14="http://schemas.microsoft.com/office/powerpoint/2010/main" val="328590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C22B-00C3-40B5-8F36-5B6B2F33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The purpose of 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62E0-1D2C-4D6E-82A8-E4F34A401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To observe and describe the periodic </a:t>
            </a:r>
            <a:r>
              <a:rPr lang="ro-RO" dirty="0"/>
              <a:t>phe</a:t>
            </a:r>
            <a:r>
              <a:rPr lang="en-US" dirty="0" err="1"/>
              <a:t>nome</a:t>
            </a:r>
            <a:r>
              <a:rPr lang="ro-RO" dirty="0"/>
              <a:t>no</a:t>
            </a:r>
            <a:r>
              <a:rPr lang="en-US" dirty="0"/>
              <a:t>ns in our life.</a:t>
            </a:r>
          </a:p>
          <a:p>
            <a:pPr marL="0" indent="0" algn="ctr">
              <a:buNone/>
            </a:pPr>
            <a:r>
              <a:rPr lang="en-US" dirty="0"/>
              <a:t>       </a:t>
            </a:r>
            <a:r>
              <a:rPr lang="en-US" sz="3200" b="1" dirty="0"/>
              <a:t>Objectives: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To identify 6 periodic</a:t>
            </a:r>
            <a:r>
              <a:rPr lang="ro-RO" dirty="0"/>
              <a:t> phe</a:t>
            </a:r>
            <a:r>
              <a:rPr lang="en-US" dirty="0" err="1"/>
              <a:t>nome</a:t>
            </a:r>
            <a:r>
              <a:rPr lang="ro-RO" dirty="0"/>
              <a:t>no</a:t>
            </a:r>
            <a:r>
              <a:rPr lang="en-US" dirty="0"/>
              <a:t>ns important for us.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To analyze the periodic </a:t>
            </a:r>
            <a:r>
              <a:rPr lang="ro-RO" dirty="0"/>
              <a:t>phe</a:t>
            </a:r>
            <a:r>
              <a:rPr lang="en-US" dirty="0" err="1"/>
              <a:t>nome</a:t>
            </a:r>
            <a:r>
              <a:rPr lang="ro-RO" dirty="0"/>
              <a:t>no</a:t>
            </a:r>
            <a:r>
              <a:rPr lang="en-US" dirty="0"/>
              <a:t>ns and indicate their causes, consequences, periodicity and importance.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To elaborate a Power Point presentation.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Project Dissemination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06580-1325-4096-89CC-477CD82EFEAB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0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CE2E-005F-4483-9BEE-B8863FD8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400"/>
            <a:ext cx="10515600" cy="40259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latin typeface="+mn-lt"/>
              </a:rPr>
              <a:t>6 periodic </a:t>
            </a:r>
            <a:r>
              <a:rPr lang="ro-RO" sz="5400" b="1" dirty="0">
                <a:latin typeface="+mn-lt"/>
              </a:rPr>
              <a:t>ph</a:t>
            </a:r>
            <a:r>
              <a:rPr lang="en-US" sz="5400" b="1" dirty="0" err="1">
                <a:latin typeface="+mn-lt"/>
              </a:rPr>
              <a:t>enomen</a:t>
            </a:r>
            <a:r>
              <a:rPr lang="ro-RO" sz="5400" b="1" dirty="0">
                <a:latin typeface="+mn-lt"/>
              </a:rPr>
              <a:t>on</a:t>
            </a:r>
            <a:r>
              <a:rPr lang="en-US" sz="5400" b="1" dirty="0">
                <a:latin typeface="+mn-lt"/>
              </a:rPr>
              <a:t>s in our life: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7ACDF-C9D4-4747-9628-B10DE112F06E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0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2B79-CA4A-4014-876E-97A964BC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96786"/>
            <a:ext cx="10315576" cy="6731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1. My Birthday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EC88-1D4C-43DD-BA63-629143B7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536700"/>
            <a:ext cx="6172200" cy="4305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2400" dirty="0"/>
              <a:t>My Birthday is a periodic </a:t>
            </a:r>
            <a:r>
              <a:rPr lang="ro-RO" sz="2400" dirty="0"/>
              <a:t>phe</a:t>
            </a:r>
            <a:r>
              <a:rPr lang="en-US" sz="2400" dirty="0" err="1"/>
              <a:t>nome</a:t>
            </a:r>
            <a:r>
              <a:rPr lang="ro-RO" sz="2400" dirty="0"/>
              <a:t>no</a:t>
            </a:r>
            <a:r>
              <a:rPr lang="en-US" sz="2400" dirty="0"/>
              <a:t>n that happens once a year. The date remains the same each year, but the day of the week is different. I was born on the 6</a:t>
            </a:r>
            <a:r>
              <a:rPr lang="en-US" sz="2400" baseline="30000" dirty="0"/>
              <a:t>th</a:t>
            </a:r>
            <a:r>
              <a:rPr lang="en-US" sz="2400" dirty="0"/>
              <a:t> of August, so I celebrate my birthday every year on that date. </a:t>
            </a:r>
          </a:p>
          <a:p>
            <a:pPr marL="0" indent="0" algn="just">
              <a:buNone/>
            </a:pPr>
            <a:r>
              <a:rPr lang="en-US" sz="2400" dirty="0"/>
              <a:t> 	This </a:t>
            </a:r>
            <a:r>
              <a:rPr lang="ro-RO" sz="2400" dirty="0"/>
              <a:t>phe</a:t>
            </a:r>
            <a:r>
              <a:rPr lang="en-US" sz="2400" dirty="0" err="1"/>
              <a:t>nome</a:t>
            </a:r>
            <a:r>
              <a:rPr lang="ro-RO" sz="2400" dirty="0"/>
              <a:t>no</a:t>
            </a:r>
            <a:r>
              <a:rPr lang="en-US" sz="2400" dirty="0"/>
              <a:t>n</a:t>
            </a:r>
            <a:r>
              <a:rPr lang="ro-RO" sz="2400" dirty="0"/>
              <a:t> </a:t>
            </a:r>
            <a:r>
              <a:rPr lang="en-US" sz="2400" dirty="0"/>
              <a:t>plays a special role in my life. It is very important for me, because, each year, this day marks the fact that I’m one year older, that I’m more </a:t>
            </a:r>
            <a:r>
              <a:rPr lang="en-US" sz="2400" dirty="0" err="1"/>
              <a:t>responsable</a:t>
            </a:r>
            <a:r>
              <a:rPr lang="en-US" sz="2400" dirty="0"/>
              <a:t> and mature.</a:t>
            </a:r>
          </a:p>
          <a:p>
            <a:endParaRPr lang="en-US" dirty="0"/>
          </a:p>
        </p:txBody>
      </p:sp>
      <p:pic>
        <p:nvPicPr>
          <p:cNvPr id="1026" name="Picture 2" descr="Imagini pentru birthday cake">
            <a:extLst>
              <a:ext uri="{FF2B5EF4-FFF2-40B4-BE49-F238E27FC236}">
                <a16:creationId xmlns:a16="http://schemas.microsoft.com/office/drawing/2014/main" id="{80342339-EEB6-495F-82D5-1CDB9A77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536700"/>
            <a:ext cx="35306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E3879-3BA9-4295-9070-333D7C55345B}"/>
              </a:ext>
            </a:extLst>
          </p:cNvPr>
          <p:cNvSpPr txBox="1"/>
          <p:nvPr/>
        </p:nvSpPr>
        <p:spPr>
          <a:xfrm>
            <a:off x="836612" y="5611167"/>
            <a:ext cx="702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https://www.handletheheat.com/best-birthday-cake/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D4E1B-6A2D-4B13-990F-4C618617CDA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D97E-6955-4929-8546-93C4A116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4" y="652462"/>
            <a:ext cx="10512424" cy="6731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2. My scholar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CFF5-7FA0-4FB1-9F04-FD6E10590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2" y="1848176"/>
            <a:ext cx="6173786" cy="31048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/>
              <a:t>	My scholar schedule is also an important periodic</a:t>
            </a:r>
            <a:r>
              <a:rPr lang="ro-RO" sz="2400" dirty="0"/>
              <a:t> phe</a:t>
            </a:r>
            <a:r>
              <a:rPr lang="en-US" sz="2400" dirty="0" err="1"/>
              <a:t>nome</a:t>
            </a:r>
            <a:r>
              <a:rPr lang="ro-RO" sz="2400" dirty="0"/>
              <a:t>no</a:t>
            </a:r>
            <a:r>
              <a:rPr lang="en-US" sz="2400" dirty="0"/>
              <a:t>n. It repeats once a week. For example, if today it’s Monday, all the lessons that I had today I’m going to have again, next week, on Monday. </a:t>
            </a:r>
          </a:p>
          <a:p>
            <a:pPr marL="0" indent="0" algn="just">
              <a:buNone/>
            </a:pPr>
            <a:r>
              <a:rPr lang="en-US" sz="2400" dirty="0"/>
              <a:t>	It is important, because, after the scholar schedule I plan what books to bring at school and what homework I have to do for the next day.</a:t>
            </a:r>
          </a:p>
        </p:txBody>
      </p:sp>
      <p:pic>
        <p:nvPicPr>
          <p:cNvPr id="2054" name="Picture 6" descr="Imagini pentru schedule">
            <a:extLst>
              <a:ext uri="{FF2B5EF4-FFF2-40B4-BE49-F238E27FC236}">
                <a16:creationId xmlns:a16="http://schemas.microsoft.com/office/drawing/2014/main" id="{F56F3314-BFF2-463B-8149-02F4E99D6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6745" r="7776" b="14528"/>
          <a:stretch/>
        </p:blipFill>
        <p:spPr bwMode="auto">
          <a:xfrm>
            <a:off x="513555" y="1848176"/>
            <a:ext cx="4114802" cy="29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A278AB-D7EE-4490-87A9-F002D1AA28A7}"/>
              </a:ext>
            </a:extLst>
          </p:cNvPr>
          <p:cNvSpPr txBox="1"/>
          <p:nvPr/>
        </p:nvSpPr>
        <p:spPr>
          <a:xfrm>
            <a:off x="513555" y="5367353"/>
            <a:ext cx="9989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https://www.freepik.com/free-vector/simple-school-schedule-template_949257.htm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DCDCB-7C79-4C13-BF44-FE9470B1486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7433-199A-4756-91E7-9BC1693E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7062"/>
            <a:ext cx="10336212" cy="7239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3.The day- night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2B2B1-C1AA-4669-9A53-6D93E7FD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788" y="1732731"/>
            <a:ext cx="6172200" cy="4178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	The day-night change it’s a periodic </a:t>
            </a:r>
            <a:r>
              <a:rPr lang="ro-RO" sz="2400" dirty="0"/>
              <a:t>phe</a:t>
            </a:r>
            <a:r>
              <a:rPr lang="en-US" sz="2400" dirty="0" err="1"/>
              <a:t>nome</a:t>
            </a:r>
            <a:r>
              <a:rPr lang="ro-RO" sz="2400" dirty="0"/>
              <a:t>no</a:t>
            </a:r>
            <a:r>
              <a:rPr lang="en-US" sz="2400" dirty="0"/>
              <a:t>n, that determines and affects every day of my life.</a:t>
            </a:r>
          </a:p>
          <a:p>
            <a:pPr marL="0" indent="0" algn="just">
              <a:buNone/>
            </a:pPr>
            <a:r>
              <a:rPr lang="en-US" sz="2400" dirty="0"/>
              <a:t>	 By this </a:t>
            </a:r>
            <a:r>
              <a:rPr lang="ro-RO" sz="2400" dirty="0"/>
              <a:t>phe</a:t>
            </a:r>
            <a:r>
              <a:rPr lang="en-US" sz="2400" dirty="0" err="1"/>
              <a:t>nome</a:t>
            </a:r>
            <a:r>
              <a:rPr lang="ro-RO" sz="2400" dirty="0"/>
              <a:t>no</a:t>
            </a:r>
            <a:r>
              <a:rPr lang="en-US" sz="2400" dirty="0"/>
              <a:t>n</a:t>
            </a:r>
            <a:r>
              <a:rPr lang="ro-RO" sz="2400" dirty="0"/>
              <a:t> </a:t>
            </a:r>
            <a:r>
              <a:rPr lang="en-US" sz="2400" dirty="0"/>
              <a:t>are influenced some parts of my daily life: which hour I wake up every morning, which hour I go to sleep every night. It also influences the way I plan my time. At the end of the day, for example, I can make a “To do list” for the next day, so, the next day I know what I have to do. Then, at the end of the day I see what I’ve realized. </a:t>
            </a:r>
          </a:p>
        </p:txBody>
      </p:sp>
      <p:pic>
        <p:nvPicPr>
          <p:cNvPr id="3080" name="Picture 8" descr="Imagine similară">
            <a:extLst>
              <a:ext uri="{FF2B5EF4-FFF2-40B4-BE49-F238E27FC236}">
                <a16:creationId xmlns:a16="http://schemas.microsoft.com/office/drawing/2014/main" id="{6D9E0AAD-155C-4BE2-B17E-6AA5BF2B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32731"/>
            <a:ext cx="4408847" cy="29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DA24E-837A-4D43-BACB-69DCD52A75AB}"/>
              </a:ext>
            </a:extLst>
          </p:cNvPr>
          <p:cNvSpPr txBox="1"/>
          <p:nvPr/>
        </p:nvSpPr>
        <p:spPr>
          <a:xfrm>
            <a:off x="444500" y="5053731"/>
            <a:ext cx="440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https://creativemarket.com/Drum-magic/3450156-To-do-list-or-planning-icon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DBFCF-A025-4EF5-BFCE-1B3F115EE09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DE8D-DAAF-4498-A86A-CDFE4F52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12"/>
            <a:ext cx="10512424" cy="660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4.Decorating the Christmas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F2F2-5007-4AD1-AEE6-85259071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412" y="1671690"/>
            <a:ext cx="5881688" cy="35988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/>
              <a:t>	Decorating the Christmas Tree it’s a periodic </a:t>
            </a:r>
            <a:r>
              <a:rPr lang="ro-RO" sz="2400" dirty="0"/>
              <a:t>phe</a:t>
            </a:r>
            <a:r>
              <a:rPr lang="en-US" sz="2400" dirty="0" err="1"/>
              <a:t>nome</a:t>
            </a:r>
            <a:r>
              <a:rPr lang="ro-RO" sz="2400" dirty="0"/>
              <a:t>no</a:t>
            </a:r>
            <a:r>
              <a:rPr lang="en-US" sz="2400" dirty="0"/>
              <a:t>n that happens in my life once a year.</a:t>
            </a:r>
          </a:p>
          <a:p>
            <a:pPr marL="0" indent="0" algn="just">
              <a:buNone/>
            </a:pPr>
            <a:r>
              <a:rPr lang="en-US" sz="2400" dirty="0"/>
              <a:t>	It’s about decorating a special tree for the holiday Christmas, which we celebrate on the 25</a:t>
            </a:r>
            <a:r>
              <a:rPr lang="en-US" sz="2400" baseline="30000" dirty="0"/>
              <a:t>th</a:t>
            </a:r>
            <a:r>
              <a:rPr lang="en-US" sz="2400" dirty="0"/>
              <a:t> of December or the 7</a:t>
            </a:r>
            <a:r>
              <a:rPr lang="en-US" sz="2400" baseline="30000" dirty="0"/>
              <a:t>th</a:t>
            </a:r>
            <a:r>
              <a:rPr lang="en-US" sz="2400" dirty="0"/>
              <a:t> of January. </a:t>
            </a:r>
          </a:p>
          <a:p>
            <a:pPr marL="0" indent="0" algn="just">
              <a:buNone/>
            </a:pPr>
            <a:r>
              <a:rPr lang="en-US" sz="2400" dirty="0"/>
              <a:t>	It is a special tradition for me, because, since I was a little child, we would do this as a family tradition, to spend time together. </a:t>
            </a:r>
          </a:p>
        </p:txBody>
      </p:sp>
      <p:pic>
        <p:nvPicPr>
          <p:cNvPr id="4098" name="Picture 2" descr="Imagini pentru christmas tree">
            <a:extLst>
              <a:ext uri="{FF2B5EF4-FFF2-40B4-BE49-F238E27FC236}">
                <a16:creationId xmlns:a16="http://schemas.microsoft.com/office/drawing/2014/main" id="{CA03C580-2FB1-4CFA-B7C9-0CA8BE6A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671691"/>
            <a:ext cx="3740372" cy="37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A72FE-611F-46DC-B59B-3C72196B709B}"/>
              </a:ext>
            </a:extLst>
          </p:cNvPr>
          <p:cNvSpPr txBox="1"/>
          <p:nvPr/>
        </p:nvSpPr>
        <p:spPr>
          <a:xfrm>
            <a:off x="603028" y="5656402"/>
            <a:ext cx="878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https://www.redonline.co.uk/christmas/christmas-decorations/g24729217/the-best-prelit-christmas-trees/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BECEF-E4E4-4FD8-94EF-DA7F081D4A3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7A91-B25E-46AA-BEF6-21F59E10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2462"/>
            <a:ext cx="10287000" cy="6731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M</a:t>
            </a:r>
            <a:r>
              <a:rPr lang="ro-RO" b="1" dirty="0">
                <a:latin typeface="+mn-lt"/>
              </a:rPr>
              <a:t>ărțișorul</a:t>
            </a:r>
            <a:r>
              <a:rPr lang="en-US" b="1" dirty="0">
                <a:latin typeface="+mn-lt"/>
              </a:rPr>
              <a:t>- 1 </a:t>
            </a:r>
            <a:r>
              <a:rPr lang="en-US" b="1" dirty="0" err="1">
                <a:latin typeface="+mn-lt"/>
              </a:rPr>
              <a:t>martie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E8D4B-AB74-4DD3-83FA-D5CC4D4E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88" y="1600201"/>
            <a:ext cx="5940424" cy="3937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	M</a:t>
            </a:r>
            <a:r>
              <a:rPr lang="ro-RO" sz="2400" dirty="0"/>
              <a:t>ărțișorul</a:t>
            </a:r>
            <a:r>
              <a:rPr lang="en-US" sz="2400" dirty="0"/>
              <a:t> it’s another important periodic </a:t>
            </a:r>
            <a:r>
              <a:rPr lang="ro-RO" sz="2400" dirty="0"/>
              <a:t>phe</a:t>
            </a:r>
            <a:r>
              <a:rPr lang="en-US" sz="2400" dirty="0" err="1"/>
              <a:t>nome</a:t>
            </a:r>
            <a:r>
              <a:rPr lang="ro-RO" sz="2400" dirty="0"/>
              <a:t>no</a:t>
            </a:r>
            <a:r>
              <a:rPr lang="en-US" sz="2400" dirty="0"/>
              <a:t>n</a:t>
            </a:r>
            <a:r>
              <a:rPr lang="ro-RO" sz="2400" dirty="0"/>
              <a:t> </a:t>
            </a:r>
            <a:r>
              <a:rPr lang="en-US" sz="2400" dirty="0"/>
              <a:t>in my life. We celebrate this holiday on the 1</a:t>
            </a:r>
            <a:r>
              <a:rPr lang="en-US" sz="2400" baseline="30000" dirty="0"/>
              <a:t>st</a:t>
            </a:r>
            <a:r>
              <a:rPr lang="en-US" sz="2400" dirty="0"/>
              <a:t> of March(first day of spring). This holiday it’s specific mostly for Moldavians and Romanians.</a:t>
            </a:r>
          </a:p>
          <a:p>
            <a:pPr marL="0" indent="0" algn="just">
              <a:buNone/>
            </a:pPr>
            <a:r>
              <a:rPr lang="en-US" sz="2400" dirty="0"/>
              <a:t>	In our family, we usually gift each other a m</a:t>
            </a:r>
            <a:r>
              <a:rPr lang="ro-RO" sz="2400" dirty="0"/>
              <a:t>ărțișor</a:t>
            </a:r>
            <a:r>
              <a:rPr lang="en-US" sz="2400" dirty="0"/>
              <a:t> in this day. We wear it for the rest of the month, and then we hang this m</a:t>
            </a:r>
            <a:r>
              <a:rPr lang="ro-RO" sz="2400" dirty="0"/>
              <a:t>ărțișor</a:t>
            </a:r>
            <a:r>
              <a:rPr lang="en-US" sz="2400" dirty="0"/>
              <a:t>  in a tree(as the tradition says, that tree will bring harvest). </a:t>
            </a:r>
          </a:p>
        </p:txBody>
      </p:sp>
      <p:pic>
        <p:nvPicPr>
          <p:cNvPr id="5122" name="Picture 2" descr="Imagine similară">
            <a:extLst>
              <a:ext uri="{FF2B5EF4-FFF2-40B4-BE49-F238E27FC236}">
                <a16:creationId xmlns:a16="http://schemas.microsoft.com/office/drawing/2014/main" id="{5CB02636-0C74-40E9-B5D9-4CD6A070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600200"/>
            <a:ext cx="3643312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330A7-3300-4CE3-9298-913EA0F39CFB}"/>
              </a:ext>
            </a:extLst>
          </p:cNvPr>
          <p:cNvSpPr txBox="1"/>
          <p:nvPr/>
        </p:nvSpPr>
        <p:spPr>
          <a:xfrm>
            <a:off x="839788" y="5811840"/>
            <a:ext cx="8543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https://ortodoxinfo.ro/2017/03/01/martisorul-vechi-simbol-pagan-specific-meleagurilor-noastre/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F4A61-C06A-43B3-8F29-2B18AECA718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3F77-7DDC-4923-97A6-502DE8CA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862"/>
            <a:ext cx="10512424" cy="6223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seasons’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9DA1-B1BF-442A-A48C-24F63A9A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524" y="1526381"/>
            <a:ext cx="5881688" cy="48998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2500" dirty="0"/>
              <a:t>The seasons’ change it’s a periodic </a:t>
            </a:r>
            <a:r>
              <a:rPr lang="ro-RO" sz="2800" dirty="0"/>
              <a:t>phe</a:t>
            </a:r>
            <a:r>
              <a:rPr lang="en-US" sz="2800" dirty="0" err="1"/>
              <a:t>nome</a:t>
            </a:r>
            <a:r>
              <a:rPr lang="ro-RO" sz="2800" dirty="0"/>
              <a:t>no</a:t>
            </a:r>
            <a:r>
              <a:rPr lang="en-US" sz="2800" dirty="0"/>
              <a:t>n</a:t>
            </a:r>
            <a:r>
              <a:rPr lang="ro-RO" sz="2800" dirty="0"/>
              <a:t> </a:t>
            </a:r>
            <a:r>
              <a:rPr lang="en-US" sz="2500" dirty="0"/>
              <a:t>that represents the passing from a season of the year to another. It happens 4 times a year: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/>
              <a:t> winter- spring;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/>
              <a:t>spring- summer;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/>
              <a:t>summer- autumn;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/>
              <a:t>autumn- winter.</a:t>
            </a:r>
          </a:p>
          <a:p>
            <a:pPr marL="0" indent="0" algn="just">
              <a:buNone/>
            </a:pPr>
            <a:r>
              <a:rPr lang="en-US" sz="2500" dirty="0"/>
              <a:t>	It is important for me, because, as the time passes and the seasons change, I also change and grow everyday. It also determines the weather outside, so, it influences the way I should dress in that day, according to the weather.</a:t>
            </a:r>
          </a:p>
        </p:txBody>
      </p:sp>
      <p:pic>
        <p:nvPicPr>
          <p:cNvPr id="6146" name="Picture 2" descr="Imagini pentru seasons change">
            <a:extLst>
              <a:ext uri="{FF2B5EF4-FFF2-40B4-BE49-F238E27FC236}">
                <a16:creationId xmlns:a16="http://schemas.microsoft.com/office/drawing/2014/main" id="{3592717B-56AE-4FA8-811D-245CEEBE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526381"/>
            <a:ext cx="4732337" cy="30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3C190-97CE-4364-8717-786A11BE2FE3}"/>
              </a:ext>
            </a:extLst>
          </p:cNvPr>
          <p:cNvSpPr txBox="1"/>
          <p:nvPr/>
        </p:nvSpPr>
        <p:spPr>
          <a:xfrm>
            <a:off x="220663" y="4953000"/>
            <a:ext cx="4732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https://indianexpress.com/article/lifestyle/life-style/karma-sutra-seasons-change-4785265/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34347-C624-44C5-BFD8-C4C62AAE22A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6" y="0"/>
            <a:ext cx="1185644" cy="1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8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149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eTwinning project: Periodicity in our life</vt:lpstr>
      <vt:lpstr>The purpose of the research</vt:lpstr>
      <vt:lpstr> 6 periodic phenomenons in our life:</vt:lpstr>
      <vt:lpstr>1. My Birthday</vt:lpstr>
      <vt:lpstr>2. My scholar schedule</vt:lpstr>
      <vt:lpstr>3.The day- night change</vt:lpstr>
      <vt:lpstr>4.Decorating the Christmas Tree</vt:lpstr>
      <vt:lpstr>Mărțișorul- 1 martie</vt:lpstr>
      <vt:lpstr>The seasons’ change</vt:lpstr>
      <vt:lpstr>Project Dissemination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Davinci</dc:creator>
  <cp:lastModifiedBy>Davinci</cp:lastModifiedBy>
  <cp:revision>30</cp:revision>
  <dcterms:created xsi:type="dcterms:W3CDTF">2019-12-09T20:20:41Z</dcterms:created>
  <dcterms:modified xsi:type="dcterms:W3CDTF">2020-01-30T19:27:18Z</dcterms:modified>
</cp:coreProperties>
</file>