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8" r:id="rId3"/>
    <p:sldId id="280" r:id="rId4"/>
    <p:sldId id="281" r:id="rId5"/>
    <p:sldId id="282" r:id="rId6"/>
    <p:sldId id="317" r:id="rId7"/>
    <p:sldId id="318" r:id="rId8"/>
    <p:sldId id="288" r:id="rId9"/>
    <p:sldId id="289" r:id="rId10"/>
    <p:sldId id="290" r:id="rId11"/>
    <p:sldId id="291" r:id="rId12"/>
    <p:sldId id="293" r:id="rId13"/>
    <p:sldId id="294" r:id="rId14"/>
    <p:sldId id="295" r:id="rId15"/>
    <p:sldId id="296" r:id="rId16"/>
    <p:sldId id="297" r:id="rId17"/>
    <p:sldId id="319" r:id="rId18"/>
    <p:sldId id="299" r:id="rId19"/>
    <p:sldId id="298" r:id="rId20"/>
    <p:sldId id="300" r:id="rId21"/>
    <p:sldId id="301" r:id="rId22"/>
    <p:sldId id="302" r:id="rId23"/>
    <p:sldId id="303" r:id="rId24"/>
    <p:sldId id="287" r:id="rId25"/>
    <p:sldId id="304" r:id="rId26"/>
    <p:sldId id="306" r:id="rId27"/>
    <p:sldId id="305" r:id="rId28"/>
    <p:sldId id="307" r:id="rId29"/>
    <p:sldId id="286" r:id="rId30"/>
    <p:sldId id="308" r:id="rId31"/>
    <p:sldId id="310" r:id="rId32"/>
    <p:sldId id="309" r:id="rId33"/>
    <p:sldId id="311" r:id="rId34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57B29"/>
    <a:srgbClr val="5AC349"/>
    <a:srgbClr val="4771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F9DE5-983B-456A-8655-76AFCB9C72A4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C7D8E-3DC6-4E94-BE0B-235CAE97B5A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4171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C7D8E-3DC6-4E94-BE0B-235CAE97B5AB}" type="slidenum">
              <a:rPr lang="pt-PT" smtClean="0"/>
              <a:pPr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75748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10065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24720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8165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0070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85953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04151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60690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64104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00989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195063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85580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A5CE8-038B-4470-AAF7-4E935EB0DA79}" type="datetimeFigureOut">
              <a:rPr lang="pt-PT" smtClean="0"/>
              <a:pPr/>
              <a:t>18/11/2019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A267D-88EC-4871-AE10-D15F1ED207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0955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pn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6.png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6.png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6.pn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6.png"/><Relationship Id="rId7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hyperlink" Target="Uma%20Escola%20para%20o%20Futuro%20(legendado)%20(2).mp4" TargetMode="External"/><Relationship Id="rId9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5821" y="1700808"/>
            <a:ext cx="30246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MÃOS UNID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3820" y="2229128"/>
            <a:ext cx="4382001" cy="31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134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-11951" y="2240161"/>
            <a:ext cx="1815721" cy="126188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pt-PT" sz="1100" dirty="0" smtClean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haroni" panose="02010803020104030203" pitchFamily="2" charset="-79"/>
            </a:endParaRPr>
          </a:p>
          <a:p>
            <a:r>
              <a:rPr lang="pt-PT" sz="5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haroni" panose="02010803020104030203" pitchFamily="2" charset="-79"/>
              </a:rPr>
              <a:t>WHO</a:t>
            </a:r>
          </a:p>
          <a:p>
            <a:endParaRPr lang="pt-PT" sz="10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155821" y="4265220"/>
            <a:ext cx="2988179" cy="110799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pt-PT" sz="1200" b="1" dirty="0" smtClean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haroni" panose="02010803020104030203" pitchFamily="2" charset="-79"/>
            </a:endParaRPr>
          </a:p>
          <a:p>
            <a:r>
              <a:rPr lang="pt-PT" sz="5400" b="1" dirty="0" err="1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haroni" panose="02010803020104030203" pitchFamily="2" charset="-79"/>
              </a:rPr>
              <a:t>we</a:t>
            </a:r>
            <a:r>
              <a:rPr lang="pt-PT" sz="54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haroni" panose="02010803020104030203" pitchFamily="2" charset="-79"/>
              </a:rPr>
              <a:t> are?</a:t>
            </a:r>
            <a:endParaRPr lang="pt-PT" sz="5400" b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67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8480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50" b="1" dirty="0" smtClean="0">
              <a:solidFill>
                <a:schemeClr val="bg1"/>
              </a:solidFill>
            </a:endParaRPr>
          </a:p>
          <a:p>
            <a:pPr algn="r"/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79912" y="4865752"/>
            <a:ext cx="4549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800" b="1" dirty="0" err="1" smtClean="0">
                <a:solidFill>
                  <a:schemeClr val="tx2">
                    <a:lumMod val="75000"/>
                  </a:schemeClr>
                </a:solidFill>
              </a:rPr>
              <a:t>So</a:t>
            </a: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 … </a:t>
            </a:r>
            <a:r>
              <a:rPr lang="pt-PT" sz="2800" b="1" dirty="0" err="1" smtClean="0">
                <a:solidFill>
                  <a:schemeClr val="tx2">
                    <a:lumMod val="75000"/>
                  </a:schemeClr>
                </a:solidFill>
              </a:rPr>
              <a:t>where</a:t>
            </a: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PT" sz="2800" b="1" dirty="0" err="1" smtClean="0">
                <a:solidFill>
                  <a:schemeClr val="tx2">
                    <a:lumMod val="75000"/>
                  </a:schemeClr>
                </a:solidFill>
              </a:rPr>
              <a:t>we</a:t>
            </a: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 can </a:t>
            </a:r>
            <a:r>
              <a:rPr lang="pt-PT" sz="2800" b="1" dirty="0" err="1" smtClean="0">
                <a:solidFill>
                  <a:schemeClr val="tx2">
                    <a:lumMod val="75000"/>
                  </a:schemeClr>
                </a:solidFill>
              </a:rPr>
              <a:t>find</a:t>
            </a: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 Agrupamento de Escolas Póvoa de Lanhoso?</a:t>
            </a:r>
            <a:endParaRPr lang="pt-PT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64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destinationhq.com.au/wp-content/uploads/2014/12/portugal-map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0415" y="1795095"/>
            <a:ext cx="5613585" cy="5049794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66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635896" y="665113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Let´s</a:t>
            </a:r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</a:t>
            </a:r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Póvoa de Lanhoso !!!</a:t>
            </a:r>
            <a:endParaRPr lang="pt-PT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ttp://www.zonu.com/maps/portugal_mapas/Mapa_Portuga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42331"/>
            <a:ext cx="3096344" cy="508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91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zonu.com/maps/portugal_mapas/Mapa_Portugal.g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1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6491" y="1522327"/>
            <a:ext cx="2834021" cy="435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6032" y="5047919"/>
            <a:ext cx="1092979" cy="54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ângulo 13"/>
          <p:cNvSpPr/>
          <p:nvPr/>
        </p:nvSpPr>
        <p:spPr>
          <a:xfrm>
            <a:off x="3656390" y="669357"/>
            <a:ext cx="37150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Algarve? 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most beautiful and safe areas of Europe for holidays …</a:t>
            </a:r>
            <a:endParaRPr lang="pt-PT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 descr="http://btl.fil.pt/wp-content/uploads/2016/01/4-day-south-portugal-tour-from-lisbon-lagos-algarve-coast-sagres-vora-in-lisbon-1382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6390" y="1731555"/>
            <a:ext cx="2661551" cy="177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upload.wikimedia.org/wikipedia/commons/0/0c/Benagil_Cave,_Algarv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2371" y="3526798"/>
            <a:ext cx="2675570" cy="178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ângulo 16"/>
          <p:cNvSpPr/>
          <p:nvPr/>
        </p:nvSpPr>
        <p:spPr>
          <a:xfrm>
            <a:off x="3677977" y="6138773"/>
            <a:ext cx="54876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nfortunatly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Póvoa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Lanhoso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isn’t in Algarve.</a:t>
            </a:r>
            <a:endParaRPr lang="pt-PT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57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ângulo 18"/>
          <p:cNvSpPr/>
          <p:nvPr/>
        </p:nvSpPr>
        <p:spPr>
          <a:xfrm>
            <a:off x="3506448" y="684489"/>
            <a:ext cx="371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Alentejo</a:t>
            </a:r>
            <a:endParaRPr lang="en-US" sz="16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of the best wines of Europa are produced here…</a:t>
            </a:r>
            <a:endParaRPr lang="pt-PT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http://www.zonu.com/maps/portugal_mapas/Mapa_Portugal.g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1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2977" y="1330788"/>
            <a:ext cx="3005527" cy="461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4583" y="4314626"/>
            <a:ext cx="1360443" cy="80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http://bomdia.eu/wp-content/uploads/2015/11/Vinhos-do-Alentej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8014" y="4337609"/>
            <a:ext cx="1781587" cy="11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sograpevinhos.com/app/templates/img/areas/regioes/alentejo/big_alentejo_caracterizaca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6343" y="3279133"/>
            <a:ext cx="2261801" cy="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www.vortexmag.net/wp-content/uploads/2015/11/portocovo98372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00550"/>
            <a:ext cx="2232248" cy="148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ângulo 24"/>
          <p:cNvSpPr/>
          <p:nvPr/>
        </p:nvSpPr>
        <p:spPr>
          <a:xfrm>
            <a:off x="3591020" y="6125234"/>
            <a:ext cx="55174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nfortunatly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Póvoa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Lanhoso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isn’t in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Alentejo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55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3491881" y="665113"/>
            <a:ext cx="5652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Lisbon – </a:t>
            </a:r>
          </a:p>
          <a:p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city that leads the growth in tourism in Europe.</a:t>
            </a:r>
            <a:endParaRPr lang="pt-PT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://www.zonu.com/maps/portugal_mapas/Mapa_Portugal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1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858" y="1330788"/>
            <a:ext cx="2443208" cy="37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3284" y="3207986"/>
            <a:ext cx="1639076" cy="65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https://www.yellowbustours.com/Files/Images/YellowBus/Lisboa/Header-Lisbo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926" y="5538467"/>
            <a:ext cx="2054349" cy="12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ttp://www.arslvt.min-saude.pt/uploads/poi/image/2232/Castelo_de_S._Jorge_ao_entardec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927" y="1361404"/>
            <a:ext cx="2030265" cy="124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ttp://www.uccla.pt/sites/default/files/styles/media_full/public/media/lisboa-beautiful.jpg?itok=IxP4umR_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928" y="2647799"/>
            <a:ext cx="2054348" cy="11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http://www.warmrental.com/pt/images/w.800/h.600/c.1/mr.0/d.guide_photos/sd.2016-01/i.1957a898bdc1106c1527f7f46dc3226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4768" y="4010615"/>
            <a:ext cx="2075384" cy="143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ângulo 9"/>
          <p:cNvSpPr/>
          <p:nvPr/>
        </p:nvSpPr>
        <p:spPr>
          <a:xfrm>
            <a:off x="6202659" y="5733256"/>
            <a:ext cx="27739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nfortunatly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Póvoa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Lanhoso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isn’t in Lisbon. </a:t>
            </a:r>
            <a:endParaRPr lang="pt-PT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41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3635896" y="671692"/>
            <a:ext cx="5508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In  Oporto ? 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The city of Porto was elected the Best European destination  in an online poll organized by Best European Destinations.</a:t>
            </a:r>
            <a:endParaRPr lang="pt-PT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2" descr="http://www.zonu.com/maps/portugal_mapas/Mapa_Portugal.g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1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5622" y="1700808"/>
            <a:ext cx="2830958" cy="435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630" y="2304862"/>
            <a:ext cx="1909391" cy="81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www.verportugal.net/vp/images/cms-image-0000044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74834"/>
            <a:ext cx="2177232" cy="145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ângulo 10"/>
          <p:cNvSpPr/>
          <p:nvPr/>
        </p:nvSpPr>
        <p:spPr>
          <a:xfrm>
            <a:off x="3597781" y="6197242"/>
            <a:ext cx="5438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nfortunatly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Póvoa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Lanhoso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isn’t in Oporto.  </a:t>
            </a:r>
            <a:endParaRPr lang="pt-PT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05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zonu.com/maps/portugal_mapas/Mapa_Portugal.g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1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8438" y="1916832"/>
            <a:ext cx="309275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3664" y="2088967"/>
            <a:ext cx="1926728" cy="83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ângulo 16"/>
          <p:cNvSpPr/>
          <p:nvPr/>
        </p:nvSpPr>
        <p:spPr>
          <a:xfrm>
            <a:off x="3528392" y="9182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So,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let's look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to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north.</a:t>
            </a:r>
            <a:endParaRPr lang="pt-PT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5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iles.portugalminho.webnode.pt/200000037-722997282a/MAPA_Minho%5b1%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6144" y="754758"/>
            <a:ext cx="4364418" cy="455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6084168" y="3327903"/>
            <a:ext cx="1368152" cy="112756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4860032" y="5683055"/>
            <a:ext cx="3437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Póvoa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Lanhoso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is located near Braga and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Guimarães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pt-PT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58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zonu.com/maps/portugal_mapas/Mapa_Portugal.g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1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8438" y="1916832"/>
            <a:ext cx="309275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3664" y="2088967"/>
            <a:ext cx="1926728" cy="83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ângulo 16"/>
          <p:cNvSpPr/>
          <p:nvPr/>
        </p:nvSpPr>
        <p:spPr>
          <a:xfrm>
            <a:off x="3528392" y="9182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So,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let's look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to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north.</a:t>
            </a:r>
            <a:endParaRPr lang="pt-PT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2" descr="http://files.portugalminho.webnode.pt/200000037-722997282a/MAPA_Minho%5b1%5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05887">
            <a:off x="6516216" y="2164296"/>
            <a:ext cx="638055" cy="6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306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3789040"/>
            <a:ext cx="9144000" cy="306896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588224" y="6423719"/>
            <a:ext cx="189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Mário Moura</a:t>
            </a:r>
            <a:endParaRPr lang="pt-PT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3984368"/>
            <a:ext cx="1609079" cy="2300851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72391" y="642371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Cecília Cardoso</a:t>
            </a:r>
            <a:endParaRPr lang="pt-PT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C:\Users\Professor.SALAPROF04\Downloads\IMG_29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03944"/>
            <a:ext cx="1785958" cy="23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99"/>
          <p:cNvSpPr txBox="1"/>
          <p:nvPr/>
        </p:nvSpPr>
        <p:spPr>
          <a:xfrm>
            <a:off x="3695018" y="6516052"/>
            <a:ext cx="18947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Anabela Vieira</a:t>
            </a:r>
            <a:endParaRPr sz="1800" b="1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Shape 103"/>
          <p:cNvPicPr preferRelativeResize="0"/>
          <p:nvPr/>
        </p:nvPicPr>
        <p:blipFill rotWithShape="1">
          <a:blip r:embed="rId6" cstate="print">
            <a:alphaModFix/>
          </a:blip>
          <a:srcRect l="50782"/>
          <a:stretch/>
        </p:blipFill>
        <p:spPr>
          <a:xfrm>
            <a:off x="3679026" y="3855868"/>
            <a:ext cx="1785947" cy="253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5821" y="116632"/>
            <a:ext cx="30246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m para MÃOS UNID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3820" y="644952"/>
            <a:ext cx="4382001" cy="31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-11951" y="655985"/>
            <a:ext cx="1815721" cy="126188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pt-PT" sz="1100" dirty="0" smtClean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haroni" panose="02010803020104030203" pitchFamily="2" charset="-79"/>
            </a:endParaRPr>
          </a:p>
          <a:p>
            <a:r>
              <a:rPr lang="pt-PT" sz="5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haroni" panose="02010803020104030203" pitchFamily="2" charset="-79"/>
              </a:rPr>
              <a:t>WHO</a:t>
            </a:r>
          </a:p>
          <a:p>
            <a:endParaRPr lang="pt-PT" sz="10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155821" y="2681044"/>
            <a:ext cx="2988179" cy="110799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pt-PT" sz="1200" b="1" dirty="0" smtClean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haroni" panose="02010803020104030203" pitchFamily="2" charset="-79"/>
            </a:endParaRPr>
          </a:p>
          <a:p>
            <a:r>
              <a:rPr lang="pt-PT" sz="5400" b="1" dirty="0" err="1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haroni" panose="02010803020104030203" pitchFamily="2" charset="-79"/>
              </a:rPr>
              <a:t>we</a:t>
            </a:r>
            <a:r>
              <a:rPr lang="pt-PT" sz="54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haroni" panose="02010803020104030203" pitchFamily="2" charset="-79"/>
              </a:rPr>
              <a:t> are?</a:t>
            </a:r>
            <a:endParaRPr lang="pt-PT" sz="5400" b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95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0" grpId="0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files.portugalminho.webnode.pt/200000037-722997282a/MAPA_Minho%5b1%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83" y="619125"/>
            <a:ext cx="3477197" cy="280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668884" y="2217767"/>
            <a:ext cx="794473" cy="6088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3463636" y="619125"/>
            <a:ext cx="5472608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Braga. The capital of our district.</a:t>
            </a:r>
          </a:p>
          <a:p>
            <a:endParaRPr lang="pt-PT" sz="900" b="1" dirty="0">
              <a:solidFill>
                <a:srgbClr val="7030A0"/>
              </a:solidFill>
            </a:endParaRPr>
          </a:p>
          <a:p>
            <a:r>
              <a:rPr lang="en-US" sz="2000" b="1" dirty="0" smtClean="0">
                <a:solidFill>
                  <a:srgbClr val="7030A0"/>
                </a:solidFill>
              </a:rPr>
              <a:t>Known </a:t>
            </a:r>
            <a:r>
              <a:rPr lang="pt-PT" sz="2000" b="1" dirty="0" smtClean="0">
                <a:solidFill>
                  <a:srgbClr val="7030A0"/>
                </a:solidFill>
              </a:rPr>
              <a:t>as </a:t>
            </a:r>
            <a:r>
              <a:rPr lang="en-US" sz="2000" b="1" dirty="0" smtClean="0">
                <a:solidFill>
                  <a:srgbClr val="7030A0"/>
                </a:solidFill>
              </a:rPr>
              <a:t>the</a:t>
            </a:r>
            <a:r>
              <a:rPr lang="pt-PT" sz="2000" b="1" dirty="0" smtClean="0">
                <a:solidFill>
                  <a:srgbClr val="7030A0"/>
                </a:solidFill>
              </a:rPr>
              <a:t> Portuguese </a:t>
            </a:r>
            <a:r>
              <a:rPr lang="en-US" sz="2000" b="1" dirty="0" smtClean="0">
                <a:solidFill>
                  <a:srgbClr val="7030A0"/>
                </a:solidFill>
              </a:rPr>
              <a:t>Rome</a:t>
            </a:r>
            <a:r>
              <a:rPr lang="pt-PT" sz="2000" b="1" dirty="0" smtClean="0">
                <a:solidFill>
                  <a:srgbClr val="7030A0"/>
                </a:solidFill>
              </a:rPr>
              <a:t>, Braga </a:t>
            </a:r>
            <a:r>
              <a:rPr lang="en-US" sz="2000" b="1" dirty="0" smtClean="0">
                <a:solidFill>
                  <a:srgbClr val="7030A0"/>
                </a:solidFill>
              </a:rPr>
              <a:t>was elected by the Guardian as the “most charming city of Portugal”. Why?</a:t>
            </a:r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15" name="Picture 2" descr="http://www.opelclassico.pt/sites/default/files/public/noticias/bom-jes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7086" y="4490036"/>
            <a:ext cx="2199814" cy="163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3614553" y="6098935"/>
            <a:ext cx="23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Jesus – A fantastic baroque sanctuary where we can walk to the paradise.</a:t>
            </a:r>
            <a:endParaRPr lang="en-US" sz="1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063060" y="3946746"/>
            <a:ext cx="2613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holy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 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attracts thousands of 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tourists)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527289" y="3997471"/>
            <a:ext cx="2346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Souto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Moura won the Pritzker award with our football stadium.</a:t>
            </a:r>
          </a:p>
        </p:txBody>
      </p:sp>
      <p:pic>
        <p:nvPicPr>
          <p:cNvPr id="19" name="Picture 2" descr="http://cdn1.igogo.pt/fotos/07/17/estadio-municipal-de-braga-estadio-axa-2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32856"/>
            <a:ext cx="2273012" cy="18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ages.turismoenportugal.org/Semana-Santa-Brag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6483" y="2147102"/>
            <a:ext cx="2506086" cy="166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m para palácio do rai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6483" y="4460299"/>
            <a:ext cx="2718892" cy="171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6066927" y="6199743"/>
            <a:ext cx="2613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Capital of baroque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26811" y="2287335"/>
            <a:ext cx="794473" cy="60885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40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ângulo 1"/>
          <p:cNvSpPr/>
          <p:nvPr/>
        </p:nvSpPr>
        <p:spPr>
          <a:xfrm>
            <a:off x="3668542" y="1268760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err="1" smtClean="0">
                <a:solidFill>
                  <a:srgbClr val="7030A0"/>
                </a:solidFill>
              </a:rPr>
              <a:t>It’s</a:t>
            </a:r>
            <a:r>
              <a:rPr lang="pt-PT" sz="2400" b="1" dirty="0" smtClean="0">
                <a:solidFill>
                  <a:srgbClr val="7030A0"/>
                </a:solidFill>
              </a:rPr>
              <a:t> time to </a:t>
            </a:r>
            <a:r>
              <a:rPr lang="pt-PT" sz="2400" b="1" dirty="0" err="1" smtClean="0">
                <a:solidFill>
                  <a:srgbClr val="7030A0"/>
                </a:solidFill>
              </a:rPr>
              <a:t>Know</a:t>
            </a:r>
            <a:r>
              <a:rPr lang="pt-PT" sz="2400" b="1" dirty="0" smtClean="0">
                <a:solidFill>
                  <a:srgbClr val="7030A0"/>
                </a:solidFill>
              </a:rPr>
              <a:t> Póvoa de Lanhoso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9" name="Rectângulo 1"/>
          <p:cNvSpPr/>
          <p:nvPr/>
        </p:nvSpPr>
        <p:spPr>
          <a:xfrm>
            <a:off x="4572000" y="3131382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>
                <a:solidFill>
                  <a:srgbClr val="7030A0"/>
                </a:solidFill>
              </a:rPr>
              <a:t>Vídeo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06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err="1" smtClean="0">
                <a:solidFill>
                  <a:schemeClr val="bg1"/>
                </a:solidFill>
              </a:rPr>
              <a:t>Where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Póvoa de Lanhoso?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3563887" y="1087134"/>
            <a:ext cx="2070573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 err="1" smtClean="0">
                <a:solidFill>
                  <a:srgbClr val="7030A0"/>
                </a:solidFill>
              </a:rPr>
              <a:t>The</a:t>
            </a:r>
            <a:r>
              <a:rPr lang="pt-PT" sz="1600" b="1" dirty="0" smtClean="0">
                <a:solidFill>
                  <a:srgbClr val="7030A0"/>
                </a:solidFill>
              </a:rPr>
              <a:t> </a:t>
            </a:r>
            <a:r>
              <a:rPr lang="pt-PT" sz="1600" b="1" dirty="0" err="1">
                <a:solidFill>
                  <a:srgbClr val="7030A0"/>
                </a:solidFill>
              </a:rPr>
              <a:t>castle</a:t>
            </a:r>
            <a:r>
              <a:rPr lang="pt-PT" sz="1600" b="1" dirty="0">
                <a:solidFill>
                  <a:srgbClr val="7030A0"/>
                </a:solidFill>
              </a:rPr>
              <a:t> </a:t>
            </a:r>
            <a:r>
              <a:rPr lang="pt-PT" sz="1600" b="1" dirty="0" err="1">
                <a:solidFill>
                  <a:srgbClr val="7030A0"/>
                </a:solidFill>
              </a:rPr>
              <a:t>of</a:t>
            </a:r>
            <a:r>
              <a:rPr lang="pt-PT" sz="1600" b="1" dirty="0">
                <a:solidFill>
                  <a:srgbClr val="7030A0"/>
                </a:solidFill>
              </a:rPr>
              <a:t> </a:t>
            </a:r>
            <a:r>
              <a:rPr lang="pt-PT" sz="1600" b="1" dirty="0" smtClean="0">
                <a:solidFill>
                  <a:srgbClr val="7030A0"/>
                </a:solidFill>
              </a:rPr>
              <a:t>Lanhoso</a:t>
            </a:r>
          </a:p>
          <a:p>
            <a:endParaRPr lang="pt-PT" sz="1100" b="1" dirty="0" smtClean="0">
              <a:solidFill>
                <a:srgbClr val="7030A0"/>
              </a:solidFill>
            </a:endParaRPr>
          </a:p>
          <a:p>
            <a:r>
              <a:rPr lang="en-US" sz="1100" b="1" dirty="0">
                <a:solidFill>
                  <a:srgbClr val="7030A0"/>
                </a:solidFill>
              </a:rPr>
              <a:t>built </a:t>
            </a:r>
            <a:r>
              <a:rPr lang="en-US" sz="1100" b="1" dirty="0" smtClean="0">
                <a:solidFill>
                  <a:srgbClr val="7030A0"/>
                </a:solidFill>
              </a:rPr>
              <a:t>over </a:t>
            </a:r>
            <a:r>
              <a:rPr lang="en-US" sz="1100" b="1" dirty="0">
                <a:solidFill>
                  <a:srgbClr val="7030A0"/>
                </a:solidFill>
              </a:rPr>
              <a:t>the largest monolithic of the Iberian Peninsula</a:t>
            </a:r>
            <a:endParaRPr lang="pt-PT" sz="11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http://www.mun-planhoso.pt/galeria/main.php?g2_view=core.DownloadItem&amp;g2_itemId=528&amp;g2_serialNumber=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02204"/>
            <a:ext cx="2916850" cy="192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tradicaoportuguesa.pt/wp-content/uploads/2014/06/filigrana_portuguesa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0259" y="2924289"/>
            <a:ext cx="2902727" cy="162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3491880" y="3184284"/>
            <a:ext cx="212371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 err="1" smtClean="0">
                <a:solidFill>
                  <a:srgbClr val="7030A0"/>
                </a:solidFill>
              </a:rPr>
              <a:t>The</a:t>
            </a:r>
            <a:r>
              <a:rPr lang="pt-PT" sz="1600" b="1" dirty="0" smtClean="0">
                <a:solidFill>
                  <a:srgbClr val="7030A0"/>
                </a:solidFill>
              </a:rPr>
              <a:t> </a:t>
            </a:r>
            <a:r>
              <a:rPr lang="pt-PT" sz="1600" b="1" dirty="0" err="1" smtClean="0">
                <a:solidFill>
                  <a:srgbClr val="7030A0"/>
                </a:solidFill>
              </a:rPr>
              <a:t>work</a:t>
            </a:r>
            <a:r>
              <a:rPr lang="pt-PT" sz="1600" b="1" dirty="0" smtClean="0">
                <a:solidFill>
                  <a:srgbClr val="7030A0"/>
                </a:solidFill>
              </a:rPr>
              <a:t> </a:t>
            </a:r>
            <a:r>
              <a:rPr lang="pt-PT" sz="1600" b="1" dirty="0" err="1" smtClean="0">
                <a:solidFill>
                  <a:srgbClr val="7030A0"/>
                </a:solidFill>
              </a:rPr>
              <a:t>of</a:t>
            </a:r>
            <a:r>
              <a:rPr lang="pt-PT" sz="1600" b="1" dirty="0" smtClean="0">
                <a:solidFill>
                  <a:srgbClr val="7030A0"/>
                </a:solidFill>
              </a:rPr>
              <a:t> </a:t>
            </a:r>
            <a:r>
              <a:rPr lang="pt-PT" sz="1600" b="1" dirty="0" err="1" smtClean="0">
                <a:solidFill>
                  <a:srgbClr val="7030A0"/>
                </a:solidFill>
              </a:rPr>
              <a:t>gold</a:t>
            </a:r>
            <a:endParaRPr lang="pt-PT" sz="1600" b="1" dirty="0" smtClean="0">
              <a:solidFill>
                <a:srgbClr val="7030A0"/>
              </a:solidFill>
            </a:endParaRPr>
          </a:p>
          <a:p>
            <a:endParaRPr lang="pt-PT" sz="1100" b="1" dirty="0" smtClean="0">
              <a:solidFill>
                <a:srgbClr val="7030A0"/>
              </a:solidFill>
            </a:endParaRPr>
          </a:p>
          <a:p>
            <a:r>
              <a:rPr lang="en-US" sz="1100" b="1" dirty="0" smtClean="0">
                <a:solidFill>
                  <a:srgbClr val="7030A0"/>
                </a:solidFill>
              </a:rPr>
              <a:t>Filigree</a:t>
            </a:r>
            <a:endParaRPr lang="pt-PT" sz="1100" b="1" dirty="0">
              <a:solidFill>
                <a:srgbClr val="7030A0"/>
              </a:solidFill>
            </a:endParaRPr>
          </a:p>
        </p:txBody>
      </p:sp>
      <p:pic>
        <p:nvPicPr>
          <p:cNvPr id="13314" name="Picture 2" descr="Resultado de imagem para carvalha de calv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0258" y="4775386"/>
            <a:ext cx="2902727" cy="17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ângulo 10"/>
          <p:cNvSpPr/>
          <p:nvPr/>
        </p:nvSpPr>
        <p:spPr>
          <a:xfrm>
            <a:off x="3572094" y="4775386"/>
            <a:ext cx="212371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 err="1" smtClean="0">
                <a:solidFill>
                  <a:srgbClr val="7030A0"/>
                </a:solidFill>
              </a:rPr>
              <a:t>The</a:t>
            </a:r>
            <a:r>
              <a:rPr lang="pt-PT" sz="1600" b="1" dirty="0" smtClean="0">
                <a:solidFill>
                  <a:srgbClr val="7030A0"/>
                </a:solidFill>
              </a:rPr>
              <a:t> </a:t>
            </a:r>
            <a:r>
              <a:rPr lang="pt-PT" sz="1600" b="1" dirty="0" err="1" smtClean="0">
                <a:solidFill>
                  <a:srgbClr val="7030A0"/>
                </a:solidFill>
              </a:rPr>
              <a:t>old</a:t>
            </a:r>
            <a:r>
              <a:rPr lang="pt-PT" sz="1600" b="1" dirty="0" smtClean="0">
                <a:solidFill>
                  <a:srgbClr val="7030A0"/>
                </a:solidFill>
              </a:rPr>
              <a:t> </a:t>
            </a:r>
            <a:r>
              <a:rPr lang="pt-PT" sz="1600" b="1" dirty="0" err="1" smtClean="0">
                <a:solidFill>
                  <a:srgbClr val="7030A0"/>
                </a:solidFill>
              </a:rPr>
              <a:t>Oak</a:t>
            </a:r>
            <a:endParaRPr lang="pt-PT" sz="1600" b="1" dirty="0" smtClean="0">
              <a:solidFill>
                <a:srgbClr val="7030A0"/>
              </a:solidFill>
            </a:endParaRPr>
          </a:p>
          <a:p>
            <a:endParaRPr lang="pt-PT" sz="1100" b="1" dirty="0" smtClean="0">
              <a:solidFill>
                <a:srgbClr val="7030A0"/>
              </a:solidFill>
            </a:endParaRPr>
          </a:p>
          <a:p>
            <a:r>
              <a:rPr lang="en-US" sz="1100" b="1" dirty="0" smtClean="0">
                <a:solidFill>
                  <a:srgbClr val="7030A0"/>
                </a:solidFill>
              </a:rPr>
              <a:t>This oak has about 500 years</a:t>
            </a:r>
            <a:endParaRPr lang="pt-PT" sz="11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7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smtClean="0">
                <a:solidFill>
                  <a:schemeClr val="bg1"/>
                </a:solidFill>
              </a:rPr>
              <a:t>Agrupamento de Escolas da P. de Lanhoso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ângulo 1">
            <a:hlinkClick r:id="rId4" action="ppaction://hlinkfile"/>
          </p:cNvPr>
          <p:cNvSpPr/>
          <p:nvPr/>
        </p:nvSpPr>
        <p:spPr>
          <a:xfrm>
            <a:off x="3422607" y="696040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 err="1" smtClean="0">
                <a:solidFill>
                  <a:srgbClr val="7030A0"/>
                </a:solidFill>
              </a:rPr>
              <a:t>Now</a:t>
            </a:r>
            <a:r>
              <a:rPr lang="pt-PT" sz="2000" b="1" dirty="0" smtClean="0">
                <a:solidFill>
                  <a:srgbClr val="7030A0"/>
                </a:solidFill>
              </a:rPr>
              <a:t>, </a:t>
            </a:r>
            <a:r>
              <a:rPr lang="pt-PT" sz="2000" b="1" dirty="0" err="1" smtClean="0">
                <a:solidFill>
                  <a:srgbClr val="7030A0"/>
                </a:solidFill>
              </a:rPr>
              <a:t>It’s</a:t>
            </a:r>
            <a:r>
              <a:rPr lang="pt-PT" sz="2000" b="1" dirty="0" smtClean="0">
                <a:solidFill>
                  <a:srgbClr val="7030A0"/>
                </a:solidFill>
              </a:rPr>
              <a:t> time to </a:t>
            </a:r>
            <a:r>
              <a:rPr lang="pt-PT" sz="2000" b="1" dirty="0" err="1">
                <a:solidFill>
                  <a:srgbClr val="7030A0"/>
                </a:solidFill>
              </a:rPr>
              <a:t>k</a:t>
            </a:r>
            <a:r>
              <a:rPr lang="pt-PT" sz="2000" b="1" dirty="0" err="1" smtClean="0">
                <a:solidFill>
                  <a:srgbClr val="7030A0"/>
                </a:solidFill>
              </a:rPr>
              <a:t>now</a:t>
            </a:r>
            <a:r>
              <a:rPr lang="pt-PT" sz="2000" b="1" dirty="0" smtClean="0">
                <a:solidFill>
                  <a:srgbClr val="7030A0"/>
                </a:solidFill>
              </a:rPr>
              <a:t> </a:t>
            </a:r>
            <a:r>
              <a:rPr lang="pt-PT" sz="2000" b="1" dirty="0" err="1" smtClean="0">
                <a:solidFill>
                  <a:srgbClr val="7030A0"/>
                </a:solidFill>
              </a:rPr>
              <a:t>Agr</a:t>
            </a:r>
            <a:r>
              <a:rPr lang="pt-PT" sz="2000" b="1" dirty="0" smtClean="0">
                <a:solidFill>
                  <a:srgbClr val="7030A0"/>
                </a:solidFill>
              </a:rPr>
              <a:t>. de Escolas da Póvoa de Lanhoso</a:t>
            </a:r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10" name="Picture 2" descr="http://espl.edu.pt/sites/default/files/kcfinder/images/espl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95519"/>
            <a:ext cx="3468583" cy="20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491880" y="3605902"/>
            <a:ext cx="3593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pt-PT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grade to 12 grade</a:t>
            </a:r>
            <a:endParaRPr lang="pt-PT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8" descr="http://espl.edu.pt/sites/default/files/kcfinder/images/ebiav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79" y="3973325"/>
            <a:ext cx="3416751" cy="223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3505736" y="6264447"/>
            <a:ext cx="3593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pt-PT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r>
              <a:rPr lang="pt-PT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r>
              <a:rPr lang="pt-PT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to 9 grade</a:t>
            </a:r>
            <a:endParaRPr lang="pt-PT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4" descr="https://encrypted-tbn3.gstatic.com/images?q=tbn:ANd9GcQ-2TuQ5gmS9d03Tup5dPRBM8S-pk4-wPsBqv_Snr7zn95PbERDr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519" y="1484784"/>
            <a:ext cx="1745463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espl.edu.pt/sites/default/files/kcfinder/images/sima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623" y="2636912"/>
            <a:ext cx="1745463" cy="104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espl.edu.pt/sites/default/files/kcfinder/images/jisalgueiro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623" y="3889752"/>
            <a:ext cx="1752359" cy="105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espl.edu.pt/sites/default/files/kcfinder/images/jitravasso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623" y="5089599"/>
            <a:ext cx="1754857" cy="10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ângulo 19"/>
          <p:cNvSpPr/>
          <p:nvPr/>
        </p:nvSpPr>
        <p:spPr>
          <a:xfrm>
            <a:off x="7125609" y="6255186"/>
            <a:ext cx="1169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pt-P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51520" y="1124774"/>
            <a:ext cx="25614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2800" b="1" dirty="0" smtClean="0">
              <a:solidFill>
                <a:schemeClr val="bg1"/>
              </a:solidFill>
            </a:endParaRPr>
          </a:p>
          <a:p>
            <a:pPr algn="ctr"/>
            <a:r>
              <a:rPr lang="pt-PT" sz="2400" b="1" dirty="0" smtClean="0">
                <a:solidFill>
                  <a:schemeClr val="bg1"/>
                </a:solidFill>
              </a:rPr>
              <a:t>A GROUP OF SIX SCHOOLS</a:t>
            </a:r>
            <a:endParaRPr lang="pt-P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4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617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500" b="1" dirty="0" smtClean="0">
              <a:solidFill>
                <a:schemeClr val="bg1"/>
              </a:solidFill>
            </a:endParaRPr>
          </a:p>
          <a:p>
            <a:pPr algn="r"/>
            <a:r>
              <a:rPr lang="pt-PT" sz="2000" b="1" dirty="0" err="1" smtClean="0">
                <a:solidFill>
                  <a:schemeClr val="bg1"/>
                </a:solidFill>
              </a:rPr>
              <a:t>Who</a:t>
            </a:r>
            <a:r>
              <a:rPr lang="pt-PT" sz="2000" b="1" dirty="0" smtClean="0">
                <a:solidFill>
                  <a:schemeClr val="bg1"/>
                </a:solidFill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</a:rPr>
              <a:t>am</a:t>
            </a:r>
            <a:r>
              <a:rPr lang="pt-PT" sz="2000" b="1" dirty="0" smtClean="0">
                <a:solidFill>
                  <a:schemeClr val="bg1"/>
                </a:solidFill>
              </a:rPr>
              <a:t> I?</a:t>
            </a:r>
          </a:p>
          <a:p>
            <a:pPr algn="r"/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5" name="Rectângulo 1"/>
          <p:cNvSpPr/>
          <p:nvPr/>
        </p:nvSpPr>
        <p:spPr>
          <a:xfrm>
            <a:off x="4572000" y="3131382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>
                <a:solidFill>
                  <a:srgbClr val="7030A0"/>
                </a:solidFill>
              </a:rPr>
              <a:t>Vídeo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9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ângulo 8"/>
          <p:cNvSpPr/>
          <p:nvPr/>
        </p:nvSpPr>
        <p:spPr>
          <a:xfrm>
            <a:off x="3725146" y="557070"/>
            <a:ext cx="28985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7º, 8º </a:t>
            </a:r>
            <a:r>
              <a:rPr lang="pt-P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9º grade</a:t>
            </a: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Clil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Classes)</a:t>
            </a: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Subjects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Portuguese</a:t>
            </a: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</a:t>
            </a: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 (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Citizenship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EMRC -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</a:t>
            </a:r>
            <a:endParaRPr lang="pt-P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395536" y="1339300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Escola Secundária da Póvoa de Lanhoso</a:t>
            </a:r>
          </a:p>
        </p:txBody>
      </p:sp>
      <p:sp>
        <p:nvSpPr>
          <p:cNvPr id="10" name="Rectângulo 9"/>
          <p:cNvSpPr/>
          <p:nvPr/>
        </p:nvSpPr>
        <p:spPr>
          <a:xfrm>
            <a:off x="6534471" y="726025"/>
            <a:ext cx="260952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10º, 11º e 12º grade</a:t>
            </a:r>
          </a:p>
          <a:p>
            <a:r>
              <a:rPr lang="pt-PT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 </a:t>
            </a:r>
            <a:r>
              <a:rPr lang="pt-PT" sz="20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  <a:r>
              <a:rPr lang="pt-PT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t-PT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</a:t>
            </a:r>
            <a:r>
              <a:rPr lang="pt-PT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subjects</a:t>
            </a:r>
            <a:endParaRPr lang="pt-PT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Portuguese</a:t>
            </a: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Philosophy</a:t>
            </a:r>
            <a:endParaRPr lang="pt-P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 (</a:t>
            </a:r>
            <a:r>
              <a:rPr lang="pt-PT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  <a:r>
              <a:rPr lang="pt-PT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pt-PT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  <a:r>
              <a:rPr lang="pt-PT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tecnologie</a:t>
            </a:r>
            <a:endParaRPr lang="pt-PT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  <a:r>
              <a:rPr lang="pt-PT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</a:t>
            </a:r>
            <a:endParaRPr lang="pt-P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Humanities</a:t>
            </a:r>
            <a:endParaRPr lang="pt-PT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Foreign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</a:t>
            </a:r>
            <a:endParaRPr lang="pt-P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Economy</a:t>
            </a:r>
            <a:endParaRPr lang="pt-PT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</a:t>
            </a:r>
            <a:endParaRPr lang="pt-P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3678755" y="5324707"/>
            <a:ext cx="288216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10º, 11º e 12º grade</a:t>
            </a:r>
          </a:p>
          <a:p>
            <a:r>
              <a:rPr lang="pt-PT" sz="20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Vocacional </a:t>
            </a:r>
            <a:r>
              <a:rPr lang="pt-PT" sz="2000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  <a:endParaRPr lang="pt-PT" sz="20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Multimídia</a:t>
            </a: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Electronics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tecnologies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endParaRPr lang="pt-P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smtClean="0">
                <a:solidFill>
                  <a:schemeClr val="bg1"/>
                </a:solidFill>
              </a:rPr>
              <a:t>Agrupamento de Escolas da P. de Lanhoso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48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ângulo 8"/>
          <p:cNvSpPr/>
          <p:nvPr/>
        </p:nvSpPr>
        <p:spPr>
          <a:xfrm>
            <a:off x="6430205" y="745468"/>
            <a:ext cx="271379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7th, 8th </a:t>
            </a:r>
            <a:r>
              <a:rPr lang="pt-P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9th grade</a:t>
            </a: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Clil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Classes)</a:t>
            </a: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Portuguese</a:t>
            </a: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Tecnologie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</a:t>
            </a: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 (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Citizenship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EMRC -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</a:t>
            </a:r>
            <a:endParaRPr lang="pt-P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395536" y="1339300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EBI do Ave</a:t>
            </a:r>
            <a:endParaRPr lang="pt-P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3491880" y="816079"/>
            <a:ext cx="2882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r>
              <a:rPr lang="pt-P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pt-P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3548042" y="1217688"/>
            <a:ext cx="28821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1st, 2nd, 3rd </a:t>
            </a:r>
            <a:r>
              <a:rPr lang="pt-P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4th grade</a:t>
            </a: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Portuguese</a:t>
            </a: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</a:t>
            </a: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Extracurricular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  <a:r>
              <a:rPr lang="pt-PT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programming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PE,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pt-P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3576081" y="4080010"/>
            <a:ext cx="271379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5th </a:t>
            </a:r>
            <a:r>
              <a:rPr lang="pt-PT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6th grade</a:t>
            </a: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Clil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Classes)</a:t>
            </a: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Portuguese</a:t>
            </a: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arts</a:t>
            </a:r>
            <a:endParaRPr lang="pt-PT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EMRC - </a:t>
            </a:r>
            <a:r>
              <a:rPr lang="pt-P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</a:t>
            </a:r>
            <a:endParaRPr lang="pt-P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smtClean="0">
                <a:solidFill>
                  <a:schemeClr val="bg1"/>
                </a:solidFill>
              </a:rPr>
              <a:t>Agrupamento de Escolas da P. de Lanhoso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5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ângulo 1"/>
          <p:cNvSpPr/>
          <p:nvPr/>
        </p:nvSpPr>
        <p:spPr>
          <a:xfrm>
            <a:off x="179512" y="1609908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err="1">
                <a:solidFill>
                  <a:schemeClr val="bg1"/>
                </a:solidFill>
              </a:rPr>
              <a:t>Schedules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smtClean="0">
                <a:solidFill>
                  <a:schemeClr val="bg1"/>
                </a:solidFill>
              </a:rPr>
              <a:t>Agrupamento de Escolas da P. de Lanhoso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3635896" y="1702241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  4 p.m.</a:t>
            </a:r>
            <a:endParaRPr lang="pt-PT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3635896" y="2569814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  5.30 p.m.</a:t>
            </a:r>
            <a:endParaRPr lang="pt-PT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3635896" y="3332062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5º to 12º grade – </a:t>
            </a:r>
          </a:p>
          <a:p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8.30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  5.00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p.m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( 3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pt-PT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pt-PT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8.30 </a:t>
            </a:r>
            <a:r>
              <a:rPr lang="pt-PT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</a:t>
            </a:r>
            <a:r>
              <a:rPr lang="pt-PT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  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1.15 </a:t>
            </a:r>
            <a:r>
              <a:rPr lang="pt-PT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p.m</a:t>
            </a:r>
            <a:r>
              <a:rPr lang="pt-PT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pt-PT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PT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3646303" y="4593902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Vocacional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8.30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  5.30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p.m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( 4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pt-PT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pt-PT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8.30 </a:t>
            </a:r>
            <a:r>
              <a:rPr lang="pt-PT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</a:t>
            </a:r>
            <a:r>
              <a:rPr lang="pt-PT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  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1.15 </a:t>
            </a:r>
            <a:r>
              <a:rPr lang="pt-PT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p.m</a:t>
            </a:r>
            <a:r>
              <a:rPr lang="pt-PT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pt-P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r>
              <a:rPr lang="pt-P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PT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44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Acer\Downloads\Logo Ensino v.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6" y="3396724"/>
            <a:ext cx="3511686" cy="34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smtClean="0">
                <a:solidFill>
                  <a:schemeClr val="bg1"/>
                </a:solidFill>
              </a:rPr>
              <a:t>Agrupamento de Escolas da P. de Lanhoso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sp>
        <p:nvSpPr>
          <p:cNvPr id="13" name="Rectângulo 1"/>
          <p:cNvSpPr/>
          <p:nvPr/>
        </p:nvSpPr>
        <p:spPr>
          <a:xfrm>
            <a:off x="3635896" y="679436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err="1" smtClean="0">
                <a:solidFill>
                  <a:srgbClr val="7030A0"/>
                </a:solidFill>
              </a:rPr>
              <a:t>It’s</a:t>
            </a:r>
            <a:r>
              <a:rPr lang="pt-PT" sz="2400" b="1" dirty="0" smtClean="0">
                <a:solidFill>
                  <a:srgbClr val="7030A0"/>
                </a:solidFill>
              </a:rPr>
              <a:t> time to “</a:t>
            </a:r>
            <a:r>
              <a:rPr lang="pt-PT" sz="2400" b="1" dirty="0" err="1" smtClean="0">
                <a:solidFill>
                  <a:srgbClr val="7030A0"/>
                </a:solidFill>
              </a:rPr>
              <a:t>visit</a:t>
            </a:r>
            <a:r>
              <a:rPr lang="pt-PT" sz="2400" b="1" dirty="0" smtClean="0">
                <a:solidFill>
                  <a:srgbClr val="7030A0"/>
                </a:solidFill>
              </a:rPr>
              <a:t>” </a:t>
            </a:r>
            <a:r>
              <a:rPr lang="pt-PT" sz="2400" b="1" dirty="0" err="1" smtClean="0">
                <a:solidFill>
                  <a:srgbClr val="7030A0"/>
                </a:solidFill>
              </a:rPr>
              <a:t>Agr</a:t>
            </a:r>
            <a:r>
              <a:rPr lang="pt-PT" sz="2400" b="1" dirty="0" smtClean="0">
                <a:solidFill>
                  <a:srgbClr val="7030A0"/>
                </a:solidFill>
              </a:rPr>
              <a:t>. Póvoa de Lanhoso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9" name="Rectângulo 1"/>
          <p:cNvSpPr/>
          <p:nvPr/>
        </p:nvSpPr>
        <p:spPr>
          <a:xfrm>
            <a:off x="3635897" y="3165891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>
                <a:solidFill>
                  <a:srgbClr val="7030A0"/>
                </a:solidFill>
              </a:rPr>
              <a:t>Vídeo. “</a:t>
            </a:r>
            <a:r>
              <a:rPr lang="pt-PT" sz="2400" b="1" dirty="0" err="1" smtClean="0">
                <a:solidFill>
                  <a:srgbClr val="7030A0"/>
                </a:solidFill>
              </a:rPr>
              <a:t>School</a:t>
            </a:r>
            <a:r>
              <a:rPr lang="pt-PT" sz="2400" b="1" dirty="0" smtClean="0">
                <a:solidFill>
                  <a:srgbClr val="7030A0"/>
                </a:solidFill>
              </a:rPr>
              <a:t> </a:t>
            </a:r>
            <a:r>
              <a:rPr lang="pt-PT" sz="2400" b="1" dirty="0" err="1" smtClean="0">
                <a:solidFill>
                  <a:srgbClr val="7030A0"/>
                </a:solidFill>
              </a:rPr>
              <a:t>of</a:t>
            </a:r>
            <a:r>
              <a:rPr lang="pt-PT" sz="2400" b="1" dirty="0" smtClean="0">
                <a:solidFill>
                  <a:srgbClr val="7030A0"/>
                </a:solidFill>
              </a:rPr>
              <a:t> </a:t>
            </a:r>
            <a:r>
              <a:rPr lang="pt-PT" sz="2400" b="1" dirty="0" err="1" smtClean="0">
                <a:solidFill>
                  <a:srgbClr val="7030A0"/>
                </a:solidFill>
              </a:rPr>
              <a:t>the</a:t>
            </a:r>
            <a:r>
              <a:rPr lang="pt-PT" sz="2400" b="1" dirty="0" smtClean="0">
                <a:solidFill>
                  <a:srgbClr val="7030A0"/>
                </a:solidFill>
              </a:rPr>
              <a:t> FUTURE”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70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ângulo 12"/>
          <p:cNvSpPr/>
          <p:nvPr/>
        </p:nvSpPr>
        <p:spPr>
          <a:xfrm>
            <a:off x="0" y="619125"/>
            <a:ext cx="914400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smtClean="0">
                <a:solidFill>
                  <a:schemeClr val="bg1"/>
                </a:solidFill>
              </a:rPr>
              <a:t>EBI DO AVE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4B Prof VANESSA\DSC008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728700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4B Prof VANESSA\DSC008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1124" y="2627979"/>
            <a:ext cx="1665875" cy="222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25abril2016 EBIDOAVE\IMG_29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6161" y="4941167"/>
            <a:ext cx="2841707" cy="189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Baile dos Namorados 2º E 3º CICLO\DSC011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3325" y="2563262"/>
            <a:ext cx="3461308" cy="230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biblioteca\carnaval\DSC012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2804931"/>
            <a:ext cx="2736304" cy="182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EXPERIÊNCIAS 22 março\DSC004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41" y="4725144"/>
            <a:ext cx="2747668" cy="20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jardinagem 2º ciclo 8junho2016\IMG_54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8668" y="788951"/>
            <a:ext cx="2465578" cy="164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Prof Ana Poças sala de aula\DSC0158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3325" y="4970423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Visita de DOCENTES estrangeiros a Taíde 14jan2015 Intercâmbio Internacional\DSC0399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9147" y="434136"/>
            <a:ext cx="2664712" cy="199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18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51520" y="443711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pt-PT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  <a:r>
              <a:rPr lang="pt-PT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endParaRPr lang="pt-PT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PT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Cecília Cardoso</a:t>
            </a:r>
            <a:endParaRPr lang="pt-PT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C:\Users\Professor.SALAPROF04\Downloads\IMG_2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961" y="1686504"/>
            <a:ext cx="1785958" cy="23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3491881" y="-27384"/>
            <a:ext cx="5652120" cy="6617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500" b="1" dirty="0" smtClean="0">
              <a:solidFill>
                <a:schemeClr val="bg1"/>
              </a:solidFill>
            </a:endParaRPr>
          </a:p>
          <a:p>
            <a:pPr algn="r"/>
            <a:r>
              <a:rPr lang="pt-PT" sz="2000" b="1" dirty="0" err="1" smtClean="0">
                <a:solidFill>
                  <a:schemeClr val="bg1"/>
                </a:solidFill>
              </a:rPr>
              <a:t>Who</a:t>
            </a:r>
            <a:r>
              <a:rPr lang="pt-PT" sz="2000" b="1" dirty="0" smtClean="0">
                <a:solidFill>
                  <a:schemeClr val="bg1"/>
                </a:solidFill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</a:rPr>
              <a:t>am</a:t>
            </a:r>
            <a:r>
              <a:rPr lang="pt-PT" sz="2000" b="1" dirty="0" smtClean="0">
                <a:solidFill>
                  <a:schemeClr val="bg1"/>
                </a:solidFill>
              </a:rPr>
              <a:t> I?</a:t>
            </a:r>
          </a:p>
          <a:p>
            <a:pPr algn="r"/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12" name="Shape 255"/>
          <p:cNvSpPr/>
          <p:nvPr/>
        </p:nvSpPr>
        <p:spPr>
          <a:xfrm>
            <a:off x="3851920" y="1219776"/>
            <a:ext cx="555756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I’m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Physical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teacher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Agrupamento de Escolas da Póvoa de Lanhoso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2003.</a:t>
            </a:r>
            <a:endParaRPr sz="2400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257"/>
          <p:cNvSpPr/>
          <p:nvPr/>
        </p:nvSpPr>
        <p:spPr>
          <a:xfrm>
            <a:off x="3886779" y="2864927"/>
            <a:ext cx="4779000" cy="172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am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working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primary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school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fifth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sixth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grade, ages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six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twelve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years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old</a:t>
            </a:r>
            <a:r>
              <a:rPr lang="pt-PT" sz="2400" dirty="0" smtClean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3975552" y="4852610"/>
            <a:ext cx="465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17365D"/>
                </a:solidFill>
                <a:ea typeface="Calibri"/>
                <a:cs typeface="Calibri"/>
                <a:sym typeface="Calibri"/>
              </a:rPr>
              <a:t>I am also responsible for the coordination of the class directors.</a:t>
            </a:r>
          </a:p>
        </p:txBody>
      </p:sp>
    </p:spTree>
    <p:extLst>
      <p:ext uri="{BB962C8B-B14F-4D97-AF65-F5344CB8AC3E}">
        <p14:creationId xmlns:p14="http://schemas.microsoft.com/office/powerpoint/2010/main" xmlns="" val="62519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ângulo 12"/>
          <p:cNvSpPr/>
          <p:nvPr/>
        </p:nvSpPr>
        <p:spPr>
          <a:xfrm>
            <a:off x="0" y="587046"/>
            <a:ext cx="9143999" cy="627095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smtClean="0">
                <a:solidFill>
                  <a:schemeClr val="bg1"/>
                </a:solidFill>
              </a:rPr>
              <a:t>EBI DO AVE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C:\Users\ACER\Desktop\espaços da EBI do AVE\DSC03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665112"/>
            <a:ext cx="3397151" cy="25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CER\Desktop\espaços da EBI do AVE\DSC03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957" y="3429000"/>
            <a:ext cx="3297923" cy="24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CER\Desktop\espaços da EBI do AVE\DSC036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89469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CER\Desktop\espaços da EBI do AVE\DSC036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31958"/>
            <a:ext cx="3450456" cy="258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215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ângulo 12"/>
          <p:cNvSpPr/>
          <p:nvPr/>
        </p:nvSpPr>
        <p:spPr>
          <a:xfrm>
            <a:off x="0" y="587046"/>
            <a:ext cx="9143999" cy="627095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smtClean="0">
                <a:solidFill>
                  <a:schemeClr val="bg1"/>
                </a:solidFill>
              </a:rPr>
              <a:t>EBI DO AVE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ACER\Desktop\espaços da EBI do AVE\DSC03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9839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Desktop\espaços da EBI do AVE\DSC036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CER\Desktop\espaços da EBI do AVE\DSC036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51"/>
            <a:ext cx="3096343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CER\Desktop\espaços da EBI do AVE\DSC036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3561" y="2082935"/>
            <a:ext cx="3084782" cy="231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CER\Desktop\espaços da EBI do AVE\DSC036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6646" y="4337208"/>
            <a:ext cx="3121697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022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ângulo 12"/>
          <p:cNvSpPr/>
          <p:nvPr/>
        </p:nvSpPr>
        <p:spPr>
          <a:xfrm>
            <a:off x="0" y="587046"/>
            <a:ext cx="9143999" cy="627095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smtClean="0">
                <a:solidFill>
                  <a:schemeClr val="bg1"/>
                </a:solidFill>
              </a:rPr>
              <a:t>EBI DO AVE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G:\Valência\Fotos Sala de Aula\espaços da EBI do AVE\DSC03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0678"/>
            <a:ext cx="3116497" cy="233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Valência\Fotos Sala de Aula\espaços da EBI do AVE\DSC03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76913"/>
            <a:ext cx="3116497" cy="233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Valência\Fotos Sala de Aula\espaços da EBI do AVE\DSC03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6626" y="784016"/>
            <a:ext cx="5385854" cy="40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60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ângulo 12"/>
          <p:cNvSpPr/>
          <p:nvPr/>
        </p:nvSpPr>
        <p:spPr>
          <a:xfrm>
            <a:off x="0" y="587046"/>
            <a:ext cx="9143999" cy="627095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/>
          <p:cNvSpPr txBox="1"/>
          <p:nvPr/>
        </p:nvSpPr>
        <p:spPr>
          <a:xfrm>
            <a:off x="3491881" y="-27384"/>
            <a:ext cx="5652120" cy="6924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1000" b="1" dirty="0" smtClean="0">
              <a:solidFill>
                <a:schemeClr val="bg1"/>
              </a:solidFill>
            </a:endParaRPr>
          </a:p>
          <a:p>
            <a:pPr algn="r"/>
            <a:r>
              <a:rPr lang="pt-PT" b="1" dirty="0" smtClean="0">
                <a:solidFill>
                  <a:schemeClr val="bg1"/>
                </a:solidFill>
              </a:rPr>
              <a:t>EBI DO AVE</a:t>
            </a:r>
          </a:p>
          <a:p>
            <a:pPr algn="r"/>
            <a:endParaRPr lang="pt-PT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9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491881" y="-27384"/>
            <a:ext cx="5652120" cy="6617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500" b="1" dirty="0" smtClean="0">
              <a:solidFill>
                <a:schemeClr val="bg1"/>
              </a:solidFill>
            </a:endParaRPr>
          </a:p>
          <a:p>
            <a:pPr algn="r"/>
            <a:r>
              <a:rPr lang="pt-PT" sz="2000" b="1" dirty="0" err="1" smtClean="0">
                <a:solidFill>
                  <a:schemeClr val="bg1"/>
                </a:solidFill>
              </a:rPr>
              <a:t>Who</a:t>
            </a:r>
            <a:r>
              <a:rPr lang="pt-PT" sz="2000" b="1" dirty="0" smtClean="0">
                <a:solidFill>
                  <a:schemeClr val="bg1"/>
                </a:solidFill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</a:rPr>
              <a:t>am</a:t>
            </a:r>
            <a:r>
              <a:rPr lang="pt-PT" sz="2000" b="1" dirty="0" smtClean="0">
                <a:solidFill>
                  <a:schemeClr val="bg1"/>
                </a:solidFill>
              </a:rPr>
              <a:t> I?</a:t>
            </a:r>
          </a:p>
          <a:p>
            <a:pPr algn="r"/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ixaDeTexto 15"/>
          <p:cNvSpPr txBox="1"/>
          <p:nvPr/>
        </p:nvSpPr>
        <p:spPr>
          <a:xfrm>
            <a:off x="251520" y="443711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pt-PT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  <a:r>
              <a:rPr lang="pt-PT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endParaRPr lang="pt-PT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PT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Cecília Cardoso</a:t>
            </a:r>
            <a:endParaRPr lang="pt-PT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C:\Users\Professor.SALAPROF04\Downloads\IMG_2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961" y="1686504"/>
            <a:ext cx="1785958" cy="23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263"/>
          <p:cNvSpPr/>
          <p:nvPr/>
        </p:nvSpPr>
        <p:spPr>
          <a:xfrm>
            <a:off x="3611191" y="1719110"/>
            <a:ext cx="5413500" cy="18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I live in Braga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but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in Póvoa de Lanhoso, a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very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special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school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because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my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co-workers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staff 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wonderful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my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second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family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64"/>
          <p:cNvSpPr/>
          <p:nvPr/>
        </p:nvSpPr>
        <p:spPr>
          <a:xfrm>
            <a:off x="3708091" y="4222010"/>
            <a:ext cx="53166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Besides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working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, I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like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cinema,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theater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traveling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r>
              <a:rPr lang="pt-PT" sz="24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73788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617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500" b="1" dirty="0" smtClean="0">
              <a:solidFill>
                <a:schemeClr val="bg1"/>
              </a:solidFill>
            </a:endParaRPr>
          </a:p>
          <a:p>
            <a:pPr algn="r"/>
            <a:r>
              <a:rPr lang="pt-PT" sz="2000" b="1" dirty="0" err="1" smtClean="0">
                <a:solidFill>
                  <a:schemeClr val="bg1"/>
                </a:solidFill>
              </a:rPr>
              <a:t>Who</a:t>
            </a:r>
            <a:r>
              <a:rPr lang="pt-PT" sz="2000" b="1" dirty="0" smtClean="0">
                <a:solidFill>
                  <a:schemeClr val="bg1"/>
                </a:solidFill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</a:rPr>
              <a:t>am</a:t>
            </a:r>
            <a:r>
              <a:rPr lang="pt-PT" sz="2000" b="1" dirty="0" smtClean="0">
                <a:solidFill>
                  <a:schemeClr val="bg1"/>
                </a:solidFill>
              </a:rPr>
              <a:t> I?</a:t>
            </a:r>
          </a:p>
          <a:p>
            <a:pPr algn="r"/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5" name="Shape 274"/>
          <p:cNvSpPr txBox="1"/>
          <p:nvPr/>
        </p:nvSpPr>
        <p:spPr>
          <a:xfrm>
            <a:off x="175320" y="4367420"/>
            <a:ext cx="2952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My name is</a:t>
            </a:r>
            <a:endParaRPr sz="2400" b="1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Anabela Vieira</a:t>
            </a:r>
            <a:endParaRPr sz="2400" b="1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278"/>
          <p:cNvPicPr preferRelativeResize="0"/>
          <p:nvPr/>
        </p:nvPicPr>
        <p:blipFill rotWithShape="1">
          <a:blip r:embed="rId3" cstate="print">
            <a:alphaModFix/>
          </a:blip>
          <a:srcRect l="18042" t="8524" r="14883" b="7898"/>
          <a:stretch/>
        </p:blipFill>
        <p:spPr>
          <a:xfrm>
            <a:off x="370900" y="1552401"/>
            <a:ext cx="2561146" cy="25777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75"/>
          <p:cNvSpPr txBox="1"/>
          <p:nvPr/>
        </p:nvSpPr>
        <p:spPr>
          <a:xfrm>
            <a:off x="3690600" y="1340768"/>
            <a:ext cx="5218557" cy="201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EBI do AVE.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I’m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Portuguese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Shape 276"/>
          <p:cNvSpPr txBox="1"/>
          <p:nvPr/>
        </p:nvSpPr>
        <p:spPr>
          <a:xfrm>
            <a:off x="3559761" y="3841370"/>
            <a:ext cx="5303400" cy="18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for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1st time,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CLIL classes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in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5th grade (10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It´s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being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experience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8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617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500" b="1" dirty="0" smtClean="0">
              <a:solidFill>
                <a:schemeClr val="bg1"/>
              </a:solidFill>
            </a:endParaRPr>
          </a:p>
          <a:p>
            <a:pPr algn="r"/>
            <a:r>
              <a:rPr lang="pt-PT" sz="2000" b="1" dirty="0" err="1" smtClean="0">
                <a:solidFill>
                  <a:schemeClr val="bg1"/>
                </a:solidFill>
              </a:rPr>
              <a:t>Who</a:t>
            </a:r>
            <a:r>
              <a:rPr lang="pt-PT" sz="2000" b="1" dirty="0" smtClean="0">
                <a:solidFill>
                  <a:schemeClr val="bg1"/>
                </a:solidFill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</a:rPr>
              <a:t>am</a:t>
            </a:r>
            <a:r>
              <a:rPr lang="pt-PT" sz="2000" b="1" dirty="0" smtClean="0">
                <a:solidFill>
                  <a:schemeClr val="bg1"/>
                </a:solidFill>
              </a:rPr>
              <a:t> I?</a:t>
            </a:r>
          </a:p>
          <a:p>
            <a:pPr algn="r"/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5" name="Shape 286"/>
          <p:cNvSpPr txBox="1"/>
          <p:nvPr/>
        </p:nvSpPr>
        <p:spPr>
          <a:xfrm>
            <a:off x="3563888" y="1042968"/>
            <a:ext cx="51276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I’m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coordenating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eTwinning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Legends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Around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participated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“Christmas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Around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Birthdays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Around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Shape 287"/>
          <p:cNvSpPr txBox="1"/>
          <p:nvPr/>
        </p:nvSpPr>
        <p:spPr>
          <a:xfrm>
            <a:off x="3583213" y="4437112"/>
            <a:ext cx="5127600" cy="22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feeling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24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!!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88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 rot="-152804">
            <a:off x="337821" y="1346807"/>
            <a:ext cx="2841653" cy="213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8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86850" y="3797666"/>
            <a:ext cx="2943606" cy="22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495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617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500" b="1" dirty="0" smtClean="0">
              <a:solidFill>
                <a:schemeClr val="bg1"/>
              </a:solidFill>
            </a:endParaRPr>
          </a:p>
          <a:p>
            <a:pPr algn="r"/>
            <a:r>
              <a:rPr lang="pt-PT" sz="2000" b="1" dirty="0" err="1" smtClean="0">
                <a:solidFill>
                  <a:schemeClr val="bg1"/>
                </a:solidFill>
              </a:rPr>
              <a:t>Who</a:t>
            </a:r>
            <a:r>
              <a:rPr lang="pt-PT" sz="2000" b="1" dirty="0" smtClean="0">
                <a:solidFill>
                  <a:schemeClr val="bg1"/>
                </a:solidFill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</a:rPr>
              <a:t>am</a:t>
            </a:r>
            <a:r>
              <a:rPr lang="pt-PT" sz="2000" b="1" dirty="0" smtClean="0">
                <a:solidFill>
                  <a:schemeClr val="bg1"/>
                </a:solidFill>
              </a:rPr>
              <a:t> I?</a:t>
            </a:r>
          </a:p>
          <a:p>
            <a:pPr algn="r"/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5" name="Shape 295"/>
          <p:cNvSpPr txBox="1"/>
          <p:nvPr/>
        </p:nvSpPr>
        <p:spPr>
          <a:xfrm>
            <a:off x="3642241" y="646950"/>
            <a:ext cx="5351400" cy="3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use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classes as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Kahoot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Socrative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EDMODO.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alot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way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Me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collegues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organize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ativities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as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contests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yearly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Peddy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Paper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celebrate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festivities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Christmas, Halloween,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Easter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Shape 296"/>
          <p:cNvSpPr txBox="1"/>
          <p:nvPr/>
        </p:nvSpPr>
        <p:spPr>
          <a:xfrm>
            <a:off x="3720691" y="3933056"/>
            <a:ext cx="519450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already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participated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ERASMUS Project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methodologies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younger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in Malta.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Shape 297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03366" y="4091864"/>
            <a:ext cx="2885148" cy="192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98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86750" y="1177000"/>
            <a:ext cx="2826373" cy="188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ângulo 1"/>
          <p:cNvSpPr/>
          <p:nvPr/>
        </p:nvSpPr>
        <p:spPr>
          <a:xfrm>
            <a:off x="3707904" y="5445224"/>
            <a:ext cx="5063271" cy="1289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My </a:t>
            </a:r>
            <a:r>
              <a:rPr lang="en-US" sz="2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favourite</a:t>
            </a:r>
            <a:r>
              <a:rPr lang="en-US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hobbies is walking, dancing and eating!! And of course I love teaching!</a:t>
            </a:r>
          </a:p>
        </p:txBody>
      </p:sp>
    </p:spTree>
    <p:extLst>
      <p:ext uri="{BB962C8B-B14F-4D97-AF65-F5344CB8AC3E}">
        <p14:creationId xmlns:p14="http://schemas.microsoft.com/office/powerpoint/2010/main" xmlns="" val="469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617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500" b="1" dirty="0" smtClean="0">
              <a:solidFill>
                <a:schemeClr val="bg1"/>
              </a:solidFill>
            </a:endParaRPr>
          </a:p>
          <a:p>
            <a:pPr algn="r"/>
            <a:r>
              <a:rPr lang="pt-PT" sz="2000" b="1" dirty="0" err="1" smtClean="0">
                <a:solidFill>
                  <a:schemeClr val="bg1"/>
                </a:solidFill>
              </a:rPr>
              <a:t>Who</a:t>
            </a:r>
            <a:r>
              <a:rPr lang="pt-PT" sz="2000" b="1" dirty="0" smtClean="0">
                <a:solidFill>
                  <a:schemeClr val="bg1"/>
                </a:solidFill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</a:rPr>
              <a:t>am</a:t>
            </a:r>
            <a:r>
              <a:rPr lang="pt-PT" sz="2000" b="1" dirty="0" smtClean="0">
                <a:solidFill>
                  <a:schemeClr val="bg1"/>
                </a:solidFill>
              </a:rPr>
              <a:t> I?</a:t>
            </a:r>
          </a:p>
          <a:p>
            <a:pPr algn="r"/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3689481" y="980728"/>
            <a:ext cx="3667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 am a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History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teacher.</a:t>
            </a:r>
            <a:endParaRPr lang="pt-PT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3689481" y="1724615"/>
            <a:ext cx="54545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This year I am working with student´s of the fifth grade and they have about ten – eleven years. </a:t>
            </a:r>
          </a:p>
          <a:p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Both are CLIL classes.</a:t>
            </a: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3704888" y="4636587"/>
            <a:ext cx="54391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 am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the responsible for the EBI do Ave where we have students from pre school to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nineth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grade (from three to fifteen years old).  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3689483" y="3761849"/>
            <a:ext cx="5454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 have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three lessons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per week.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1520" y="4590420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pt-P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  <a:r>
              <a:rPr lang="pt-P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endParaRPr lang="pt-P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P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Mário Moura</a:t>
            </a:r>
            <a:endParaRPr lang="pt-P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204864"/>
            <a:ext cx="1564684" cy="22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724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619125"/>
            <a:ext cx="3491880" cy="62388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3491881" y="-27384"/>
            <a:ext cx="5652120" cy="6617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endParaRPr lang="pt-PT" sz="500" b="1" dirty="0" smtClean="0">
              <a:solidFill>
                <a:schemeClr val="bg1"/>
              </a:solidFill>
            </a:endParaRPr>
          </a:p>
          <a:p>
            <a:pPr algn="r"/>
            <a:r>
              <a:rPr lang="pt-PT" sz="2000" b="1" dirty="0" err="1" smtClean="0">
                <a:solidFill>
                  <a:schemeClr val="bg1"/>
                </a:solidFill>
              </a:rPr>
              <a:t>Who</a:t>
            </a:r>
            <a:r>
              <a:rPr lang="pt-PT" sz="2000" b="1" dirty="0" smtClean="0">
                <a:solidFill>
                  <a:schemeClr val="bg1"/>
                </a:solidFill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</a:rPr>
              <a:t>am</a:t>
            </a:r>
            <a:r>
              <a:rPr lang="pt-PT" sz="2000" b="1" dirty="0" smtClean="0">
                <a:solidFill>
                  <a:schemeClr val="bg1"/>
                </a:solidFill>
              </a:rPr>
              <a:t> I?</a:t>
            </a:r>
          </a:p>
          <a:p>
            <a:pPr algn="r"/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3717549" y="980728"/>
            <a:ext cx="5435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In my classes I use Edmodo, google tools,  use tablets and cell phones to work with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Kahoot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quizizz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Socrative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pt-PT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3698793" y="2420888"/>
            <a:ext cx="54545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We use </a:t>
            </a:r>
            <a:r>
              <a:rPr lang="en-GB" sz="2400" dirty="0" err="1" smtClean="0">
                <a:solidFill>
                  <a:schemeClr val="tx2">
                    <a:lumMod val="75000"/>
                  </a:schemeClr>
                </a:solidFill>
              </a:rPr>
              <a:t>Kahoot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  and </a:t>
            </a:r>
            <a:r>
              <a:rPr lang="en-GB" sz="2400" dirty="0" err="1" smtClean="0">
                <a:solidFill>
                  <a:schemeClr val="tx2">
                    <a:lumMod val="75000"/>
                  </a:schemeClr>
                </a:solidFill>
              </a:rPr>
              <a:t>quizizz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 with the students of primary school to organize championship of mental calculation and a serious games like Math Duel and </a:t>
            </a:r>
            <a:r>
              <a:rPr lang="en-GB" sz="2400" dirty="0" err="1" smtClean="0">
                <a:solidFill>
                  <a:schemeClr val="tx2">
                    <a:lumMod val="75000"/>
                  </a:schemeClr>
                </a:solidFill>
              </a:rPr>
              <a:t>Hypatiamat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3726860" y="5622339"/>
            <a:ext cx="5439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In my free time I like to read thriller books, gardening, technologies and walk. 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3689482" y="4571489"/>
            <a:ext cx="5454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We also use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Plicker’s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Ed Puzzle,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Padlet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and Quizlet.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2" descr="G:\Valência\Fotos Sala de Aula\20161116_091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29" y="1580892"/>
            <a:ext cx="3413540" cy="19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Valência\Fotos Sala de Aula\20161116_0917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28" y="3857948"/>
            <a:ext cx="3333881" cy="18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61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1219</Words>
  <Application>Microsoft Office PowerPoint</Application>
  <PresentationFormat>Apresentação no Ecrã (4:3)</PresentationFormat>
  <Paragraphs>235</Paragraphs>
  <Slides>33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33</vt:i4>
      </vt:variant>
    </vt:vector>
  </HeadingPairs>
  <TitlesOfParts>
    <vt:vector size="34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  <vt:lpstr>Diapositivo 33</vt:lpstr>
    </vt:vector>
  </TitlesOfParts>
  <Company>M. E. - GEPE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Mário Moura</dc:creator>
  <cp:lastModifiedBy>David Osorio</cp:lastModifiedBy>
  <cp:revision>61</cp:revision>
  <dcterms:created xsi:type="dcterms:W3CDTF">2016-06-22T10:58:20Z</dcterms:created>
  <dcterms:modified xsi:type="dcterms:W3CDTF">2019-11-18T14:01:01Z</dcterms:modified>
</cp:coreProperties>
</file>