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13" r:id="rId3"/>
    <p:sldId id="287" r:id="rId4"/>
    <p:sldId id="314" r:id="rId5"/>
    <p:sldId id="312" r:id="rId6"/>
    <p:sldId id="315" r:id="rId7"/>
    <p:sldId id="316" r:id="rId8"/>
    <p:sldId id="317" r:id="rId9"/>
    <p:sldId id="318" r:id="rId10"/>
    <p:sldId id="319" r:id="rId11"/>
    <p:sldId id="320" r:id="rId12"/>
    <p:sldId id="323" r:id="rId13"/>
    <p:sldId id="327" r:id="rId14"/>
    <p:sldId id="307" r:id="rId15"/>
    <p:sldId id="324" r:id="rId16"/>
    <p:sldId id="325" r:id="rId17"/>
    <p:sldId id="322" r:id="rId18"/>
    <p:sldId id="326" r:id="rId19"/>
    <p:sldId id="321" r:id="rId20"/>
    <p:sldId id="286" r:id="rId21"/>
    <p:sldId id="308" r:id="rId22"/>
    <p:sldId id="310" r:id="rId23"/>
    <p:sldId id="309" r:id="rId24"/>
    <p:sldId id="311" r:id="rId2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B29"/>
    <a:srgbClr val="5AC349"/>
    <a:srgbClr val="477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F9DE5-983B-456A-8655-76AFCB9C72A4}" type="datetimeFigureOut">
              <a:rPr lang="pt-PT" smtClean="0"/>
              <a:t>17-04-2018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7D8E-3DC6-4E94-BE0B-235CAE97B5A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171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C7D8E-3DC6-4E94-BE0B-235CAE97B5AB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748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5CE8-038B-4470-AAF7-4E935EB0DA79}" type="datetimeFigureOut">
              <a:rPr lang="pt-PT" smtClean="0"/>
              <a:t>17-04-2018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67D-88EC-4871-AE10-D15F1ED207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065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5CE8-038B-4470-AAF7-4E935EB0DA79}" type="datetimeFigureOut">
              <a:rPr lang="pt-PT" smtClean="0"/>
              <a:t>17-04-2018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67D-88EC-4871-AE10-D15F1ED207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720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5CE8-038B-4470-AAF7-4E935EB0DA79}" type="datetimeFigureOut">
              <a:rPr lang="pt-PT" smtClean="0"/>
              <a:t>17-04-2018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67D-88EC-4871-AE10-D15F1ED207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165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5CE8-038B-4470-AAF7-4E935EB0DA79}" type="datetimeFigureOut">
              <a:rPr lang="pt-PT" smtClean="0"/>
              <a:t>17-04-2018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67D-88EC-4871-AE10-D15F1ED207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070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5CE8-038B-4470-AAF7-4E935EB0DA79}" type="datetimeFigureOut">
              <a:rPr lang="pt-PT" smtClean="0"/>
              <a:t>17-04-2018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67D-88EC-4871-AE10-D15F1ED207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953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5CE8-038B-4470-AAF7-4E935EB0DA79}" type="datetimeFigureOut">
              <a:rPr lang="pt-PT" smtClean="0"/>
              <a:t>17-04-2018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67D-88EC-4871-AE10-D15F1ED207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415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5CE8-038B-4470-AAF7-4E935EB0DA79}" type="datetimeFigureOut">
              <a:rPr lang="pt-PT" smtClean="0"/>
              <a:t>17-04-2018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67D-88EC-4871-AE10-D15F1ED207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690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5CE8-038B-4470-AAF7-4E935EB0DA79}" type="datetimeFigureOut">
              <a:rPr lang="pt-PT" smtClean="0"/>
              <a:t>17-04-2018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67D-88EC-4871-AE10-D15F1ED207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104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5CE8-038B-4470-AAF7-4E935EB0DA79}" type="datetimeFigureOut">
              <a:rPr lang="pt-PT" smtClean="0"/>
              <a:t>17-04-2018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67D-88EC-4871-AE10-D15F1ED207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989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5CE8-038B-4470-AAF7-4E935EB0DA79}" type="datetimeFigureOut">
              <a:rPr lang="pt-PT" smtClean="0"/>
              <a:t>17-04-2018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67D-88EC-4871-AE10-D15F1ED207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506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5CE8-038B-4470-AAF7-4E935EB0DA79}" type="datetimeFigureOut">
              <a:rPr lang="pt-PT" smtClean="0"/>
              <a:t>17-04-2018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67D-88EC-4871-AE10-D15F1ED207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580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A5CE8-038B-4470-AAF7-4E935EB0DA79}" type="datetimeFigureOut">
              <a:rPr lang="pt-PT" smtClean="0"/>
              <a:t>17-04-2018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A267D-88EC-4871-AE10-D15F1ED207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955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12.jpeg"/><Relationship Id="rId5" Type="http://schemas.openxmlformats.org/officeDocument/2006/relationships/image" Target="../media/image15.jpeg"/><Relationship Id="rId10" Type="http://schemas.openxmlformats.org/officeDocument/2006/relationships/image" Target="../media/image29.jpeg"/><Relationship Id="rId4" Type="http://schemas.openxmlformats.org/officeDocument/2006/relationships/image" Target="../media/image11.jpeg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ownloads\Logo Ensino v.2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21" y="1700808"/>
            <a:ext cx="30246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MÃOS UNI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20" y="2229128"/>
            <a:ext cx="4382001" cy="314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134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11951" y="2240161"/>
            <a:ext cx="1815721" cy="126188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pt-PT" sz="1100" dirty="0" smtClean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cs typeface="Aharoni" panose="02010803020104030203" pitchFamily="2" charset="-79"/>
            </a:endParaRPr>
          </a:p>
          <a:p>
            <a:r>
              <a:rPr lang="pt-PT" sz="54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cs typeface="Aharoni" panose="02010803020104030203" pitchFamily="2" charset="-79"/>
              </a:rPr>
              <a:t>WHO</a:t>
            </a:r>
          </a:p>
          <a:p>
            <a:endParaRPr lang="pt-PT" sz="10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cs typeface="Aharoni" panose="02010803020104030203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55821" y="4265220"/>
            <a:ext cx="2988179" cy="110799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pt-PT" sz="1200" b="1" dirty="0" smtClean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cs typeface="Aharoni" panose="02010803020104030203" pitchFamily="2" charset="-79"/>
            </a:endParaRPr>
          </a:p>
          <a:p>
            <a:r>
              <a:rPr lang="pt-PT" sz="5400" b="1" dirty="0" err="1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cs typeface="Aharoni" panose="02010803020104030203" pitchFamily="2" charset="-79"/>
              </a:rPr>
              <a:t>we</a:t>
            </a:r>
            <a:r>
              <a:rPr lang="pt-PT" sz="54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  <a:cs typeface="Aharoni" panose="02010803020104030203" pitchFamily="2" charset="-79"/>
              </a:rPr>
              <a:t> are?</a:t>
            </a:r>
            <a:endParaRPr lang="pt-PT" sz="54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66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0" y="619125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3491881" y="-27384"/>
            <a:ext cx="5652120" cy="20005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491881" y="-27384"/>
            <a:ext cx="5652120" cy="6924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511" y="2639157"/>
            <a:ext cx="3233873" cy="8771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err="1" smtClean="0">
                <a:solidFill>
                  <a:schemeClr val="bg1"/>
                </a:solidFill>
              </a:rPr>
              <a:t>Third</a:t>
            </a:r>
            <a:r>
              <a:rPr lang="pt-PT" sz="2800" b="1" dirty="0" smtClean="0">
                <a:solidFill>
                  <a:schemeClr val="bg1"/>
                </a:solidFill>
              </a:rPr>
              <a:t> </a:t>
            </a:r>
            <a:r>
              <a:rPr lang="pt-PT" sz="2800" b="1" dirty="0" err="1" smtClean="0">
                <a:solidFill>
                  <a:schemeClr val="bg1"/>
                </a:solidFill>
              </a:rPr>
              <a:t>cycle</a:t>
            </a:r>
            <a:endParaRPr lang="pt-PT" sz="2800" b="1" dirty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10244" name="Picture 4" descr="Resultado de imagem para 3Âº cic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"/>
            <a:ext cx="5652119" cy="12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25abril2016 EBIDOAVE\IMG_29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61" y="4941167"/>
            <a:ext cx="2841707" cy="189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Baile dos Namorados 2º E 3º CICLO\DSC011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80" y="2780928"/>
            <a:ext cx="3461308" cy="230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Visita de DOCENTES estrangeiros a Taíde 14jan2015 Intercâmbio Internacional\DSC039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60" y="1260746"/>
            <a:ext cx="2664712" cy="19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8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0" y="619125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3491881" y="-27384"/>
            <a:ext cx="5652120" cy="20005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491881" y="-27384"/>
            <a:ext cx="5652120" cy="6924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60032" y="-27384"/>
            <a:ext cx="4283969" cy="63094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err="1" smtClean="0">
                <a:solidFill>
                  <a:schemeClr val="bg1"/>
                </a:solidFill>
              </a:rPr>
              <a:t>Third</a:t>
            </a:r>
            <a:r>
              <a:rPr lang="pt-PT" sz="2800" b="1" dirty="0" smtClean="0">
                <a:solidFill>
                  <a:schemeClr val="bg1"/>
                </a:solidFill>
              </a:rPr>
              <a:t> </a:t>
            </a:r>
            <a:r>
              <a:rPr lang="pt-PT" sz="2800" b="1" dirty="0" err="1" smtClean="0">
                <a:solidFill>
                  <a:schemeClr val="bg1"/>
                </a:solidFill>
              </a:rPr>
              <a:t>cycle</a:t>
            </a:r>
            <a:r>
              <a:rPr lang="pt-PT" sz="2800" b="1" dirty="0" smtClean="0">
                <a:solidFill>
                  <a:schemeClr val="bg1"/>
                </a:solidFill>
              </a:rPr>
              <a:t> (regular) </a:t>
            </a:r>
            <a:endParaRPr lang="pt-PT" sz="28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3581" y="807273"/>
            <a:ext cx="324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Where</a:t>
            </a:r>
            <a:r>
              <a:rPr lang="pt-PT" b="1" dirty="0" smtClean="0">
                <a:solidFill>
                  <a:schemeClr val="bg1"/>
                </a:solidFill>
              </a:rPr>
              <a:t> do </a:t>
            </a:r>
            <a:r>
              <a:rPr lang="pt-PT" b="1" dirty="0" err="1" smtClean="0">
                <a:solidFill>
                  <a:schemeClr val="bg1"/>
                </a:solidFill>
              </a:rPr>
              <a:t>we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have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this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option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16288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For </a:t>
            </a:r>
            <a:r>
              <a:rPr lang="pt-PT" b="1" dirty="0" err="1" smtClean="0">
                <a:solidFill>
                  <a:schemeClr val="bg1"/>
                </a:solidFill>
              </a:rPr>
              <a:t>whom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23488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AEPL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31409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Schedules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5536" y="58052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Particularity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63888" y="776211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educational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offer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private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(In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last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situation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parents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563888" y="162880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12 and 15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491880" y="2278613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EB do Ave.</a:t>
            </a:r>
          </a:p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E. S. P. L.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470176" y="3176101"/>
            <a:ext cx="5580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08.30H 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17.00H/ 18.30H </a:t>
            </a:r>
            <a:r>
              <a:rPr lang="pt-PT" b="1" dirty="0" smtClean="0">
                <a:solidFill>
                  <a:srgbClr val="FF0000"/>
                </a:solidFill>
              </a:rPr>
              <a:t>- </a:t>
            </a:r>
            <a:r>
              <a:rPr lang="pt-PT" b="1" dirty="0" err="1"/>
              <a:t>a</a:t>
            </a:r>
            <a:r>
              <a:rPr lang="pt-PT" b="1" dirty="0" err="1" smtClean="0"/>
              <a:t>b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32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hours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week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( 1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hour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lunch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pt-P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Our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don´t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classes 2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afternoons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per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week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pt-P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569243" y="5818038"/>
            <a:ext cx="5539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It’s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compulsory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9th grade,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do a Portuguese and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national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exame.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95536" y="45091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Subjects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491880" y="4509120"/>
            <a:ext cx="558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Portuguese, </a:t>
            </a:r>
            <a:r>
              <a:rPr lang="pt-PT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Geography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Maths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pt-PT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Chemistry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Natural </a:t>
            </a:r>
            <a:r>
              <a:rPr lang="pt-PT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Tecnology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ICT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 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PT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PT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hysical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PT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ducation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pt-PT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Citizenship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t-PT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9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0" y="603558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3491881" y="-27384"/>
            <a:ext cx="5652120" cy="20005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491881" y="-27384"/>
            <a:ext cx="5652120" cy="6924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60032" y="-27384"/>
            <a:ext cx="4283969" cy="63094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err="1" smtClean="0">
                <a:solidFill>
                  <a:schemeClr val="bg1"/>
                </a:solidFill>
              </a:rPr>
              <a:t>Third</a:t>
            </a:r>
            <a:r>
              <a:rPr lang="pt-PT" sz="2800" b="1" dirty="0" smtClean="0">
                <a:solidFill>
                  <a:schemeClr val="bg1"/>
                </a:solidFill>
              </a:rPr>
              <a:t> </a:t>
            </a:r>
            <a:r>
              <a:rPr lang="pt-PT" sz="2800" b="1" dirty="0" err="1" smtClean="0">
                <a:solidFill>
                  <a:schemeClr val="bg1"/>
                </a:solidFill>
              </a:rPr>
              <a:t>cycle</a:t>
            </a:r>
            <a:r>
              <a:rPr lang="pt-PT" sz="2800" b="1" dirty="0" smtClean="0">
                <a:solidFill>
                  <a:schemeClr val="bg1"/>
                </a:solidFill>
              </a:rPr>
              <a:t> (Vocacional) </a:t>
            </a:r>
            <a:endParaRPr lang="pt-PT" sz="28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36005" y="780269"/>
            <a:ext cx="345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Where</a:t>
            </a:r>
            <a:r>
              <a:rPr lang="pt-PT" b="1" dirty="0" smtClean="0">
                <a:solidFill>
                  <a:schemeClr val="bg1"/>
                </a:solidFill>
              </a:rPr>
              <a:t> do </a:t>
            </a:r>
            <a:r>
              <a:rPr lang="pt-PT" b="1" dirty="0" err="1" smtClean="0">
                <a:solidFill>
                  <a:schemeClr val="bg1"/>
                </a:solidFill>
              </a:rPr>
              <a:t>have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we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this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option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19795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For </a:t>
            </a:r>
            <a:r>
              <a:rPr lang="pt-PT" b="1" dirty="0" err="1" smtClean="0">
                <a:solidFill>
                  <a:schemeClr val="bg1"/>
                </a:solidFill>
              </a:rPr>
              <a:t>whom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27941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AEPL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35544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Schedule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5536" y="58052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Particularity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63888" y="776211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educational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option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in:</a:t>
            </a:r>
          </a:p>
          <a:p>
            <a:pPr marL="285750" indent="-285750">
              <a:buFontTx/>
              <a:buChar char="-"/>
            </a:pP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private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563887" y="1979548"/>
            <a:ext cx="554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faillure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 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563888" y="2782669"/>
            <a:ext cx="554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Only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are 15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faillure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27884" y="5805264"/>
            <a:ext cx="5436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wishes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a 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regular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secundary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do 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Portuguese 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Maths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>
                <a:solidFill>
                  <a:srgbClr val="FF0000"/>
                </a:solidFill>
              </a:rPr>
              <a:t>national</a:t>
            </a:r>
            <a:r>
              <a:rPr lang="pt-PT" b="1" dirty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rgbClr val="FF0000"/>
                </a:solidFill>
              </a:rPr>
              <a:t>exames.</a:t>
            </a:r>
            <a:endParaRPr lang="pt-PT" b="1" dirty="0">
              <a:solidFill>
                <a:srgbClr val="FF0000"/>
              </a:solidFill>
            </a:endParaRPr>
          </a:p>
          <a:p>
            <a:endParaRPr lang="pt-PT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67544" y="46531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Subjects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527885" y="4641893"/>
            <a:ext cx="558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Portuguese, English,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Citinzenship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ICT and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thers related with the specific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vocational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training.</a:t>
            </a:r>
            <a:endParaRPr lang="pt-P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563888" y="355297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About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2100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hours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(2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About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1200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hours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( 1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15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0" y="619125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3491881" y="-27384"/>
            <a:ext cx="5652120" cy="6924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1000" b="1" dirty="0" smtClean="0">
              <a:solidFill>
                <a:schemeClr val="bg1"/>
              </a:solidFill>
            </a:endParaRPr>
          </a:p>
          <a:p>
            <a:pPr algn="r"/>
            <a:endParaRPr lang="pt-PT" b="1" dirty="0">
              <a:solidFill>
                <a:schemeClr val="bg1"/>
              </a:solidFill>
            </a:endParaRPr>
          </a:p>
          <a:p>
            <a:pPr algn="r"/>
            <a:endParaRPr lang="pt-PT" sz="11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1" y="2639157"/>
            <a:ext cx="3233873" cy="173893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err="1" smtClean="0">
                <a:solidFill>
                  <a:schemeClr val="bg1"/>
                </a:solidFill>
              </a:rPr>
              <a:t>Secondary</a:t>
            </a:r>
            <a:endParaRPr lang="pt-PT" sz="28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smtClean="0">
                <a:solidFill>
                  <a:schemeClr val="bg1"/>
                </a:solidFill>
              </a:rPr>
              <a:t>Regular </a:t>
            </a:r>
            <a:r>
              <a:rPr lang="pt-PT" sz="2800" b="1" dirty="0" err="1" smtClean="0">
                <a:solidFill>
                  <a:schemeClr val="bg1"/>
                </a:solidFill>
              </a:rPr>
              <a:t>courses</a:t>
            </a:r>
            <a:endParaRPr lang="pt-PT" sz="28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err="1" smtClean="0">
                <a:solidFill>
                  <a:schemeClr val="bg1"/>
                </a:solidFill>
              </a:rPr>
              <a:t>Vocational</a:t>
            </a:r>
            <a:r>
              <a:rPr lang="pt-PT" sz="2800" b="1" dirty="0" smtClean="0">
                <a:solidFill>
                  <a:schemeClr val="bg1"/>
                </a:solidFill>
              </a:rPr>
              <a:t> </a:t>
            </a:r>
            <a:r>
              <a:rPr lang="pt-PT" sz="2800" b="1" dirty="0" err="1" smtClean="0">
                <a:solidFill>
                  <a:schemeClr val="bg1"/>
                </a:solidFill>
              </a:rPr>
              <a:t>courses</a:t>
            </a:r>
            <a:endParaRPr lang="pt-PT" sz="2800" b="1" dirty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09" y="1502184"/>
            <a:ext cx="5493480" cy="412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0" y="619125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3491881" y="-27384"/>
            <a:ext cx="5652120" cy="6924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1000" b="1" dirty="0" smtClean="0">
              <a:solidFill>
                <a:schemeClr val="bg1"/>
              </a:solidFill>
            </a:endParaRPr>
          </a:p>
          <a:p>
            <a:pPr algn="r"/>
            <a:endParaRPr lang="pt-PT" b="1" dirty="0">
              <a:solidFill>
                <a:schemeClr val="bg1"/>
              </a:solidFill>
            </a:endParaRPr>
          </a:p>
          <a:p>
            <a:pPr algn="r"/>
            <a:endParaRPr lang="pt-PT" sz="11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1" y="2639157"/>
            <a:ext cx="3233873" cy="173893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err="1" smtClean="0">
                <a:solidFill>
                  <a:schemeClr val="bg1"/>
                </a:solidFill>
              </a:rPr>
              <a:t>Secondary</a:t>
            </a:r>
            <a:endParaRPr lang="pt-PT" sz="28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smtClean="0">
                <a:solidFill>
                  <a:schemeClr val="bg1"/>
                </a:solidFill>
              </a:rPr>
              <a:t>Regular </a:t>
            </a:r>
            <a:r>
              <a:rPr lang="pt-PT" sz="2800" b="1" dirty="0" err="1" smtClean="0">
                <a:solidFill>
                  <a:schemeClr val="bg1"/>
                </a:solidFill>
              </a:rPr>
              <a:t>courses</a:t>
            </a:r>
            <a:endParaRPr lang="pt-PT" sz="28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err="1" smtClean="0">
                <a:solidFill>
                  <a:schemeClr val="bg1"/>
                </a:solidFill>
              </a:rPr>
              <a:t>Vocational</a:t>
            </a:r>
            <a:r>
              <a:rPr lang="pt-PT" sz="2800" b="1" dirty="0" smtClean="0">
                <a:solidFill>
                  <a:schemeClr val="bg1"/>
                </a:solidFill>
              </a:rPr>
              <a:t> </a:t>
            </a:r>
            <a:r>
              <a:rPr lang="pt-PT" sz="2800" b="1" dirty="0" err="1" smtClean="0">
                <a:solidFill>
                  <a:schemeClr val="bg1"/>
                </a:solidFill>
              </a:rPr>
              <a:t>courses</a:t>
            </a:r>
            <a:endParaRPr lang="pt-PT" sz="2800" b="1" dirty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Resultado de imagem para ensino secundÃ¡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981" y="954830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cursos profissiona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168"/>
            <a:ext cx="33623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m para cursos profissiona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81" y="1844623"/>
            <a:ext cx="3064667" cy="267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0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0" y="619125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-324544" y="662209"/>
            <a:ext cx="379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Where</a:t>
            </a:r>
            <a:r>
              <a:rPr lang="pt-PT" b="1" dirty="0" smtClean="0">
                <a:solidFill>
                  <a:schemeClr val="bg1"/>
                </a:solidFill>
              </a:rPr>
              <a:t> do </a:t>
            </a:r>
            <a:r>
              <a:rPr lang="pt-PT" b="1" dirty="0" err="1" smtClean="0">
                <a:solidFill>
                  <a:schemeClr val="bg1"/>
                </a:solidFill>
              </a:rPr>
              <a:t>have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we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this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option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14127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For </a:t>
            </a:r>
            <a:r>
              <a:rPr lang="pt-PT" b="1" dirty="0" err="1" smtClean="0">
                <a:solidFill>
                  <a:schemeClr val="bg1"/>
                </a:solidFill>
              </a:rPr>
              <a:t>whom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215502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AEPL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277918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Schedule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63888" y="632195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educational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offer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private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(In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last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situation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parents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pay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pt-PT" b="1" dirty="0">
              <a:solidFill>
                <a:schemeClr val="bg1"/>
              </a:solidFill>
            </a:endParaRPr>
          </a:p>
          <a:p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563888" y="141277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15 to 18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(10th, 11th and 12th grade)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78580" y="2155029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E. S. P. L.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512095" y="2707178"/>
            <a:ext cx="5631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About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30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hours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week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( 1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hour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lunch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pt-P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Our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don´t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classes 2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afternoons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per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week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pt-P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95536" y="400332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Options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492593" y="4003323"/>
            <a:ext cx="558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Science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technology</a:t>
            </a:r>
            <a:endParaRPr lang="pt-PT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endParaRPr lang="pt-PT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Arts</a:t>
            </a:r>
            <a:endParaRPr lang="pt-PT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Languages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humanities</a:t>
            </a:r>
            <a:endParaRPr lang="pt-PT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71275" y="53012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Particularities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467619" y="5301208"/>
            <a:ext cx="5856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It´s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good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choice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want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11th and 12th grade,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do 2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national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exames. </a:t>
            </a:r>
          </a:p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marks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these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national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exames are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important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access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491880" y="0"/>
            <a:ext cx="5652121" cy="60016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9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400" b="1" dirty="0" err="1" smtClean="0">
                <a:solidFill>
                  <a:schemeClr val="bg1"/>
                </a:solidFill>
              </a:rPr>
              <a:t>Secondary</a:t>
            </a:r>
            <a:r>
              <a:rPr lang="pt-PT" sz="2400" b="1" dirty="0" smtClean="0">
                <a:solidFill>
                  <a:schemeClr val="bg1"/>
                </a:solidFill>
              </a:rPr>
              <a:t> - Regular </a:t>
            </a:r>
            <a:r>
              <a:rPr lang="pt-PT" sz="2400" b="1" dirty="0" err="1" smtClean="0">
                <a:solidFill>
                  <a:schemeClr val="bg1"/>
                </a:solidFill>
              </a:rPr>
              <a:t>courses</a:t>
            </a:r>
            <a:endParaRPr lang="pt-PT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0" y="619125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3491881" y="-27384"/>
            <a:ext cx="5652120" cy="67710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10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err="1">
                <a:solidFill>
                  <a:schemeClr val="bg1"/>
                </a:solidFill>
              </a:rPr>
              <a:t>Secondary</a:t>
            </a:r>
            <a:r>
              <a:rPr lang="pt-PT" sz="2800" b="1" dirty="0">
                <a:solidFill>
                  <a:schemeClr val="bg1"/>
                </a:solidFill>
              </a:rPr>
              <a:t> - Regular </a:t>
            </a:r>
            <a:r>
              <a:rPr lang="pt-PT" sz="2800" b="1" dirty="0" err="1" smtClean="0">
                <a:solidFill>
                  <a:schemeClr val="bg1"/>
                </a:solidFill>
              </a:rPr>
              <a:t>courses</a:t>
            </a:r>
            <a:endParaRPr lang="pt-PT" sz="2800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07504" y="620688"/>
            <a:ext cx="338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Where</a:t>
            </a:r>
            <a:r>
              <a:rPr lang="pt-PT" b="1" dirty="0" smtClean="0">
                <a:solidFill>
                  <a:schemeClr val="bg1"/>
                </a:solidFill>
              </a:rPr>
              <a:t> do </a:t>
            </a:r>
            <a:r>
              <a:rPr lang="pt-PT" b="1" dirty="0" err="1" smtClean="0">
                <a:solidFill>
                  <a:schemeClr val="bg1"/>
                </a:solidFill>
              </a:rPr>
              <a:t>we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have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this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option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32048" y="18448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For </a:t>
            </a:r>
            <a:r>
              <a:rPr lang="pt-PT" b="1" dirty="0" err="1" smtClean="0">
                <a:solidFill>
                  <a:schemeClr val="bg1"/>
                </a:solidFill>
              </a:rPr>
              <a:t>whom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95536" y="48709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AEPL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901470" y="350505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Schedule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563888" y="632195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educational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offer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private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(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student´s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don’t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receive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financial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support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given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European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Union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528392" y="1844824"/>
            <a:ext cx="5580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15 and 18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(10th, 11th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12th grade)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who want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start to work earlier. 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are usually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learning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difficulties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unmotivated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pt-PT" b="1" dirty="0" smtClean="0"/>
              <a:t>low </a:t>
            </a:r>
            <a:r>
              <a:rPr lang="pt-PT" b="1" dirty="0" err="1"/>
              <a:t>school</a:t>
            </a:r>
            <a:r>
              <a:rPr lang="pt-PT" b="1" dirty="0"/>
              <a:t> </a:t>
            </a:r>
            <a:r>
              <a:rPr lang="pt-PT" b="1" dirty="0" err="1" smtClean="0"/>
              <a:t>expectations</a:t>
            </a:r>
            <a:r>
              <a:rPr lang="pt-PT" b="1" dirty="0" smtClean="0"/>
              <a:t>.</a:t>
            </a:r>
            <a:endParaRPr lang="pt-PT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578580" y="4870901"/>
            <a:ext cx="53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Health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assistant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computers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electronic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audiovisuals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multimedia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ourism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620615" y="3491716"/>
            <a:ext cx="563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About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3100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hours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95536" y="413804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Options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600400" y="4139788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71275" y="587901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Particularities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467619" y="5879013"/>
            <a:ext cx="5676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It´s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good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choice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want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begin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earlier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job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market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95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0" y="619125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3491881" y="-27384"/>
            <a:ext cx="5652120" cy="67710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1000" b="1" dirty="0" smtClean="0">
              <a:solidFill>
                <a:schemeClr val="bg1"/>
              </a:solidFill>
            </a:endParaRPr>
          </a:p>
          <a:p>
            <a:pPr algn="r"/>
            <a:r>
              <a:rPr lang="pt-PT" sz="1000" b="1" dirty="0">
                <a:solidFill>
                  <a:schemeClr val="bg1"/>
                </a:solidFill>
              </a:rPr>
              <a:t/>
            </a:r>
            <a:br>
              <a:rPr lang="pt-PT" sz="1000" b="1" dirty="0">
                <a:solidFill>
                  <a:schemeClr val="bg1"/>
                </a:solidFill>
              </a:rPr>
            </a:br>
            <a:endParaRPr lang="pt-PT" b="1" dirty="0" smtClean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1" y="2639157"/>
            <a:ext cx="3233873" cy="173893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ctr"/>
            <a:r>
              <a:rPr lang="pt-PT" sz="2800" b="1" dirty="0" err="1" smtClean="0">
                <a:solidFill>
                  <a:schemeClr val="bg1"/>
                </a:solidFill>
              </a:rPr>
              <a:t>Adults</a:t>
            </a:r>
            <a:endParaRPr lang="pt-PT" sz="2800" b="1" dirty="0" smtClean="0">
              <a:solidFill>
                <a:schemeClr val="bg1"/>
              </a:solidFill>
            </a:endParaRPr>
          </a:p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 and </a:t>
            </a:r>
          </a:p>
          <a:p>
            <a:pPr algn="ctr"/>
            <a:r>
              <a:rPr lang="pt-PT" sz="2800" b="1" dirty="0" err="1" smtClean="0">
                <a:solidFill>
                  <a:schemeClr val="bg1"/>
                </a:solidFill>
              </a:rPr>
              <a:t>lifelong</a:t>
            </a:r>
            <a:r>
              <a:rPr lang="pt-PT" sz="2800" b="1" dirty="0" smtClean="0">
                <a:solidFill>
                  <a:schemeClr val="bg1"/>
                </a:solidFill>
              </a:rPr>
              <a:t> </a:t>
            </a:r>
            <a:r>
              <a:rPr lang="pt-PT" sz="2800" b="1" dirty="0" err="1" smtClean="0">
                <a:solidFill>
                  <a:schemeClr val="bg1"/>
                </a:solidFill>
              </a:rPr>
              <a:t>learning</a:t>
            </a:r>
            <a:endParaRPr lang="pt-PT" sz="2800" b="1" dirty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Resultado de imagem para cq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881" y="907595"/>
            <a:ext cx="5679515" cy="115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cursos e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78807"/>
            <a:ext cx="4286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38" y="4437112"/>
            <a:ext cx="5466605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3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-36512" y="619125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3413384" y="-39664"/>
            <a:ext cx="5652120" cy="67710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1000" b="1" dirty="0" smtClean="0">
              <a:solidFill>
                <a:schemeClr val="bg1"/>
              </a:solidFill>
            </a:endParaRPr>
          </a:p>
          <a:p>
            <a:pPr algn="r"/>
            <a:r>
              <a:rPr lang="pt-PT" sz="1000" b="1" dirty="0">
                <a:solidFill>
                  <a:schemeClr val="bg1"/>
                </a:solidFill>
              </a:rPr>
              <a:t/>
            </a:r>
            <a:br>
              <a:rPr lang="pt-PT" sz="1000" b="1" dirty="0">
                <a:solidFill>
                  <a:schemeClr val="bg1"/>
                </a:solidFill>
              </a:rPr>
            </a:br>
            <a:endParaRPr lang="pt-PT" b="1" dirty="0" smtClean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91880" y="-34900"/>
            <a:ext cx="5652120" cy="73866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6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400" b="1" dirty="0" err="1" smtClean="0">
                <a:solidFill>
                  <a:schemeClr val="bg1"/>
                </a:solidFill>
              </a:rPr>
              <a:t>Adults</a:t>
            </a:r>
            <a:r>
              <a:rPr lang="pt-PT" sz="2400" b="1" dirty="0" smtClean="0">
                <a:solidFill>
                  <a:schemeClr val="bg1"/>
                </a:solidFill>
              </a:rPr>
              <a:t> and </a:t>
            </a:r>
            <a:r>
              <a:rPr lang="pt-PT" sz="2400" b="1" dirty="0" err="1" smtClean="0">
                <a:solidFill>
                  <a:schemeClr val="bg1"/>
                </a:solidFill>
              </a:rPr>
              <a:t>lifelong</a:t>
            </a:r>
            <a:r>
              <a:rPr lang="pt-PT" sz="2400" b="1" dirty="0" smtClean="0">
                <a:solidFill>
                  <a:schemeClr val="bg1"/>
                </a:solidFill>
              </a:rPr>
              <a:t> </a:t>
            </a:r>
            <a:r>
              <a:rPr lang="pt-PT" sz="2400" b="1" dirty="0" err="1" smtClean="0">
                <a:solidFill>
                  <a:schemeClr val="bg1"/>
                </a:solidFill>
              </a:rPr>
              <a:t>learning</a:t>
            </a:r>
            <a:endParaRPr lang="pt-PT" sz="2400" b="1" dirty="0">
              <a:solidFill>
                <a:schemeClr val="bg1"/>
              </a:solidFill>
            </a:endParaRPr>
          </a:p>
          <a:p>
            <a:pPr algn="r"/>
            <a:endParaRPr lang="pt-PT" sz="105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236828" y="1265074"/>
            <a:ext cx="3700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Where</a:t>
            </a:r>
            <a:r>
              <a:rPr lang="pt-PT" b="1" dirty="0" smtClean="0">
                <a:solidFill>
                  <a:schemeClr val="bg1"/>
                </a:solidFill>
              </a:rPr>
              <a:t> do </a:t>
            </a:r>
            <a:r>
              <a:rPr lang="pt-PT" b="1" dirty="0" err="1" smtClean="0">
                <a:solidFill>
                  <a:schemeClr val="bg1"/>
                </a:solidFill>
              </a:rPr>
              <a:t>we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have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this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option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3158" y="222867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For </a:t>
            </a:r>
            <a:r>
              <a:rPr lang="pt-PT" b="1" dirty="0" err="1" smtClean="0">
                <a:solidFill>
                  <a:schemeClr val="bg1"/>
                </a:solidFill>
              </a:rPr>
              <a:t>who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9512" y="48505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AEPL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31677" y="358924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Options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419872" y="1270501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educational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offer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some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in a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private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institutions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419872" y="2228671"/>
            <a:ext cx="5631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those who left school without completing a certain level of schooling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Unemployed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people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pt-P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PT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419872" y="3565465"/>
            <a:ext cx="5631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Structured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(EFA)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Recognition and validation of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skills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acquired throughout life.</a:t>
            </a:r>
            <a:endParaRPr lang="pt-PT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419872" y="4893619"/>
            <a:ext cx="563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CQEP</a:t>
            </a:r>
          </a:p>
        </p:txBody>
      </p:sp>
    </p:spTree>
    <p:extLst>
      <p:ext uri="{BB962C8B-B14F-4D97-AF65-F5344CB8AC3E}">
        <p14:creationId xmlns:p14="http://schemas.microsoft.com/office/powerpoint/2010/main" val="57851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0" y="619125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Acer\Downloads\Logo Ensino v.2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6" y="3396724"/>
            <a:ext cx="3511686" cy="346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91881" y="-27384"/>
            <a:ext cx="5652120" cy="6924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1000" b="1" dirty="0" smtClean="0">
              <a:solidFill>
                <a:schemeClr val="bg1"/>
              </a:solidFill>
            </a:endParaRPr>
          </a:p>
          <a:p>
            <a:pPr algn="r"/>
            <a:r>
              <a:rPr lang="pt-PT" b="1" dirty="0" smtClean="0">
                <a:solidFill>
                  <a:schemeClr val="bg1"/>
                </a:solidFill>
              </a:rPr>
              <a:t>Agrupamento de Escolas da P. de Lanhoso</a:t>
            </a:r>
          </a:p>
          <a:p>
            <a:pPr algn="r"/>
            <a:endParaRPr lang="pt-PT" sz="1100" b="1" dirty="0">
              <a:solidFill>
                <a:schemeClr val="bg1"/>
              </a:solidFill>
            </a:endParaRPr>
          </a:p>
        </p:txBody>
      </p:sp>
      <p:sp>
        <p:nvSpPr>
          <p:cNvPr id="13" name="Rectângulo 1"/>
          <p:cNvSpPr/>
          <p:nvPr/>
        </p:nvSpPr>
        <p:spPr>
          <a:xfrm>
            <a:off x="3635896" y="679436"/>
            <a:ext cx="5508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err="1" smtClean="0">
                <a:solidFill>
                  <a:srgbClr val="7030A0"/>
                </a:solidFill>
              </a:rPr>
              <a:t>It’s</a:t>
            </a:r>
            <a:r>
              <a:rPr lang="pt-PT" sz="2400" b="1" dirty="0" smtClean="0">
                <a:solidFill>
                  <a:srgbClr val="7030A0"/>
                </a:solidFill>
              </a:rPr>
              <a:t> time to “</a:t>
            </a:r>
            <a:r>
              <a:rPr lang="pt-PT" sz="2400" b="1" dirty="0" err="1" smtClean="0">
                <a:solidFill>
                  <a:srgbClr val="7030A0"/>
                </a:solidFill>
              </a:rPr>
              <a:t>visit</a:t>
            </a:r>
            <a:r>
              <a:rPr lang="pt-PT" sz="2400" b="1" dirty="0" smtClean="0">
                <a:solidFill>
                  <a:srgbClr val="7030A0"/>
                </a:solidFill>
              </a:rPr>
              <a:t>” </a:t>
            </a:r>
            <a:r>
              <a:rPr lang="pt-PT" sz="2400" b="1" dirty="0" err="1" smtClean="0">
                <a:solidFill>
                  <a:srgbClr val="7030A0"/>
                </a:solidFill>
              </a:rPr>
              <a:t>Agr</a:t>
            </a:r>
            <a:r>
              <a:rPr lang="pt-PT" sz="2400" b="1" dirty="0" smtClean="0">
                <a:solidFill>
                  <a:srgbClr val="7030A0"/>
                </a:solidFill>
              </a:rPr>
              <a:t>. Póvoa de Lanhoso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Rectângulo 1"/>
          <p:cNvSpPr/>
          <p:nvPr/>
        </p:nvSpPr>
        <p:spPr>
          <a:xfrm>
            <a:off x="3635897" y="3165891"/>
            <a:ext cx="5508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solidFill>
                  <a:srgbClr val="7030A0"/>
                </a:solidFill>
              </a:rPr>
              <a:t>Vídeo -  “</a:t>
            </a:r>
            <a:r>
              <a:rPr lang="pt-PT" sz="2400" b="1" dirty="0" err="1" smtClean="0">
                <a:solidFill>
                  <a:srgbClr val="7030A0"/>
                </a:solidFill>
              </a:rPr>
              <a:t>School</a:t>
            </a:r>
            <a:r>
              <a:rPr lang="pt-PT" sz="2400" b="1" dirty="0" smtClean="0">
                <a:solidFill>
                  <a:srgbClr val="7030A0"/>
                </a:solidFill>
              </a:rPr>
              <a:t> </a:t>
            </a:r>
            <a:r>
              <a:rPr lang="pt-PT" sz="2400" b="1" dirty="0" err="1" smtClean="0">
                <a:solidFill>
                  <a:srgbClr val="7030A0"/>
                </a:solidFill>
              </a:rPr>
              <a:t>of</a:t>
            </a:r>
            <a:r>
              <a:rPr lang="pt-PT" sz="2400" b="1" dirty="0" smtClean="0">
                <a:solidFill>
                  <a:srgbClr val="7030A0"/>
                </a:solidFill>
              </a:rPr>
              <a:t> </a:t>
            </a:r>
            <a:r>
              <a:rPr lang="pt-PT" sz="2400" b="1" dirty="0" err="1" smtClean="0">
                <a:solidFill>
                  <a:srgbClr val="7030A0"/>
                </a:solidFill>
              </a:rPr>
              <a:t>the</a:t>
            </a:r>
            <a:r>
              <a:rPr lang="pt-PT" sz="2400" b="1" dirty="0" smtClean="0">
                <a:solidFill>
                  <a:srgbClr val="7030A0"/>
                </a:solidFill>
              </a:rPr>
              <a:t> FUTURE”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0" y="619125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3491881" y="-27384"/>
            <a:ext cx="5652120" cy="20005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491881" y="-27384"/>
            <a:ext cx="5652120" cy="6924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32467" y="3048431"/>
            <a:ext cx="3491880" cy="8771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err="1" smtClean="0">
                <a:solidFill>
                  <a:schemeClr val="bg1"/>
                </a:solidFill>
              </a:rPr>
              <a:t>Nursery</a:t>
            </a:r>
            <a:endParaRPr lang="pt-PT" sz="2800" b="1" dirty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Resultado de imagem para berÃ§Ã¡r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5659257" cy="377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0" y="619125"/>
            <a:ext cx="914400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ixaDeTexto 14"/>
          <p:cNvSpPr txBox="1"/>
          <p:nvPr/>
        </p:nvSpPr>
        <p:spPr>
          <a:xfrm>
            <a:off x="3491881" y="-27384"/>
            <a:ext cx="5652120" cy="6924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1000" b="1" dirty="0" smtClean="0">
              <a:solidFill>
                <a:schemeClr val="bg1"/>
              </a:solidFill>
            </a:endParaRPr>
          </a:p>
          <a:p>
            <a:pPr algn="r"/>
            <a:r>
              <a:rPr lang="pt-PT" b="1" dirty="0" smtClean="0">
                <a:solidFill>
                  <a:schemeClr val="bg1"/>
                </a:solidFill>
              </a:rPr>
              <a:t>EBI DO AVE</a:t>
            </a:r>
          </a:p>
          <a:p>
            <a:pPr algn="r"/>
            <a:endParaRPr lang="pt-PT" sz="11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4B Prof VANESSA\DSC00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28700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4B Prof VANESSA\DSC008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24" y="2627979"/>
            <a:ext cx="1665875" cy="222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5abril2016 EBIDOAVE\IMG_29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61" y="4941167"/>
            <a:ext cx="2841707" cy="189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Baile dos Namorados 2º E 3º CICLO\DSC011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25" y="2563262"/>
            <a:ext cx="3461308" cy="230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biblioteca\carnaval\DSC012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804931"/>
            <a:ext cx="2736304" cy="18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EXPERIÊNCIAS 22 março\DSC004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1" y="4725144"/>
            <a:ext cx="2747668" cy="20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jardinagem 2º ciclo 8junho2016\IMG_54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68" y="788951"/>
            <a:ext cx="2465578" cy="1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Prof Ana Poças sala de aula\DSC0158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25" y="4970423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Visita de DOCENTES estrangeiros a Taíde 14jan2015 Intercâmbio Internacional\DSC0399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147" y="434136"/>
            <a:ext cx="2664712" cy="19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0" y="587046"/>
            <a:ext cx="9143999" cy="62709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ixaDeTexto 14"/>
          <p:cNvSpPr txBox="1"/>
          <p:nvPr/>
        </p:nvSpPr>
        <p:spPr>
          <a:xfrm>
            <a:off x="3491881" y="-27384"/>
            <a:ext cx="5652120" cy="6924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1000" b="1" dirty="0" smtClean="0">
              <a:solidFill>
                <a:schemeClr val="bg1"/>
              </a:solidFill>
            </a:endParaRPr>
          </a:p>
          <a:p>
            <a:pPr algn="r"/>
            <a:r>
              <a:rPr lang="pt-PT" b="1" dirty="0" smtClean="0">
                <a:solidFill>
                  <a:schemeClr val="bg1"/>
                </a:solidFill>
              </a:rPr>
              <a:t>EBI DO AVE</a:t>
            </a:r>
          </a:p>
          <a:p>
            <a:pPr algn="r"/>
            <a:endParaRPr lang="pt-PT" sz="1100" b="1" dirty="0">
              <a:solidFill>
                <a:schemeClr val="bg1"/>
              </a:solidFill>
            </a:endParaRPr>
          </a:p>
        </p:txBody>
      </p:sp>
      <p:pic>
        <p:nvPicPr>
          <p:cNvPr id="3" name="Picture 3" descr="C:\Users\ACER\Desktop\espaços da EBI do AVE\DSC03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65112"/>
            <a:ext cx="3397151" cy="25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CER\Desktop\espaços da EBI do AVE\DSC03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57" y="3429000"/>
            <a:ext cx="3297923" cy="247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CER\Desktop\espaços da EBI do AVE\DSC036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89469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ACER\Desktop\espaços da EBI do AVE\DSC036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31958"/>
            <a:ext cx="3450456" cy="25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0" y="587046"/>
            <a:ext cx="9143999" cy="62709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ixaDeTexto 14"/>
          <p:cNvSpPr txBox="1"/>
          <p:nvPr/>
        </p:nvSpPr>
        <p:spPr>
          <a:xfrm>
            <a:off x="3491881" y="-27384"/>
            <a:ext cx="5652120" cy="6924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1000" b="1" dirty="0" smtClean="0">
              <a:solidFill>
                <a:schemeClr val="bg1"/>
              </a:solidFill>
            </a:endParaRPr>
          </a:p>
          <a:p>
            <a:pPr algn="r"/>
            <a:r>
              <a:rPr lang="pt-PT" b="1" dirty="0" smtClean="0">
                <a:solidFill>
                  <a:schemeClr val="bg1"/>
                </a:solidFill>
              </a:rPr>
              <a:t>EBI DO AVE</a:t>
            </a:r>
          </a:p>
          <a:p>
            <a:pPr algn="r"/>
            <a:endParaRPr lang="pt-PT" sz="11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CER\Desktop\espaços da EBI do AVE\DSC03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9839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espaços da EBI do AVE\DSC036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esktop\espaços da EBI do AVE\DSC036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51"/>
            <a:ext cx="3096343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CER\Desktop\espaços da EBI do AVE\DSC036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61" y="2082935"/>
            <a:ext cx="3084782" cy="2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CER\Desktop\espaços da EBI do AVE\DSC036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46" y="4337208"/>
            <a:ext cx="3121697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0" y="587046"/>
            <a:ext cx="9143999" cy="62709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ixaDeTexto 14"/>
          <p:cNvSpPr txBox="1"/>
          <p:nvPr/>
        </p:nvSpPr>
        <p:spPr>
          <a:xfrm>
            <a:off x="3491881" y="-27384"/>
            <a:ext cx="5652120" cy="6924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1000" b="1" dirty="0" smtClean="0">
              <a:solidFill>
                <a:schemeClr val="bg1"/>
              </a:solidFill>
            </a:endParaRPr>
          </a:p>
          <a:p>
            <a:pPr algn="r"/>
            <a:r>
              <a:rPr lang="pt-PT" b="1" dirty="0" smtClean="0">
                <a:solidFill>
                  <a:schemeClr val="bg1"/>
                </a:solidFill>
              </a:rPr>
              <a:t>EBI DO AVE</a:t>
            </a:r>
          </a:p>
          <a:p>
            <a:pPr algn="r"/>
            <a:endParaRPr lang="pt-PT" sz="11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G:\Valência\Fotos Sala de Aula\espaços da EBI do AVE\DSC036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678"/>
            <a:ext cx="3116497" cy="233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Valência\Fotos Sala de Aula\espaços da EBI do AVE\DSC03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913"/>
            <a:ext cx="3116497" cy="233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Valência\Fotos Sala de Aula\espaços da EBI do AVE\DSC037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26" y="784016"/>
            <a:ext cx="5385854" cy="40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0" y="587046"/>
            <a:ext cx="9143999" cy="62709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ixaDeTexto 14"/>
          <p:cNvSpPr txBox="1"/>
          <p:nvPr/>
        </p:nvSpPr>
        <p:spPr>
          <a:xfrm>
            <a:off x="3491881" y="-27384"/>
            <a:ext cx="5652120" cy="6924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1000" b="1" dirty="0" smtClean="0">
              <a:solidFill>
                <a:schemeClr val="bg1"/>
              </a:solidFill>
            </a:endParaRPr>
          </a:p>
          <a:p>
            <a:pPr algn="r"/>
            <a:r>
              <a:rPr lang="pt-PT" b="1" dirty="0" smtClean="0">
                <a:solidFill>
                  <a:schemeClr val="bg1"/>
                </a:solidFill>
              </a:rPr>
              <a:t>EBI DO AVE</a:t>
            </a:r>
          </a:p>
          <a:p>
            <a:pPr algn="r"/>
            <a:endParaRPr lang="pt-PT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0" y="619125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3491881" y="-27384"/>
            <a:ext cx="5652120" cy="63094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err="1">
                <a:solidFill>
                  <a:schemeClr val="bg1"/>
                </a:solidFill>
              </a:rPr>
              <a:t>Nursery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44524" y="10535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Where</a:t>
            </a:r>
            <a:r>
              <a:rPr lang="pt-PT" b="1" dirty="0" smtClean="0">
                <a:solidFill>
                  <a:schemeClr val="bg1"/>
                </a:solidFill>
              </a:rPr>
              <a:t> do </a:t>
            </a:r>
            <a:r>
              <a:rPr lang="pt-PT" b="1" dirty="0" err="1" smtClean="0">
                <a:solidFill>
                  <a:schemeClr val="bg1"/>
                </a:solidFill>
              </a:rPr>
              <a:t>we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have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this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option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63888" y="111545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Only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private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/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institutions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16915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For </a:t>
            </a:r>
            <a:r>
              <a:rPr lang="pt-PT" b="1" dirty="0" err="1" smtClean="0">
                <a:solidFill>
                  <a:schemeClr val="bg1"/>
                </a:solidFill>
              </a:rPr>
              <a:t>whom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63888" y="169151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Children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0-3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24115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AEPL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63888" y="241159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don’t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option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pt-P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4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0" y="619125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3491881" y="-27384"/>
            <a:ext cx="5652120" cy="20005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</p:txBody>
      </p:sp>
      <p:pic>
        <p:nvPicPr>
          <p:cNvPr id="14" name="Picture 4" descr="G:\Valência\Fotos Sala de Aula\espaços da EBI do AVE\DSC03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76" y="2639157"/>
            <a:ext cx="5625123" cy="42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491881" y="-27384"/>
            <a:ext cx="5652120" cy="6924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99592" y="2639157"/>
            <a:ext cx="2513792" cy="8771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err="1" smtClean="0">
                <a:solidFill>
                  <a:schemeClr val="bg1"/>
                </a:solidFill>
              </a:rPr>
              <a:t>Kindergarden</a:t>
            </a:r>
            <a:endParaRPr lang="pt-PT" sz="2800" b="1" dirty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Resultado de imagem para ensino prÃ© escol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2"/>
          <a:stretch/>
        </p:blipFill>
        <p:spPr bwMode="auto">
          <a:xfrm>
            <a:off x="3491881" y="-27383"/>
            <a:ext cx="56521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0" y="619125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3491881" y="-27384"/>
            <a:ext cx="5652120" cy="8771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err="1" smtClean="0">
                <a:solidFill>
                  <a:schemeClr val="bg1"/>
                </a:solidFill>
              </a:rPr>
              <a:t>Kindergarden</a:t>
            </a:r>
            <a:endParaRPr lang="pt-PT" sz="2800" b="1" dirty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898954"/>
            <a:ext cx="349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Where</a:t>
            </a:r>
            <a:r>
              <a:rPr lang="pt-PT" b="1" dirty="0" smtClean="0">
                <a:solidFill>
                  <a:schemeClr val="bg1"/>
                </a:solidFill>
              </a:rPr>
              <a:t> do </a:t>
            </a:r>
            <a:r>
              <a:rPr lang="pt-PT" b="1" dirty="0" err="1" smtClean="0">
                <a:solidFill>
                  <a:schemeClr val="bg1"/>
                </a:solidFill>
              </a:rPr>
              <a:t>we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have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this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option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63888" y="910461"/>
            <a:ext cx="558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educational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offer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private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/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institutions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pt-PT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5536" y="16288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For </a:t>
            </a:r>
            <a:r>
              <a:rPr lang="pt-PT" b="1" dirty="0" err="1" smtClean="0">
                <a:solidFill>
                  <a:schemeClr val="bg1"/>
                </a:solidFill>
              </a:rPr>
              <a:t>who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63888" y="162880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Children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 (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sept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.) 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6 (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sept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.)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23488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AEPL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5536" y="405627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Schedule</a:t>
            </a:r>
          </a:p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School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hours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563887" y="4056273"/>
            <a:ext cx="5328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Normal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9.00H to 15. 30H.</a:t>
            </a:r>
          </a:p>
          <a:p>
            <a:r>
              <a:rPr lang="pt-PT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Extra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- 07.30H – 09.00H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15.30H – 19.30H (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extra time). </a:t>
            </a:r>
          </a:p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value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paid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depends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economic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situation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amily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pt-P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563888" y="2337373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EB do Ave</a:t>
            </a:r>
          </a:p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 Travassos</a:t>
            </a:r>
          </a:p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 Sobradelo</a:t>
            </a:r>
          </a:p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Simães</a:t>
            </a:r>
            <a:endParaRPr lang="pt-PT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 Garfe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95536" y="59399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Particularity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563888" y="59399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isn’t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compulsory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1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0" y="619125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3491881" y="-27384"/>
            <a:ext cx="5652120" cy="20005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491881" y="-27384"/>
            <a:ext cx="5652120" cy="6924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511" y="2639157"/>
            <a:ext cx="3233873" cy="8771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err="1" smtClean="0">
                <a:solidFill>
                  <a:schemeClr val="bg1"/>
                </a:solidFill>
              </a:rPr>
              <a:t>Primary</a:t>
            </a:r>
            <a:r>
              <a:rPr lang="pt-PT" sz="2800" b="1" dirty="0" smtClean="0">
                <a:solidFill>
                  <a:schemeClr val="bg1"/>
                </a:solidFill>
              </a:rPr>
              <a:t> </a:t>
            </a:r>
            <a:r>
              <a:rPr lang="pt-PT" sz="2800" b="1" dirty="0" err="1" smtClean="0">
                <a:solidFill>
                  <a:schemeClr val="bg1"/>
                </a:solidFill>
              </a:rPr>
              <a:t>school</a:t>
            </a:r>
            <a:endParaRPr lang="pt-PT" sz="2800" b="1" dirty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ACER\Desktop\espaços da EBI do AVE\DSC03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35" y="1151554"/>
            <a:ext cx="3798764" cy="27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CER\Desktop\espaços da EBI do AVE\DSC03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36" y="3978254"/>
            <a:ext cx="3780163" cy="283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1Âº cic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-58551"/>
            <a:ext cx="5652121" cy="13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0" y="619125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3491881" y="-27384"/>
            <a:ext cx="5652120" cy="20005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491881" y="-27384"/>
            <a:ext cx="5652120" cy="6924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910128" y="-27384"/>
            <a:ext cx="3233873" cy="63094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err="1" smtClean="0">
                <a:solidFill>
                  <a:schemeClr val="bg1"/>
                </a:solidFill>
              </a:rPr>
              <a:t>Primary</a:t>
            </a:r>
            <a:r>
              <a:rPr lang="pt-PT" sz="2800" b="1" dirty="0" smtClean="0">
                <a:solidFill>
                  <a:schemeClr val="bg1"/>
                </a:solidFill>
              </a:rPr>
              <a:t> </a:t>
            </a:r>
            <a:r>
              <a:rPr lang="pt-PT" sz="2800" b="1" dirty="0" err="1" smtClean="0">
                <a:solidFill>
                  <a:schemeClr val="bg1"/>
                </a:solidFill>
              </a:rPr>
              <a:t>school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5516" y="82413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Where</a:t>
            </a:r>
            <a:r>
              <a:rPr lang="pt-PT" b="1" dirty="0" smtClean="0">
                <a:solidFill>
                  <a:schemeClr val="bg1"/>
                </a:solidFill>
              </a:rPr>
              <a:t> do </a:t>
            </a:r>
            <a:r>
              <a:rPr lang="pt-PT" b="1" dirty="0" err="1" smtClean="0">
                <a:solidFill>
                  <a:schemeClr val="bg1"/>
                </a:solidFill>
              </a:rPr>
              <a:t>we</a:t>
            </a:r>
            <a:r>
              <a:rPr lang="pt-PT" b="1" dirty="0" smtClean="0">
                <a:solidFill>
                  <a:schemeClr val="bg1"/>
                </a:solidFill>
              </a:rPr>
              <a:t>  </a:t>
            </a:r>
            <a:r>
              <a:rPr lang="pt-PT" b="1" dirty="0" err="1" smtClean="0">
                <a:solidFill>
                  <a:schemeClr val="bg1"/>
                </a:solidFill>
              </a:rPr>
              <a:t>have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this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option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16288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For </a:t>
            </a:r>
            <a:r>
              <a:rPr lang="pt-PT" b="1" dirty="0" err="1" smtClean="0">
                <a:solidFill>
                  <a:schemeClr val="bg1"/>
                </a:solidFill>
              </a:rPr>
              <a:t>whom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23488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AEPL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301727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Schedule</a:t>
            </a:r>
          </a:p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Timetable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5536" y="58052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Particularity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63888" y="776211"/>
            <a:ext cx="558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educational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offer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private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(In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last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situation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563888" y="16288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Children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6 (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sept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.) 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10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563888" y="2337373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EB do Ave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563888" y="2987660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Regular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- 09.00H to 16.00H </a:t>
            </a:r>
          </a:p>
          <a:p>
            <a:r>
              <a:rPr lang="pt-PT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Extracurricular </a:t>
            </a:r>
            <a:r>
              <a:rPr lang="pt-PT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activities</a:t>
            </a:r>
            <a:r>
              <a:rPr lang="pt-PT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- 16.30 to 17.20. (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Music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Ph. Edu.,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xperimental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cience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Activities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nglish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can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07.30H to 18.30H.</a:t>
            </a:r>
          </a:p>
          <a:p>
            <a:endParaRPr lang="pt-P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563888" y="588656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ompulsory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children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6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pt-PT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(15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september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95536" y="49522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Subjects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563888" y="4942909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Portuguese,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usic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Physic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xpressions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Social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tudies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09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0" y="619125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3491881" y="-27384"/>
            <a:ext cx="5652120" cy="20005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491881" y="-27384"/>
            <a:ext cx="5652120" cy="6924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511" y="2639157"/>
            <a:ext cx="3233873" cy="8771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err="1" smtClean="0">
                <a:solidFill>
                  <a:schemeClr val="bg1"/>
                </a:solidFill>
              </a:rPr>
              <a:t>Second</a:t>
            </a:r>
            <a:r>
              <a:rPr lang="pt-PT" sz="2800" b="1" dirty="0" smtClean="0">
                <a:solidFill>
                  <a:schemeClr val="bg1"/>
                </a:solidFill>
              </a:rPr>
              <a:t> </a:t>
            </a:r>
            <a:r>
              <a:rPr lang="pt-PT" sz="2800" b="1" dirty="0" err="1" smtClean="0">
                <a:solidFill>
                  <a:schemeClr val="bg1"/>
                </a:solidFill>
              </a:rPr>
              <a:t>cycle</a:t>
            </a:r>
            <a:endParaRPr lang="pt-PT" sz="2800" b="1" dirty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pic>
        <p:nvPicPr>
          <p:cNvPr id="14" name="Picture 3" descr="D:\4B Prof VANESSA\DSC008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239" y="3398733"/>
            <a:ext cx="2584617" cy="344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D:\Visita de DOCENTES estrangeiros a Taíde 14jan2015 Intercâmbio Internacional\DSC03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2" y="112474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Resultado de imagem para 2Âº cic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41144"/>
            <a:ext cx="5693952" cy="13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3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0" y="619125"/>
            <a:ext cx="3491880" cy="62388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3491881" y="-27384"/>
            <a:ext cx="5652120" cy="20005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491881" y="-27384"/>
            <a:ext cx="5652120" cy="6924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 smtClean="0">
              <a:solidFill>
                <a:schemeClr val="bg1"/>
              </a:solidFill>
            </a:endParaRPr>
          </a:p>
          <a:p>
            <a:pPr algn="r"/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60032" y="-27384"/>
            <a:ext cx="4283969" cy="63094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endParaRPr lang="pt-PT" sz="700" b="1" dirty="0" smtClean="0">
              <a:solidFill>
                <a:schemeClr val="bg1"/>
              </a:solidFill>
            </a:endParaRPr>
          </a:p>
          <a:p>
            <a:pPr algn="r"/>
            <a:r>
              <a:rPr lang="pt-PT" sz="2800" b="1" dirty="0" err="1" smtClean="0">
                <a:solidFill>
                  <a:schemeClr val="bg1"/>
                </a:solidFill>
              </a:rPr>
              <a:t>Second</a:t>
            </a:r>
            <a:r>
              <a:rPr lang="pt-PT" sz="2800" b="1" dirty="0" smtClean="0">
                <a:solidFill>
                  <a:schemeClr val="bg1"/>
                </a:solidFill>
              </a:rPr>
              <a:t> </a:t>
            </a:r>
            <a:r>
              <a:rPr lang="pt-PT" sz="2800" b="1" dirty="0" err="1" smtClean="0">
                <a:solidFill>
                  <a:schemeClr val="bg1"/>
                </a:solidFill>
              </a:rPr>
              <a:t>cycle</a:t>
            </a:r>
            <a:r>
              <a:rPr lang="pt-PT" sz="2800" b="1" dirty="0" smtClean="0">
                <a:solidFill>
                  <a:schemeClr val="bg1"/>
                </a:solidFill>
              </a:rPr>
              <a:t> (regular) </a:t>
            </a:r>
            <a:endParaRPr lang="pt-PT" sz="28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898954"/>
            <a:ext cx="349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Where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>
                <a:solidFill>
                  <a:schemeClr val="bg1"/>
                </a:solidFill>
              </a:rPr>
              <a:t>do </a:t>
            </a:r>
            <a:r>
              <a:rPr lang="pt-PT" b="1" dirty="0" err="1" smtClean="0">
                <a:solidFill>
                  <a:schemeClr val="bg1"/>
                </a:solidFill>
              </a:rPr>
              <a:t>we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 err="1">
                <a:solidFill>
                  <a:schemeClr val="bg1"/>
                </a:solidFill>
              </a:rPr>
              <a:t>have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err="1">
                <a:solidFill>
                  <a:schemeClr val="bg1"/>
                </a:solidFill>
              </a:rPr>
              <a:t>this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err="1" smtClean="0">
                <a:solidFill>
                  <a:schemeClr val="bg1"/>
                </a:solidFill>
              </a:rPr>
              <a:t>option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2278" y="176685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For </a:t>
            </a:r>
            <a:r>
              <a:rPr lang="pt-PT" b="1" dirty="0" err="1" smtClean="0">
                <a:solidFill>
                  <a:schemeClr val="bg1"/>
                </a:solidFill>
              </a:rPr>
              <a:t>whom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26276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chemeClr val="bg1"/>
                </a:solidFill>
              </a:rPr>
              <a:t>AEPL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34197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Schedules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9796" y="61025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Particularity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63888" y="910461"/>
            <a:ext cx="558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educational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offer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private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(In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last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situation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parents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563888" y="1835532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10 and 12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old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pt-PT" b="1" dirty="0" smtClean="0">
                <a:solidFill>
                  <a:schemeClr val="bg1"/>
                </a:solidFill>
              </a:rPr>
              <a:t>?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563888" y="2616113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EB do Ave.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600400" y="3380429"/>
            <a:ext cx="5580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08.30H to 17.00H – 30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hours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week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( 1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hour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lunch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pt-P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Ours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don´t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classes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Fridays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afternoon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pt-P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563888" y="61025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compulsory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31540" y="494097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 smtClean="0">
                <a:solidFill>
                  <a:schemeClr val="bg1"/>
                </a:solidFill>
              </a:rPr>
              <a:t>Subjects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582055" y="4921133"/>
            <a:ext cx="5580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Portuguese,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t-PT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rts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usic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endParaRPr lang="pt-PT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</a:t>
            </a:r>
            <a:r>
              <a:rPr lang="pt-PT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tudy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suport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4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984</Words>
  <Application>Microsoft Office PowerPoint</Application>
  <PresentationFormat>Apresentação no Ecrã (4:3)</PresentationFormat>
  <Paragraphs>208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Mário Moura</dc:creator>
  <cp:lastModifiedBy>Acer</cp:lastModifiedBy>
  <cp:revision>93</cp:revision>
  <dcterms:created xsi:type="dcterms:W3CDTF">2016-06-22T10:58:20Z</dcterms:created>
  <dcterms:modified xsi:type="dcterms:W3CDTF">2018-04-17T20:58:32Z</dcterms:modified>
</cp:coreProperties>
</file>