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60" r:id="rId7"/>
    <p:sldId id="267" r:id="rId8"/>
    <p:sldId id="261" r:id="rId9"/>
    <p:sldId id="266" r:id="rId10"/>
    <p:sldId id="262" r:id="rId11"/>
    <p:sldId id="264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3" r:id="rId28"/>
    <p:sldId id="284" r:id="rId29"/>
    <p:sldId id="282" r:id="rId30"/>
    <p:sldId id="286" r:id="rId31"/>
    <p:sldId id="285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 EDUCATION SYSTEM in TURKEY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97" y="3657597"/>
            <a:ext cx="1550870" cy="15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FORMAL EDUCATION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secondary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,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.</a:t>
            </a:r>
          </a:p>
          <a:p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(4+4),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a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exam</a:t>
            </a:r>
            <a:r>
              <a:rPr lang="tr-TR" dirty="0" smtClean="0"/>
              <a:t> (LGS)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enter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,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r>
              <a:rPr lang="tr-TR" dirty="0" smtClean="0"/>
              <a:t>, Project </a:t>
            </a:r>
            <a:r>
              <a:rPr lang="tr-TR" dirty="0" err="1" smtClean="0"/>
              <a:t>Anatolian</a:t>
            </a:r>
            <a:r>
              <a:rPr lang="tr-TR" dirty="0" smtClean="0"/>
              <a:t> High Schools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Vocational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It</a:t>
            </a:r>
            <a:r>
              <a:rPr lang="tr-TR" dirty="0" smtClean="0"/>
              <a:t> is not </a:t>
            </a:r>
            <a:r>
              <a:rPr lang="tr-TR" dirty="0" err="1" smtClean="0"/>
              <a:t>compulsory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exam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139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HIGH SCHOOLS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426303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>
                <a:solidFill>
                  <a:srgbClr val="00B050"/>
                </a:solidFill>
              </a:rPr>
              <a:t>Comprehensive</a:t>
            </a:r>
            <a:r>
              <a:rPr lang="tr-TR" dirty="0" smtClean="0">
                <a:solidFill>
                  <a:srgbClr val="00B050"/>
                </a:solidFill>
              </a:rPr>
              <a:t> High Schools</a:t>
            </a:r>
          </a:p>
          <a:p>
            <a:r>
              <a:rPr lang="tr-TR" dirty="0" err="1" smtClean="0">
                <a:solidFill>
                  <a:srgbClr val="FFC000"/>
                </a:solidFill>
              </a:rPr>
              <a:t>Vocational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and</a:t>
            </a:r>
            <a:r>
              <a:rPr lang="tr-TR" dirty="0" smtClean="0">
                <a:solidFill>
                  <a:srgbClr val="FFC000"/>
                </a:solidFill>
              </a:rPr>
              <a:t> Technical High Schools</a:t>
            </a:r>
          </a:p>
          <a:p>
            <a:r>
              <a:rPr lang="tr-TR" dirty="0" err="1" smtClean="0">
                <a:solidFill>
                  <a:srgbClr val="FFC000"/>
                </a:solidFill>
              </a:rPr>
              <a:t>Religious</a:t>
            </a:r>
            <a:r>
              <a:rPr lang="tr-TR" dirty="0" smtClean="0">
                <a:solidFill>
                  <a:srgbClr val="FFC000"/>
                </a:solidFill>
              </a:rPr>
              <a:t> High Schools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Science</a:t>
            </a:r>
            <a:r>
              <a:rPr lang="tr-TR" dirty="0" smtClean="0">
                <a:solidFill>
                  <a:srgbClr val="FF0000"/>
                </a:solidFill>
              </a:rPr>
              <a:t> High Schools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Social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Sciences</a:t>
            </a:r>
            <a:r>
              <a:rPr lang="tr-TR" dirty="0" smtClean="0">
                <a:solidFill>
                  <a:srgbClr val="FF0000"/>
                </a:solidFill>
              </a:rPr>
              <a:t> High Schools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Anatolian</a:t>
            </a:r>
            <a:r>
              <a:rPr lang="tr-TR" dirty="0" smtClean="0">
                <a:solidFill>
                  <a:srgbClr val="FF0000"/>
                </a:solidFill>
              </a:rPr>
              <a:t> High Schools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Fine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Arts</a:t>
            </a:r>
            <a:r>
              <a:rPr lang="tr-TR" dirty="0" smtClean="0">
                <a:solidFill>
                  <a:srgbClr val="0070C0"/>
                </a:solidFill>
              </a:rPr>
              <a:t> High </a:t>
            </a:r>
            <a:r>
              <a:rPr lang="tr-TR" dirty="0" smtClean="0">
                <a:solidFill>
                  <a:srgbClr val="0070C0"/>
                </a:solidFill>
              </a:rPr>
              <a:t>Schools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Sports High Schools</a:t>
            </a: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5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UNIVERSITY EDUCATION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,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a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exam</a:t>
            </a:r>
            <a:r>
              <a:rPr lang="tr-TR" dirty="0" smtClean="0"/>
              <a:t>(YKS)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.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main </a:t>
            </a:r>
            <a:r>
              <a:rPr lang="tr-TR" dirty="0" err="1" smtClean="0"/>
              <a:t>exams</a:t>
            </a:r>
            <a:r>
              <a:rPr lang="tr-TR" dirty="0" smtClean="0"/>
              <a:t>; TYT(general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basic</a:t>
            </a:r>
            <a:r>
              <a:rPr lang="tr-TR" dirty="0" smtClean="0"/>
              <a:t> </a:t>
            </a:r>
            <a:r>
              <a:rPr lang="tr-TR" dirty="0" err="1" smtClean="0"/>
              <a:t>knowledge</a:t>
            </a:r>
            <a:r>
              <a:rPr lang="tr-TR" dirty="0" smtClean="0"/>
              <a:t>) </a:t>
            </a:r>
            <a:r>
              <a:rPr lang="tr-TR" dirty="0" err="1" smtClean="0"/>
              <a:t>and</a:t>
            </a:r>
            <a:r>
              <a:rPr lang="tr-TR" dirty="0" smtClean="0"/>
              <a:t> AYT.( </a:t>
            </a:r>
            <a:r>
              <a:rPr lang="tr-TR" dirty="0" err="1" smtClean="0"/>
              <a:t>knowledge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field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choices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department</a:t>
            </a:r>
            <a:r>
              <a:rPr lang="tr-TR" dirty="0" smtClean="0"/>
              <a:t> at </a:t>
            </a:r>
            <a:r>
              <a:rPr lang="tr-TR" dirty="0" err="1" smtClean="0"/>
              <a:t>unıversity</a:t>
            </a:r>
            <a:r>
              <a:rPr lang="tr-TR" dirty="0" smtClean="0"/>
              <a:t> </a:t>
            </a: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, </a:t>
            </a:r>
            <a:r>
              <a:rPr lang="tr-TR" dirty="0" err="1" smtClean="0"/>
              <a:t>four</a:t>
            </a:r>
            <a:r>
              <a:rPr lang="tr-TR" dirty="0" smtClean="0"/>
              <a:t>, </a:t>
            </a:r>
            <a:r>
              <a:rPr lang="tr-TR" dirty="0" err="1" smtClean="0"/>
              <a:t>five-year</a:t>
            </a:r>
            <a:r>
              <a:rPr lang="tr-TR" dirty="0" smtClean="0"/>
              <a:t> </a:t>
            </a:r>
            <a:r>
              <a:rPr lang="tr-TR" dirty="0" err="1" smtClean="0"/>
              <a:t>long</a:t>
            </a:r>
            <a:r>
              <a:rPr lang="tr-TR" dirty="0" smtClean="0"/>
              <a:t> </a:t>
            </a:r>
            <a:r>
              <a:rPr lang="tr-TR" dirty="0" err="1" smtClean="0"/>
              <a:t>programmes</a:t>
            </a:r>
            <a:r>
              <a:rPr lang="tr-TR" dirty="0" smtClean="0"/>
              <a:t>.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departments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preparatory</a:t>
            </a:r>
            <a:r>
              <a:rPr lang="tr-TR" dirty="0" smtClean="0"/>
              <a:t> </a:t>
            </a:r>
            <a:r>
              <a:rPr lang="tr-TR" dirty="0" err="1" smtClean="0"/>
              <a:t>classes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English.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longest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 </a:t>
            </a:r>
            <a:r>
              <a:rPr lang="tr-TR" dirty="0" err="1" smtClean="0"/>
              <a:t>department</a:t>
            </a:r>
            <a:r>
              <a:rPr lang="tr-TR" dirty="0" smtClean="0"/>
              <a:t> is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faculty</a:t>
            </a:r>
            <a:r>
              <a:rPr lang="tr-TR" dirty="0"/>
              <a:t> </a:t>
            </a:r>
            <a:r>
              <a:rPr lang="tr-TR" dirty="0" smtClean="0"/>
              <a:t>, </a:t>
            </a:r>
            <a:r>
              <a:rPr lang="tr-TR" dirty="0" err="1" smtClean="0"/>
              <a:t>six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754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NON-FORMAL EDUCATION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stands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of </a:t>
            </a:r>
            <a:r>
              <a:rPr lang="tr-TR" dirty="0" err="1" smtClean="0"/>
              <a:t>schools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Centers</a:t>
            </a:r>
            <a:r>
              <a:rPr lang="tr-TR" dirty="0" smtClean="0"/>
              <a:t> </a:t>
            </a:r>
            <a:r>
              <a:rPr lang="tr-TR" dirty="0" err="1" smtClean="0"/>
              <a:t>organise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kind</a:t>
            </a:r>
            <a:r>
              <a:rPr lang="tr-TR" dirty="0" smtClean="0"/>
              <a:t> of </a:t>
            </a:r>
            <a:r>
              <a:rPr lang="tr-TR" dirty="0" err="1" smtClean="0"/>
              <a:t>education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: </a:t>
            </a:r>
            <a:r>
              <a:rPr lang="tr-TR" dirty="0" err="1" smtClean="0"/>
              <a:t>learning</a:t>
            </a:r>
            <a:r>
              <a:rPr lang="tr-TR" dirty="0" smtClean="0"/>
              <a:t> a </a:t>
            </a:r>
            <a:r>
              <a:rPr lang="tr-TR" dirty="0" err="1" smtClean="0"/>
              <a:t>foreign</a:t>
            </a:r>
            <a:r>
              <a:rPr lang="tr-TR" dirty="0" smtClean="0"/>
              <a:t> </a:t>
            </a:r>
            <a:r>
              <a:rPr lang="tr-TR" dirty="0" err="1" smtClean="0"/>
              <a:t>language</a:t>
            </a:r>
            <a:r>
              <a:rPr lang="tr-TR" dirty="0" smtClean="0"/>
              <a:t>, </a:t>
            </a:r>
            <a:r>
              <a:rPr lang="tr-TR" dirty="0" err="1" smtClean="0"/>
              <a:t>traditional</a:t>
            </a:r>
            <a:r>
              <a:rPr lang="tr-TR" dirty="0" smtClean="0"/>
              <a:t> </a:t>
            </a:r>
            <a:r>
              <a:rPr lang="tr-TR" dirty="0" err="1" smtClean="0"/>
              <a:t>dances,fine</a:t>
            </a:r>
            <a:r>
              <a:rPr lang="tr-TR" dirty="0" smtClean="0"/>
              <a:t> </a:t>
            </a:r>
            <a:r>
              <a:rPr lang="tr-TR" dirty="0" err="1" smtClean="0"/>
              <a:t>arts</a:t>
            </a:r>
            <a:r>
              <a:rPr lang="tr-TR" dirty="0" smtClean="0"/>
              <a:t>, </a:t>
            </a:r>
            <a:r>
              <a:rPr lang="tr-TR" dirty="0" err="1" smtClean="0"/>
              <a:t>sewing,playing</a:t>
            </a:r>
            <a:r>
              <a:rPr lang="tr-TR" dirty="0" smtClean="0"/>
              <a:t> </a:t>
            </a:r>
            <a:r>
              <a:rPr lang="tr-TR" dirty="0" err="1" smtClean="0"/>
              <a:t>instruments</a:t>
            </a:r>
            <a:r>
              <a:rPr lang="tr-TR" dirty="0" smtClean="0"/>
              <a:t>,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sports</a:t>
            </a:r>
            <a:r>
              <a:rPr lang="tr-TR" dirty="0" smtClean="0"/>
              <a:t>, </a:t>
            </a:r>
            <a:r>
              <a:rPr lang="tr-TR" dirty="0" err="1" smtClean="0"/>
              <a:t>mind</a:t>
            </a:r>
            <a:r>
              <a:rPr lang="tr-TR" dirty="0" smtClean="0"/>
              <a:t> </a:t>
            </a:r>
            <a:r>
              <a:rPr lang="tr-TR" dirty="0" err="1" smtClean="0"/>
              <a:t>games</a:t>
            </a:r>
            <a:r>
              <a:rPr lang="tr-TR" dirty="0" smtClean="0"/>
              <a:t>, drama…. </a:t>
            </a:r>
            <a:r>
              <a:rPr lang="tr-TR" dirty="0" err="1"/>
              <a:t>e</a:t>
            </a:r>
            <a:r>
              <a:rPr lang="tr-TR" dirty="0" err="1" smtClean="0"/>
              <a:t>tc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925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MAIN POINTS at SCHOOLS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Timing</a:t>
            </a:r>
            <a:r>
              <a:rPr lang="tr-TR" dirty="0" smtClean="0"/>
              <a:t>: </a:t>
            </a:r>
            <a:r>
              <a:rPr lang="tr-TR" dirty="0" err="1" smtClean="0"/>
              <a:t>whole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periods</a:t>
            </a:r>
            <a:r>
              <a:rPr lang="tr-TR" dirty="0" smtClean="0"/>
              <a:t> a </a:t>
            </a:r>
            <a:r>
              <a:rPr lang="tr-TR" dirty="0" err="1" smtClean="0"/>
              <a:t>day</a:t>
            </a:r>
            <a:endParaRPr lang="tr-TR" dirty="0"/>
          </a:p>
          <a:p>
            <a:r>
              <a:rPr lang="tr-TR" b="1" dirty="0" err="1" smtClean="0"/>
              <a:t>Number</a:t>
            </a:r>
            <a:r>
              <a:rPr lang="tr-TR" b="1" dirty="0" smtClean="0"/>
              <a:t> of </a:t>
            </a:r>
            <a:r>
              <a:rPr lang="tr-TR" b="1" dirty="0" err="1" smtClean="0"/>
              <a:t>lessons</a:t>
            </a:r>
            <a:r>
              <a:rPr lang="tr-TR" b="1" dirty="0" smtClean="0"/>
              <a:t> a </a:t>
            </a:r>
            <a:r>
              <a:rPr lang="tr-TR" b="1" dirty="0" err="1" smtClean="0"/>
              <a:t>day</a:t>
            </a:r>
            <a:r>
              <a:rPr lang="tr-TR" dirty="0" smtClean="0"/>
              <a:t>: </a:t>
            </a: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: First </a:t>
            </a:r>
            <a:r>
              <a:rPr lang="tr-TR" dirty="0" err="1" smtClean="0"/>
              <a:t>level</a:t>
            </a:r>
            <a:r>
              <a:rPr lang="tr-TR" dirty="0" smtClean="0"/>
              <a:t>- 6 </a:t>
            </a:r>
            <a:r>
              <a:rPr lang="tr-TR" dirty="0" err="1" smtClean="0"/>
              <a:t>lessons</a:t>
            </a:r>
            <a:r>
              <a:rPr lang="tr-TR" dirty="0" smtClean="0"/>
              <a:t> a </a:t>
            </a:r>
            <a:r>
              <a:rPr lang="tr-TR" dirty="0" err="1" smtClean="0"/>
              <a:t>day</a:t>
            </a:r>
            <a:r>
              <a:rPr lang="tr-TR" dirty="0" smtClean="0"/>
              <a:t> , Second </a:t>
            </a:r>
            <a:r>
              <a:rPr lang="tr-TR" dirty="0" err="1" smtClean="0"/>
              <a:t>level</a:t>
            </a:r>
            <a:r>
              <a:rPr lang="tr-TR" dirty="0" smtClean="0"/>
              <a:t>: 7 </a:t>
            </a:r>
            <a:r>
              <a:rPr lang="tr-TR" dirty="0" err="1" smtClean="0"/>
              <a:t>lessons</a:t>
            </a:r>
            <a:r>
              <a:rPr lang="tr-TR" dirty="0" smtClean="0"/>
              <a:t> a </a:t>
            </a:r>
            <a:r>
              <a:rPr lang="tr-TR" dirty="0" err="1" smtClean="0"/>
              <a:t>day</a:t>
            </a:r>
            <a:r>
              <a:rPr lang="tr-TR" dirty="0" smtClean="0"/>
              <a:t> , High </a:t>
            </a:r>
            <a:r>
              <a:rPr lang="tr-TR" dirty="0" err="1" smtClean="0"/>
              <a:t>school</a:t>
            </a:r>
            <a:r>
              <a:rPr lang="tr-TR" dirty="0" smtClean="0"/>
              <a:t>: 8 </a:t>
            </a:r>
            <a:r>
              <a:rPr lang="tr-TR" dirty="0" err="1" smtClean="0"/>
              <a:t>hours</a:t>
            </a:r>
            <a:r>
              <a:rPr lang="tr-TR" dirty="0" smtClean="0"/>
              <a:t> a </a:t>
            </a:r>
            <a:r>
              <a:rPr lang="tr-TR" dirty="0" err="1" smtClean="0"/>
              <a:t>day</a:t>
            </a:r>
            <a:r>
              <a:rPr lang="tr-TR" dirty="0" smtClean="0"/>
              <a:t>(</a:t>
            </a:r>
            <a:r>
              <a:rPr lang="tr-TR" dirty="0" err="1" smtClean="0"/>
              <a:t>different</a:t>
            </a:r>
            <a:r>
              <a:rPr lang="tr-TR" dirty="0" smtClean="0"/>
              <a:t> in </a:t>
            </a:r>
            <a:r>
              <a:rPr lang="tr-TR" dirty="0" err="1" smtClean="0"/>
              <a:t>Vocational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)</a:t>
            </a:r>
          </a:p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length</a:t>
            </a:r>
            <a:r>
              <a:rPr lang="tr-TR" b="1" dirty="0" smtClean="0"/>
              <a:t> of </a:t>
            </a:r>
            <a:r>
              <a:rPr lang="tr-TR" b="1" dirty="0" err="1" smtClean="0"/>
              <a:t>lessons</a:t>
            </a:r>
            <a:r>
              <a:rPr lang="tr-TR" dirty="0" smtClean="0"/>
              <a:t>: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lesson</a:t>
            </a:r>
            <a:r>
              <a:rPr lang="tr-TR" dirty="0" smtClean="0"/>
              <a:t> is 40 </a:t>
            </a:r>
            <a:r>
              <a:rPr lang="tr-TR" dirty="0" err="1" smtClean="0"/>
              <a:t>minutes</a:t>
            </a:r>
            <a:endParaRPr lang="tr-TR" dirty="0" smtClean="0"/>
          </a:p>
          <a:p>
            <a:r>
              <a:rPr lang="tr-TR" b="1" dirty="0" err="1" smtClean="0"/>
              <a:t>Uniform</a:t>
            </a:r>
            <a:r>
              <a:rPr lang="tr-TR" dirty="0" smtClean="0"/>
              <a:t>: </a:t>
            </a: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depends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decision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(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parents</a:t>
            </a:r>
            <a:r>
              <a:rPr lang="tr-TR" dirty="0" smtClean="0"/>
              <a:t>)</a:t>
            </a:r>
          </a:p>
          <a:p>
            <a:r>
              <a:rPr lang="tr-TR" b="1" dirty="0" err="1" smtClean="0"/>
              <a:t>Coursebooks</a:t>
            </a:r>
            <a:r>
              <a:rPr lang="tr-TR" dirty="0" smtClean="0"/>
              <a:t>: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delivered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beginning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year</a:t>
            </a:r>
            <a:r>
              <a:rPr lang="tr-TR" dirty="0" smtClean="0"/>
              <a:t>( </a:t>
            </a:r>
            <a:r>
              <a:rPr lang="tr-TR" dirty="0" err="1" smtClean="0"/>
              <a:t>free</a:t>
            </a:r>
            <a:r>
              <a:rPr lang="tr-TR" dirty="0" smtClean="0"/>
              <a:t>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053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MAIN POINTS at SCHOOLS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Lessons</a:t>
            </a:r>
            <a:r>
              <a:rPr lang="tr-TR" dirty="0" smtClean="0"/>
              <a:t> in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: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in 9th-10th </a:t>
            </a:r>
            <a:r>
              <a:rPr lang="tr-TR" dirty="0" err="1" smtClean="0"/>
              <a:t>grade</a:t>
            </a:r>
            <a:r>
              <a:rPr lang="tr-TR" dirty="0" smtClean="0"/>
              <a:t>.(Turkish,Maths,History,Geography,Physics,Chemistry,Biology,English,Philosophy,Second </a:t>
            </a:r>
            <a:r>
              <a:rPr lang="tr-TR" dirty="0" err="1" smtClean="0"/>
              <a:t>foreign</a:t>
            </a:r>
            <a:r>
              <a:rPr lang="tr-TR" dirty="0" smtClean="0"/>
              <a:t> </a:t>
            </a:r>
            <a:r>
              <a:rPr lang="tr-TR" dirty="0" err="1" smtClean="0"/>
              <a:t>language,Religious</a:t>
            </a:r>
            <a:r>
              <a:rPr lang="tr-TR" dirty="0" smtClean="0"/>
              <a:t> </a:t>
            </a:r>
            <a:r>
              <a:rPr lang="tr-TR" dirty="0" err="1" smtClean="0"/>
              <a:t>Studies,P.E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optional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Music</a:t>
            </a:r>
            <a:r>
              <a:rPr lang="tr-TR" dirty="0" smtClean="0"/>
              <a:t>, </a:t>
            </a:r>
            <a:r>
              <a:rPr lang="tr-TR" dirty="0" err="1" smtClean="0"/>
              <a:t>Arts,Democracy,Project</a:t>
            </a:r>
            <a:r>
              <a:rPr lang="tr-TR" dirty="0" smtClean="0"/>
              <a:t> </a:t>
            </a:r>
            <a:r>
              <a:rPr lang="tr-TR" dirty="0" err="1" smtClean="0"/>
              <a:t>planning</a:t>
            </a:r>
            <a:r>
              <a:rPr lang="tr-TR" dirty="0" smtClean="0"/>
              <a:t>)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decide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lessons</a:t>
            </a:r>
            <a:r>
              <a:rPr lang="tr-TR" dirty="0" smtClean="0"/>
              <a:t>, </a:t>
            </a:r>
            <a:r>
              <a:rPr lang="tr-TR" dirty="0" err="1" smtClean="0"/>
              <a:t>maths-social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lessons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vocational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choose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branch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11th </a:t>
            </a:r>
            <a:r>
              <a:rPr lang="tr-TR" dirty="0" err="1" smtClean="0"/>
              <a:t>and</a:t>
            </a:r>
            <a:r>
              <a:rPr lang="tr-TR" dirty="0" smtClean="0"/>
              <a:t> 12th </a:t>
            </a:r>
            <a:r>
              <a:rPr lang="tr-TR" dirty="0" err="1" smtClean="0"/>
              <a:t>grade</a:t>
            </a:r>
            <a:r>
              <a:rPr lang="tr-TR" dirty="0" smtClean="0"/>
              <a:t>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in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branch</a:t>
            </a:r>
            <a:r>
              <a:rPr lang="tr-TR" dirty="0" smtClean="0"/>
              <a:t> 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676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MAIN POINTS AT SCHOOLS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b="1" dirty="0" err="1" smtClean="0"/>
              <a:t>social</a:t>
            </a:r>
            <a:r>
              <a:rPr lang="tr-TR" b="1" dirty="0" smtClean="0"/>
              <a:t> </a:t>
            </a:r>
            <a:r>
              <a:rPr lang="tr-TR" b="1" dirty="0" err="1" smtClean="0"/>
              <a:t>clubs</a:t>
            </a:r>
            <a:r>
              <a:rPr lang="tr-TR" b="1" dirty="0" smtClean="0"/>
              <a:t> </a:t>
            </a:r>
            <a:r>
              <a:rPr lang="tr-TR" dirty="0" smtClean="0"/>
              <a:t>at </a:t>
            </a:r>
            <a:r>
              <a:rPr lang="tr-TR" dirty="0" err="1" smtClean="0"/>
              <a:t>school</a:t>
            </a:r>
            <a:r>
              <a:rPr lang="tr-TR" dirty="0" smtClean="0"/>
              <a:t>.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choose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join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r>
              <a:rPr lang="tr-TR" dirty="0" smtClean="0"/>
              <a:t>. (</a:t>
            </a:r>
            <a:r>
              <a:rPr lang="tr-TR" dirty="0" err="1" smtClean="0"/>
              <a:t>Culture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Literature</a:t>
            </a:r>
            <a:r>
              <a:rPr lang="tr-TR" dirty="0" smtClean="0"/>
              <a:t>, </a:t>
            </a:r>
            <a:r>
              <a:rPr lang="tr-TR" dirty="0" err="1" smtClean="0"/>
              <a:t>Entrepreneurship</a:t>
            </a:r>
            <a:r>
              <a:rPr lang="tr-TR" dirty="0" smtClean="0"/>
              <a:t>, </a:t>
            </a:r>
            <a:r>
              <a:rPr lang="tr-TR" dirty="0" err="1" smtClean="0"/>
              <a:t>Communication</a:t>
            </a:r>
            <a:r>
              <a:rPr lang="tr-TR" dirty="0" smtClean="0"/>
              <a:t>, </a:t>
            </a:r>
            <a:r>
              <a:rPr lang="tr-TR" dirty="0" err="1"/>
              <a:t>S</a:t>
            </a:r>
            <a:r>
              <a:rPr lang="tr-TR" dirty="0" err="1" smtClean="0"/>
              <a:t>ocial</a:t>
            </a:r>
            <a:r>
              <a:rPr lang="tr-TR" dirty="0" smtClean="0"/>
              <a:t> </a:t>
            </a:r>
            <a:r>
              <a:rPr lang="tr-TR" dirty="0" err="1" smtClean="0"/>
              <a:t>solidarity,Photography</a:t>
            </a:r>
            <a:r>
              <a:rPr lang="tr-TR" dirty="0" smtClean="0"/>
              <a:t>…….)</a:t>
            </a:r>
          </a:p>
          <a:p>
            <a:r>
              <a:rPr lang="tr-TR" b="1" dirty="0" err="1" smtClean="0"/>
              <a:t>Counseling</a:t>
            </a:r>
            <a:r>
              <a:rPr lang="tr-TR" b="1" dirty="0" smtClean="0"/>
              <a:t> </a:t>
            </a:r>
            <a:r>
              <a:rPr lang="tr-TR" b="1" dirty="0" smtClean="0"/>
              <a:t>Services-</a:t>
            </a:r>
            <a:r>
              <a:rPr lang="tr-TR" b="1" dirty="0" err="1" smtClean="0"/>
              <a:t>Lessons</a:t>
            </a:r>
            <a:r>
              <a:rPr lang="tr-TR" dirty="0" smtClean="0"/>
              <a:t>: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1 </a:t>
            </a:r>
            <a:r>
              <a:rPr lang="tr-TR" dirty="0" err="1" smtClean="0"/>
              <a:t>hour</a:t>
            </a:r>
            <a:r>
              <a:rPr lang="tr-TR" dirty="0" smtClean="0"/>
              <a:t> </a:t>
            </a:r>
            <a:r>
              <a:rPr lang="tr-TR" dirty="0" err="1" smtClean="0"/>
              <a:t>counseling</a:t>
            </a:r>
            <a:r>
              <a:rPr lang="tr-TR" dirty="0" smtClean="0"/>
              <a:t> </a:t>
            </a:r>
            <a:r>
              <a:rPr lang="tr-TR" dirty="0" err="1" smtClean="0"/>
              <a:t>lessons</a:t>
            </a:r>
            <a:r>
              <a:rPr lang="tr-TR" dirty="0" smtClean="0"/>
              <a:t>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week</a:t>
            </a:r>
            <a:r>
              <a:rPr lang="tr-TR" dirty="0" smtClean="0"/>
              <a:t>.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r>
              <a:rPr lang="tr-TR" dirty="0" smtClean="0"/>
              <a:t> has a </a:t>
            </a:r>
            <a:r>
              <a:rPr lang="tr-TR" dirty="0" err="1" smtClean="0"/>
              <a:t>counseling</a:t>
            </a:r>
            <a:r>
              <a:rPr lang="tr-TR" dirty="0" smtClean="0"/>
              <a:t> </a:t>
            </a:r>
            <a:r>
              <a:rPr lang="tr-TR" dirty="0" err="1" smtClean="0"/>
              <a:t>teacher</a:t>
            </a:r>
            <a:r>
              <a:rPr lang="tr-TR" dirty="0" smtClean="0"/>
              <a:t>( </a:t>
            </a:r>
            <a:r>
              <a:rPr lang="tr-TR" dirty="0" err="1" smtClean="0"/>
              <a:t>among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branch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).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deal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r>
              <a:rPr lang="tr-TR" dirty="0" smtClean="0"/>
              <a:t>. </a:t>
            </a:r>
            <a:r>
              <a:rPr lang="tr-TR" dirty="0" err="1" smtClean="0"/>
              <a:t>They</a:t>
            </a:r>
            <a:r>
              <a:rPr lang="tr-TR" dirty="0" smtClean="0"/>
              <a:t> do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increase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awareness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lessons,school,society,citizenship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also</a:t>
            </a:r>
            <a:r>
              <a:rPr lang="tr-TR" dirty="0"/>
              <a:t> </a:t>
            </a:r>
            <a:r>
              <a:rPr lang="tr-TR" dirty="0" smtClean="0"/>
              <a:t>School </a:t>
            </a:r>
            <a:r>
              <a:rPr lang="tr-TR" dirty="0" err="1" smtClean="0"/>
              <a:t>Counseling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 at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general </a:t>
            </a:r>
            <a:r>
              <a:rPr lang="tr-TR" dirty="0" err="1" smtClean="0"/>
              <a:t>organisation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individual</a:t>
            </a:r>
            <a:r>
              <a:rPr lang="tr-TR" dirty="0" smtClean="0"/>
              <a:t> </a:t>
            </a:r>
            <a:r>
              <a:rPr lang="tr-TR" dirty="0" err="1" smtClean="0"/>
              <a:t>meetings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201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MAIN POINTS at SCHOOLS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weeks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country</a:t>
            </a:r>
            <a:r>
              <a:rPr lang="tr-TR" dirty="0" smtClean="0"/>
              <a:t>. Schools </a:t>
            </a:r>
            <a:r>
              <a:rPr lang="tr-TR" dirty="0" err="1" smtClean="0"/>
              <a:t>prepare</a:t>
            </a:r>
            <a:r>
              <a:rPr lang="tr-TR" dirty="0" smtClean="0"/>
              <a:t> </a:t>
            </a:r>
            <a:r>
              <a:rPr lang="tr-TR" dirty="0" err="1" smtClean="0"/>
              <a:t>ceremonies,corners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celebrate</a:t>
            </a:r>
            <a:r>
              <a:rPr lang="tr-TR" dirty="0" smtClean="0"/>
              <a:t>/</a:t>
            </a:r>
            <a:r>
              <a:rPr lang="tr-TR" dirty="0" err="1" smtClean="0"/>
              <a:t>remember</a:t>
            </a:r>
            <a:r>
              <a:rPr lang="tr-TR" dirty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: 29 </a:t>
            </a:r>
            <a:r>
              <a:rPr lang="tr-TR" dirty="0" err="1" smtClean="0"/>
              <a:t>October-Republic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, 10 </a:t>
            </a:r>
            <a:r>
              <a:rPr lang="tr-TR" dirty="0" err="1" smtClean="0"/>
              <a:t>November-Commemorating</a:t>
            </a:r>
            <a:r>
              <a:rPr lang="tr-TR" dirty="0" smtClean="0"/>
              <a:t> Atatürk, 12 </a:t>
            </a:r>
            <a:r>
              <a:rPr lang="tr-TR" dirty="0" err="1" smtClean="0"/>
              <a:t>March-Approval</a:t>
            </a:r>
            <a:r>
              <a:rPr lang="tr-TR" dirty="0" smtClean="0"/>
              <a:t> </a:t>
            </a:r>
            <a:r>
              <a:rPr lang="tr-TR" dirty="0" smtClean="0"/>
              <a:t>of </a:t>
            </a:r>
            <a:r>
              <a:rPr lang="tr-TR" dirty="0" err="1" smtClean="0"/>
              <a:t>Natonal</a:t>
            </a:r>
            <a:r>
              <a:rPr lang="tr-TR" dirty="0" smtClean="0"/>
              <a:t> </a:t>
            </a:r>
            <a:r>
              <a:rPr lang="tr-TR" dirty="0" err="1" smtClean="0"/>
              <a:t>antheme</a:t>
            </a:r>
            <a:r>
              <a:rPr lang="tr-TR" dirty="0" smtClean="0"/>
              <a:t>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224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MAIN POINTS at SCHOOLS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, </a:t>
            </a:r>
            <a:r>
              <a:rPr lang="tr-TR" dirty="0" err="1" smtClean="0"/>
              <a:t>students</a:t>
            </a:r>
            <a:r>
              <a:rPr lang="tr-TR" dirty="0" smtClean="0"/>
              <a:t> can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b="1" dirty="0" err="1" smtClean="0"/>
              <a:t>supporting</a:t>
            </a:r>
            <a:r>
              <a:rPr lang="tr-TR" b="1" dirty="0" smtClean="0"/>
              <a:t> </a:t>
            </a:r>
            <a:r>
              <a:rPr lang="tr-TR" b="1" dirty="0" err="1" smtClean="0"/>
              <a:t>courses</a:t>
            </a:r>
            <a:r>
              <a:rPr lang="tr-TR" b="1" dirty="0" smtClean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field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want</a:t>
            </a:r>
            <a:r>
              <a:rPr lang="tr-TR" dirty="0" smtClean="0"/>
              <a:t>.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optional</a:t>
            </a:r>
            <a:r>
              <a:rPr lang="tr-TR" dirty="0" smtClean="0"/>
              <a:t>. </a:t>
            </a:r>
            <a:r>
              <a:rPr lang="tr-TR" dirty="0" err="1" smtClean="0"/>
              <a:t>They</a:t>
            </a:r>
            <a:r>
              <a:rPr lang="tr-TR" dirty="0" smtClean="0"/>
              <a:t> can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academic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sports,art,music,mind</a:t>
            </a:r>
            <a:r>
              <a:rPr lang="tr-TR" dirty="0" smtClean="0"/>
              <a:t> </a:t>
            </a:r>
            <a:r>
              <a:rPr lang="tr-TR" dirty="0" err="1" smtClean="0"/>
              <a:t>games</a:t>
            </a:r>
            <a:r>
              <a:rPr lang="tr-TR" dirty="0" smtClean="0"/>
              <a:t>…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,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private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exams</a:t>
            </a:r>
            <a:r>
              <a:rPr lang="tr-TR" dirty="0" smtClean="0"/>
              <a:t>.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situation</a:t>
            </a:r>
            <a:r>
              <a:rPr lang="tr-TR" dirty="0" smtClean="0"/>
              <a:t> has </a:t>
            </a:r>
            <a:r>
              <a:rPr lang="tr-TR" dirty="0" err="1" smtClean="0"/>
              <a:t>resulted</a:t>
            </a:r>
            <a:r>
              <a:rPr lang="tr-TR" dirty="0" smtClean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r>
              <a:rPr lang="tr-TR" dirty="0" smtClean="0"/>
              <a:t>. </a:t>
            </a:r>
            <a:r>
              <a:rPr lang="tr-TR" dirty="0" err="1" smtClean="0"/>
              <a:t>So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ministery</a:t>
            </a:r>
            <a:r>
              <a:rPr lang="tr-TR" dirty="0" smtClean="0"/>
              <a:t> of </a:t>
            </a:r>
            <a:r>
              <a:rPr lang="tr-TR" dirty="0" err="1" smtClean="0"/>
              <a:t>education</a:t>
            </a:r>
            <a:r>
              <a:rPr lang="tr-TR" dirty="0" smtClean="0"/>
              <a:t> has </a:t>
            </a:r>
            <a:r>
              <a:rPr lang="tr-TR" dirty="0" err="1" smtClean="0"/>
              <a:t>started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supporting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at </a:t>
            </a:r>
            <a:r>
              <a:rPr lang="tr-TR" dirty="0" err="1" smtClean="0"/>
              <a:t>schools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.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becoming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efficient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17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MAIN POINTS at SCHOOLS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Assessment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Evaluation</a:t>
            </a:r>
            <a:r>
              <a:rPr lang="tr-TR" dirty="0" smtClean="0"/>
              <a:t>: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smtClean="0"/>
              <a:t>4 </a:t>
            </a:r>
            <a:r>
              <a:rPr lang="tr-TR" dirty="0" err="1" smtClean="0"/>
              <a:t>years</a:t>
            </a:r>
            <a:r>
              <a:rPr lang="tr-TR" dirty="0" smtClean="0"/>
              <a:t>, </a:t>
            </a:r>
            <a:r>
              <a:rPr lang="tr-TR" dirty="0" err="1" smtClean="0"/>
              <a:t>evaluation</a:t>
            </a:r>
            <a:r>
              <a:rPr lang="tr-TR" dirty="0" smtClean="0"/>
              <a:t> is not done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exams</a:t>
            </a:r>
            <a:r>
              <a:rPr lang="tr-TR" dirty="0" smtClean="0"/>
              <a:t> but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ways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observing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giving</a:t>
            </a:r>
            <a:r>
              <a:rPr lang="tr-TR" dirty="0" smtClean="0"/>
              <a:t> </a:t>
            </a:r>
            <a:r>
              <a:rPr lang="tr-TR" dirty="0" err="1" smtClean="0"/>
              <a:t>projects</a:t>
            </a:r>
            <a:r>
              <a:rPr lang="tr-TR" dirty="0" smtClean="0"/>
              <a:t>. </a:t>
            </a:r>
            <a:r>
              <a:rPr lang="tr-TR" dirty="0" err="1" smtClean="0"/>
              <a:t>Exams</a:t>
            </a:r>
            <a:r>
              <a:rPr lang="tr-TR" dirty="0" smtClean="0"/>
              <a:t> </a:t>
            </a:r>
            <a:r>
              <a:rPr lang="tr-TR" dirty="0" err="1" smtClean="0"/>
              <a:t>become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main </a:t>
            </a:r>
            <a:r>
              <a:rPr lang="tr-TR" dirty="0" err="1" smtClean="0"/>
              <a:t>assessment</a:t>
            </a:r>
            <a:r>
              <a:rPr lang="tr-TR" dirty="0" smtClean="0"/>
              <a:t> </a:t>
            </a:r>
            <a:r>
              <a:rPr lang="tr-TR" dirty="0" err="1" smtClean="0"/>
              <a:t>tool</a:t>
            </a:r>
            <a:r>
              <a:rPr lang="tr-TR" dirty="0" smtClean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second</a:t>
            </a:r>
            <a:r>
              <a:rPr lang="tr-TR" dirty="0" smtClean="0"/>
              <a:t> 4 </a:t>
            </a:r>
            <a:r>
              <a:rPr lang="tr-TR" dirty="0" err="1" smtClean="0"/>
              <a:t>year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.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is </a:t>
            </a:r>
            <a:r>
              <a:rPr lang="tr-TR" dirty="0" err="1" smtClean="0"/>
              <a:t>taken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seriously</a:t>
            </a:r>
            <a:r>
              <a:rPr lang="tr-TR" dirty="0" smtClean="0"/>
              <a:t> in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main </a:t>
            </a:r>
            <a:r>
              <a:rPr lang="tr-TR" dirty="0" err="1" smtClean="0"/>
              <a:t>exams</a:t>
            </a:r>
            <a:r>
              <a:rPr lang="tr-TR" dirty="0" smtClean="0"/>
              <a:t>, </a:t>
            </a:r>
            <a:r>
              <a:rPr lang="tr-TR" dirty="0" err="1" smtClean="0"/>
              <a:t>generally</a:t>
            </a:r>
            <a:r>
              <a:rPr lang="tr-TR" dirty="0" smtClean="0"/>
              <a:t> 2 </a:t>
            </a:r>
            <a:r>
              <a:rPr lang="tr-TR" dirty="0" err="1" smtClean="0"/>
              <a:t>exams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 in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lesson</a:t>
            </a:r>
            <a:r>
              <a:rPr lang="tr-TR" dirty="0" smtClean="0"/>
              <a:t>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performance</a:t>
            </a:r>
            <a:r>
              <a:rPr lang="tr-TR" dirty="0" smtClean="0"/>
              <a:t> </a:t>
            </a:r>
            <a:r>
              <a:rPr lang="tr-TR" dirty="0" err="1" smtClean="0"/>
              <a:t>assignments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addition</a:t>
            </a:r>
            <a:r>
              <a:rPr lang="tr-TR" dirty="0" smtClean="0"/>
              <a:t>,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evaluated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r>
              <a:rPr lang="tr-TR" dirty="0" smtClean="0"/>
              <a:t> </a:t>
            </a:r>
            <a:r>
              <a:rPr lang="tr-TR" dirty="0" err="1" smtClean="0"/>
              <a:t>performance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attittudes</a:t>
            </a:r>
            <a:r>
              <a:rPr lang="tr-TR" dirty="0" smtClean="0"/>
              <a:t> at </a:t>
            </a:r>
            <a:r>
              <a:rPr lang="tr-TR" dirty="0" err="1" smtClean="0"/>
              <a:t>school</a:t>
            </a:r>
            <a:r>
              <a:rPr lang="tr-TR" dirty="0" smtClean="0"/>
              <a:t>.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a </a:t>
            </a:r>
            <a:r>
              <a:rPr lang="tr-TR" dirty="0" err="1" smtClean="0"/>
              <a:t>project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at </a:t>
            </a:r>
            <a:r>
              <a:rPr lang="tr-TR" dirty="0" err="1" smtClean="0"/>
              <a:t>least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lesson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prepare</a:t>
            </a:r>
            <a:r>
              <a:rPr lang="tr-TR" dirty="0" smtClean="0"/>
              <a:t> it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year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835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BASIC PRINCIPLES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426304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Generality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equality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needs of </a:t>
            </a:r>
            <a:r>
              <a:rPr lang="tr-TR" dirty="0" err="1" smtClean="0"/>
              <a:t>individuals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society</a:t>
            </a:r>
            <a:endParaRPr lang="tr-TR" dirty="0"/>
          </a:p>
          <a:p>
            <a:r>
              <a:rPr lang="tr-TR" dirty="0" err="1" smtClean="0"/>
              <a:t>Orientation</a:t>
            </a:r>
            <a:endParaRPr lang="tr-TR" dirty="0" smtClean="0"/>
          </a:p>
          <a:p>
            <a:r>
              <a:rPr lang="tr-TR" dirty="0" smtClean="0"/>
              <a:t>Right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endParaRPr lang="tr-TR" dirty="0" smtClean="0"/>
          </a:p>
          <a:p>
            <a:r>
              <a:rPr lang="tr-TR" dirty="0" err="1" smtClean="0"/>
              <a:t>Equal</a:t>
            </a:r>
            <a:r>
              <a:rPr lang="tr-TR" dirty="0" smtClean="0"/>
              <a:t> </a:t>
            </a:r>
            <a:r>
              <a:rPr lang="tr-TR" dirty="0" err="1" smtClean="0"/>
              <a:t>opportunity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facility</a:t>
            </a:r>
            <a:endParaRPr lang="tr-TR" dirty="0" smtClean="0"/>
          </a:p>
          <a:p>
            <a:r>
              <a:rPr lang="tr-TR" dirty="0" err="1" smtClean="0"/>
              <a:t>Continuity</a:t>
            </a:r>
            <a:endParaRPr lang="tr-TR" dirty="0" smtClean="0"/>
          </a:p>
          <a:p>
            <a:r>
              <a:rPr lang="en-US" dirty="0"/>
              <a:t>Atatürk's Revolution and Principles and Atatürk's Nationalism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3818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TECHNOLOGY IN EDUCATION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 of </a:t>
            </a:r>
            <a:r>
              <a:rPr lang="tr-TR" dirty="0" err="1"/>
              <a:t>e</a:t>
            </a:r>
            <a:r>
              <a:rPr lang="tr-TR" dirty="0" err="1" smtClean="0"/>
              <a:t>ducation</a:t>
            </a:r>
            <a:r>
              <a:rPr lang="tr-TR" dirty="0" smtClean="0"/>
              <a:t> </a:t>
            </a:r>
            <a:r>
              <a:rPr lang="tr-TR" dirty="0" smtClean="0"/>
              <a:t>is </a:t>
            </a:r>
            <a:r>
              <a:rPr lang="tr-TR" dirty="0" err="1" smtClean="0"/>
              <a:t>directed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tools</a:t>
            </a:r>
            <a:r>
              <a:rPr lang="tr-TR" dirty="0" smtClean="0"/>
              <a:t>/</a:t>
            </a:r>
            <a:r>
              <a:rPr lang="tr-TR" dirty="0" err="1" smtClean="0"/>
              <a:t>portals</a:t>
            </a:r>
            <a:r>
              <a:rPr lang="tr-TR" dirty="0" smtClean="0"/>
              <a:t>.</a:t>
            </a:r>
          </a:p>
          <a:p>
            <a:pPr marL="457200" indent="-457200">
              <a:buAutoNum type="arabicPeriod"/>
            </a:pPr>
            <a:r>
              <a:rPr lang="tr-TR" dirty="0" smtClean="0"/>
              <a:t>E-okul</a:t>
            </a:r>
          </a:p>
          <a:p>
            <a:pPr marL="457200" indent="-457200">
              <a:buAutoNum type="arabicPeriod"/>
            </a:pPr>
            <a:r>
              <a:rPr lang="tr-TR" dirty="0" err="1" smtClean="0"/>
              <a:t>Mebbis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4580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E-OKUL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includes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necessary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Teachers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enter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evaluation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this</a:t>
            </a:r>
            <a:r>
              <a:rPr lang="tr-TR" dirty="0" smtClean="0"/>
              <a:t> platform.</a:t>
            </a:r>
          </a:p>
          <a:p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parents</a:t>
            </a:r>
            <a:r>
              <a:rPr lang="tr-TR" dirty="0" smtClean="0"/>
              <a:t> can </a:t>
            </a:r>
            <a:r>
              <a:rPr lang="tr-TR" dirty="0" err="1" smtClean="0"/>
              <a:t>see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here.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045" y="4335215"/>
            <a:ext cx="2545031" cy="15406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4335215"/>
            <a:ext cx="2501537" cy="13139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171" y="982132"/>
            <a:ext cx="2295996" cy="12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17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MEBBİS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includes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Teachers</a:t>
            </a:r>
            <a:r>
              <a:rPr lang="tr-TR" dirty="0" smtClean="0"/>
              <a:t> do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official</a:t>
            </a:r>
            <a:r>
              <a:rPr lang="tr-TR" dirty="0" smtClean="0"/>
              <a:t> </a:t>
            </a:r>
            <a:r>
              <a:rPr lang="tr-TR" dirty="0" err="1" smtClean="0"/>
              <a:t>acts</a:t>
            </a:r>
            <a:r>
              <a:rPr lang="tr-TR" dirty="0"/>
              <a:t> </a:t>
            </a:r>
            <a:r>
              <a:rPr lang="tr-TR" dirty="0" smtClean="0"/>
              <a:t>on </a:t>
            </a:r>
            <a:r>
              <a:rPr lang="tr-TR" dirty="0" err="1" smtClean="0"/>
              <a:t>this</a:t>
            </a:r>
            <a:r>
              <a:rPr lang="tr-TR" dirty="0" smtClean="0"/>
              <a:t> platform.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can </a:t>
            </a:r>
            <a:r>
              <a:rPr lang="tr-TR" dirty="0" err="1" smtClean="0"/>
              <a:t>apply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courses,seminars</a:t>
            </a:r>
            <a:r>
              <a:rPr lang="tr-TR" dirty="0" smtClean="0"/>
              <a:t> on </a:t>
            </a:r>
            <a:r>
              <a:rPr lang="tr-TR" dirty="0" err="1" smtClean="0"/>
              <a:t>this</a:t>
            </a:r>
            <a:r>
              <a:rPr lang="tr-TR" dirty="0" smtClean="0"/>
              <a:t> platform.</a:t>
            </a:r>
          </a:p>
          <a:p>
            <a:r>
              <a:rPr lang="tr-TR" dirty="0" err="1" smtClean="0"/>
              <a:t>Teachers</a:t>
            </a:r>
            <a:r>
              <a:rPr lang="tr-TR" dirty="0" smtClean="0"/>
              <a:t> can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charge</a:t>
            </a:r>
            <a:r>
              <a:rPr lang="tr-TR" dirty="0" smtClean="0"/>
              <a:t> in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exams</a:t>
            </a:r>
            <a:r>
              <a:rPr lang="tr-TR" dirty="0" smtClean="0"/>
              <a:t> as an </a:t>
            </a:r>
            <a:r>
              <a:rPr lang="tr-TR" dirty="0" err="1" smtClean="0"/>
              <a:t>observer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applying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platform.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95" y="1084217"/>
            <a:ext cx="2448283" cy="12919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771" y="4643470"/>
            <a:ext cx="2367826" cy="12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0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FATİH Project</a:t>
            </a:r>
            <a:br>
              <a:rPr lang="tr-TR" b="1" dirty="0" smtClean="0"/>
            </a:br>
            <a:r>
              <a:rPr lang="en-US" sz="3600" b="1" dirty="0"/>
              <a:t>Movement for Increasing Opportunities 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en-US" sz="3600" b="1" dirty="0" smtClean="0"/>
              <a:t>and </a:t>
            </a:r>
            <a:r>
              <a:rPr lang="en-US" sz="3600" b="1" dirty="0"/>
              <a:t>Improving Technology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project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 in 2010. 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step, </a:t>
            </a:r>
            <a:r>
              <a:rPr lang="tr-TR" dirty="0" err="1" smtClean="0"/>
              <a:t>interactive</a:t>
            </a:r>
            <a:r>
              <a:rPr lang="tr-TR" dirty="0" smtClean="0"/>
              <a:t> </a:t>
            </a:r>
            <a:r>
              <a:rPr lang="tr-TR" dirty="0" err="1" smtClean="0"/>
              <a:t>boards</a:t>
            </a:r>
            <a:r>
              <a:rPr lang="tr-TR" dirty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delivered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</a:t>
            </a:r>
            <a:r>
              <a:rPr lang="tr-TR" dirty="0" err="1" smtClean="0"/>
              <a:t>tablets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in </a:t>
            </a:r>
            <a:r>
              <a:rPr lang="tr-TR" dirty="0" err="1" smtClean="0"/>
              <a:t>education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Printers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laptops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delivered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.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Teachers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tools</a:t>
            </a:r>
            <a:r>
              <a:rPr lang="tr-TR" dirty="0" smtClean="0"/>
              <a:t> </a:t>
            </a:r>
            <a:r>
              <a:rPr lang="tr-TR" dirty="0" err="1" smtClean="0"/>
              <a:t>effectively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second</a:t>
            </a:r>
            <a:r>
              <a:rPr lang="tr-TR" dirty="0" smtClean="0"/>
              <a:t> step, </a:t>
            </a:r>
            <a:r>
              <a:rPr lang="tr-TR" dirty="0" err="1" smtClean="0"/>
              <a:t>powerful</a:t>
            </a:r>
            <a:r>
              <a:rPr lang="tr-TR" dirty="0" smtClean="0"/>
              <a:t> internet </a:t>
            </a:r>
            <a:r>
              <a:rPr lang="tr-TR" dirty="0" err="1" smtClean="0"/>
              <a:t>networks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provided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third</a:t>
            </a:r>
            <a:r>
              <a:rPr lang="tr-TR" dirty="0" smtClean="0"/>
              <a:t> step, a </a:t>
            </a:r>
            <a:r>
              <a:rPr lang="tr-TR" dirty="0" err="1" smtClean="0"/>
              <a:t>rich</a:t>
            </a:r>
            <a:r>
              <a:rPr lang="tr-TR" dirty="0" smtClean="0"/>
              <a:t> </a:t>
            </a:r>
            <a:r>
              <a:rPr lang="tr-TR" dirty="0" err="1" smtClean="0"/>
              <a:t>source</a:t>
            </a:r>
            <a:r>
              <a:rPr lang="tr-TR" dirty="0" smtClean="0"/>
              <a:t> EBA- a </a:t>
            </a:r>
            <a:r>
              <a:rPr lang="tr-TR" dirty="0" err="1" smtClean="0"/>
              <a:t>digital</a:t>
            </a:r>
            <a:r>
              <a:rPr lang="tr-TR" dirty="0" smtClean="0"/>
              <a:t> platform-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founded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in </a:t>
            </a:r>
            <a:r>
              <a:rPr lang="tr-TR" dirty="0" err="1" smtClean="0"/>
              <a:t>education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96" y="841826"/>
            <a:ext cx="1674902" cy="11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8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                       </a:t>
            </a:r>
            <a:r>
              <a:rPr lang="tr-TR" sz="3600" b="1" dirty="0" smtClean="0"/>
              <a:t>TECHNOLOGY IN EDUCATION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Ministry</a:t>
            </a:r>
            <a:r>
              <a:rPr lang="tr-TR" dirty="0" smtClean="0"/>
              <a:t> of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provides</a:t>
            </a:r>
            <a:r>
              <a:rPr lang="tr-TR" dirty="0" smtClean="0"/>
              <a:t> a </a:t>
            </a:r>
            <a:r>
              <a:rPr lang="tr-TR" dirty="0" err="1" smtClean="0"/>
              <a:t>digital</a:t>
            </a:r>
            <a:r>
              <a:rPr lang="tr-TR" dirty="0" smtClean="0"/>
              <a:t> platform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,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parents</a:t>
            </a:r>
            <a:r>
              <a:rPr lang="tr-TR" dirty="0" smtClean="0"/>
              <a:t>: EBA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Informatics</a:t>
            </a:r>
            <a:r>
              <a:rPr lang="tr-TR" dirty="0" smtClean="0"/>
              <a:t> Network.</a:t>
            </a:r>
          </a:p>
          <a:p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loads</a:t>
            </a:r>
            <a:r>
              <a:rPr lang="tr-TR" dirty="0" smtClean="0"/>
              <a:t> of </a:t>
            </a:r>
            <a:r>
              <a:rPr lang="tr-TR" dirty="0" err="1" smtClean="0"/>
              <a:t>teaching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err="1" smtClean="0"/>
              <a:t>s</a:t>
            </a:r>
            <a:r>
              <a:rPr lang="tr-TR" dirty="0" smtClean="0"/>
              <a:t> here.</a:t>
            </a:r>
          </a:p>
          <a:p>
            <a:r>
              <a:rPr lang="tr-TR" dirty="0" err="1" smtClean="0"/>
              <a:t>Teachers</a:t>
            </a:r>
            <a:r>
              <a:rPr lang="tr-TR" dirty="0" smtClean="0"/>
              <a:t> can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upload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share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teaching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r>
              <a:rPr lang="tr-TR" dirty="0" smtClean="0"/>
              <a:t> here.</a:t>
            </a:r>
          </a:p>
          <a:p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join</a:t>
            </a:r>
            <a:r>
              <a:rPr lang="tr-TR" dirty="0" smtClean="0"/>
              <a:t> online </a:t>
            </a:r>
            <a:r>
              <a:rPr lang="tr-TR" dirty="0" err="1" smtClean="0"/>
              <a:t>professional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, </a:t>
            </a:r>
            <a:r>
              <a:rPr lang="tr-TR" dirty="0" err="1" smtClean="0"/>
              <a:t>read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news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create</a:t>
            </a:r>
            <a:r>
              <a:rPr lang="tr-TR" dirty="0" smtClean="0"/>
              <a:t> </a:t>
            </a:r>
            <a:r>
              <a:rPr lang="tr-TR" dirty="0" err="1" smtClean="0"/>
              <a:t>groups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classes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check</a:t>
            </a:r>
            <a:r>
              <a:rPr lang="tr-TR" dirty="0" smtClean="0"/>
              <a:t> </a:t>
            </a:r>
            <a:r>
              <a:rPr lang="tr-TR" dirty="0" err="1" smtClean="0"/>
              <a:t>homework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platform.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67" y="982132"/>
            <a:ext cx="2297022" cy="12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33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PROJECTS in EDUCATION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TÜBİTAK</a:t>
            </a:r>
            <a:r>
              <a:rPr lang="tr-TR" dirty="0" smtClean="0"/>
              <a:t> ( </a:t>
            </a:r>
            <a:r>
              <a:rPr lang="tr-TR" dirty="0" err="1" smtClean="0"/>
              <a:t>Turkey</a:t>
            </a:r>
            <a:r>
              <a:rPr lang="tr-TR" dirty="0" smtClean="0"/>
              <a:t>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Technological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Institution</a:t>
            </a:r>
            <a:r>
              <a:rPr lang="tr-TR" dirty="0" smtClean="0"/>
              <a:t>)</a:t>
            </a:r>
            <a:r>
              <a:rPr lang="tr-TR" dirty="0" err="1" smtClean="0"/>
              <a:t>Projects</a:t>
            </a:r>
            <a:endParaRPr lang="tr-TR" dirty="0" smtClean="0"/>
          </a:p>
          <a:p>
            <a:r>
              <a:rPr lang="tr-TR" b="1" dirty="0" smtClean="0"/>
              <a:t>EU PROJECTS </a:t>
            </a:r>
          </a:p>
          <a:p>
            <a:r>
              <a:rPr lang="tr-TR" b="1" dirty="0" err="1" smtClean="0"/>
              <a:t>eTwinning</a:t>
            </a:r>
            <a:r>
              <a:rPr lang="tr-TR" b="1" dirty="0" smtClean="0"/>
              <a:t> </a:t>
            </a:r>
            <a:r>
              <a:rPr lang="tr-TR" b="1" dirty="0" err="1" smtClean="0"/>
              <a:t>Projects</a:t>
            </a:r>
            <a:endParaRPr lang="tr-TR" b="1" dirty="0" smtClean="0"/>
          </a:p>
          <a:p>
            <a:r>
              <a:rPr lang="tr-TR" b="1" dirty="0" smtClean="0"/>
              <a:t>Hami Project</a:t>
            </a:r>
          </a:p>
          <a:p>
            <a:r>
              <a:rPr lang="tr-TR" b="1" dirty="0" smtClean="0"/>
              <a:t>1 </a:t>
            </a:r>
            <a:r>
              <a:rPr lang="tr-TR" b="1" dirty="0" err="1" smtClean="0"/>
              <a:t>million</a:t>
            </a:r>
            <a:r>
              <a:rPr lang="tr-TR" b="1" dirty="0" smtClean="0"/>
              <a:t> </a:t>
            </a:r>
            <a:r>
              <a:rPr lang="tr-TR" b="1" dirty="0" err="1" smtClean="0"/>
              <a:t>Teacher</a:t>
            </a:r>
            <a:r>
              <a:rPr lang="tr-TR" b="1" dirty="0" smtClean="0"/>
              <a:t> 1 </a:t>
            </a:r>
            <a:r>
              <a:rPr lang="tr-TR" b="1" dirty="0" err="1" smtClean="0"/>
              <a:t>million</a:t>
            </a:r>
            <a:r>
              <a:rPr lang="tr-TR" b="1" dirty="0" smtClean="0"/>
              <a:t> </a:t>
            </a:r>
            <a:r>
              <a:rPr lang="tr-TR" b="1" dirty="0" err="1" smtClean="0"/>
              <a:t>Idea</a:t>
            </a:r>
            <a:endParaRPr lang="tr-TR" b="1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541659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PROJECTS in EDUCATION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Lets</a:t>
            </a:r>
            <a:r>
              <a:rPr lang="tr-TR" b="1" dirty="0" smtClean="0"/>
              <a:t> </a:t>
            </a:r>
            <a:r>
              <a:rPr lang="tr-TR" b="1" dirty="0" err="1" smtClean="0"/>
              <a:t>girls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School</a:t>
            </a:r>
          </a:p>
          <a:p>
            <a:r>
              <a:rPr lang="tr-TR" b="1" dirty="0" smtClean="0"/>
              <a:t>Zero </a:t>
            </a:r>
            <a:r>
              <a:rPr lang="tr-TR" b="1" dirty="0" err="1" smtClean="0"/>
              <a:t>Waste</a:t>
            </a:r>
            <a:r>
              <a:rPr lang="tr-TR" b="1" dirty="0" smtClean="0"/>
              <a:t> Project</a:t>
            </a:r>
          </a:p>
          <a:p>
            <a:r>
              <a:rPr lang="tr-TR" b="1" dirty="0" err="1" smtClean="0"/>
              <a:t>Turkey’s</a:t>
            </a:r>
            <a:r>
              <a:rPr lang="tr-TR" b="1" dirty="0" smtClean="0"/>
              <a:t> </a:t>
            </a:r>
            <a:r>
              <a:rPr lang="tr-TR" b="1" dirty="0" err="1" smtClean="0"/>
              <a:t>engineer</a:t>
            </a:r>
            <a:r>
              <a:rPr lang="tr-TR" b="1" dirty="0" smtClean="0"/>
              <a:t> </a:t>
            </a:r>
            <a:r>
              <a:rPr lang="tr-TR" b="1" dirty="0" err="1" smtClean="0"/>
              <a:t>girls</a:t>
            </a:r>
            <a:endParaRPr lang="tr-TR" b="1" dirty="0" smtClean="0"/>
          </a:p>
          <a:p>
            <a:r>
              <a:rPr lang="tr-TR" b="1" dirty="0" err="1" smtClean="0"/>
              <a:t>Try</a:t>
            </a:r>
            <a:r>
              <a:rPr lang="tr-TR" b="1" dirty="0" smtClean="0"/>
              <a:t>-do </a:t>
            </a:r>
            <a:r>
              <a:rPr lang="tr-TR" b="1" dirty="0" err="1" smtClean="0"/>
              <a:t>workshops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0379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2023 </a:t>
            </a:r>
            <a:r>
              <a:rPr lang="tr-TR" b="1" dirty="0" smtClean="0"/>
              <a:t>TURKEY’S</a:t>
            </a:r>
            <a:r>
              <a:rPr lang="tr-TR" b="1" dirty="0" smtClean="0"/>
              <a:t> EDUCATION VISION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vision</a:t>
            </a:r>
            <a:r>
              <a:rPr lang="tr-TR" dirty="0" smtClean="0"/>
              <a:t> </a:t>
            </a:r>
            <a:r>
              <a:rPr lang="tr-TR" dirty="0" err="1" smtClean="0"/>
              <a:t>document</a:t>
            </a:r>
            <a:r>
              <a:rPr lang="tr-TR" dirty="0" smtClean="0"/>
              <a:t>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prepared</a:t>
            </a:r>
            <a:r>
              <a:rPr lang="tr-TR" dirty="0" smtClean="0"/>
              <a:t> in 2018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regulate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keep</a:t>
            </a:r>
            <a:r>
              <a:rPr lang="tr-TR" dirty="0" smtClean="0"/>
              <a:t> </a:t>
            </a:r>
            <a:r>
              <a:rPr lang="tr-TR" dirty="0" err="1" smtClean="0"/>
              <a:t>pace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today’s</a:t>
            </a:r>
            <a:r>
              <a:rPr lang="tr-TR" dirty="0" smtClean="0"/>
              <a:t> </a:t>
            </a:r>
            <a:r>
              <a:rPr lang="tr-TR" dirty="0" err="1" smtClean="0"/>
              <a:t>challenges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needs</a:t>
            </a:r>
            <a:r>
              <a:rPr lang="tr-TR" dirty="0" smtClean="0"/>
              <a:t> .</a:t>
            </a:r>
          </a:p>
          <a:p>
            <a:r>
              <a:rPr lang="tr-TR" dirty="0" err="1" smtClean="0"/>
              <a:t>Within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vision</a:t>
            </a:r>
            <a:r>
              <a:rPr lang="tr-TR" dirty="0" smtClean="0"/>
              <a:t> :</a:t>
            </a:r>
          </a:p>
          <a:p>
            <a:pPr marL="457200" indent="-457200">
              <a:buAutoNum type="arabicPeriod"/>
            </a:pPr>
            <a:r>
              <a:rPr lang="tr-TR" dirty="0" smtClean="0"/>
              <a:t>Design-</a:t>
            </a:r>
            <a:r>
              <a:rPr lang="tr-TR" dirty="0" err="1" smtClean="0"/>
              <a:t>Skill</a:t>
            </a:r>
            <a:r>
              <a:rPr lang="tr-TR" dirty="0" smtClean="0"/>
              <a:t> </a:t>
            </a:r>
            <a:r>
              <a:rPr lang="tr-TR" dirty="0" err="1" smtClean="0"/>
              <a:t>Labs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established</a:t>
            </a:r>
            <a:r>
              <a:rPr lang="tr-TR" dirty="0"/>
              <a:t> </a:t>
            </a:r>
            <a:r>
              <a:rPr lang="tr-TR" dirty="0" smtClean="0"/>
              <a:t>at </a:t>
            </a:r>
            <a:r>
              <a:rPr lang="tr-TR" dirty="0" err="1" smtClean="0"/>
              <a:t>schools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interests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skills</a:t>
            </a:r>
            <a:r>
              <a:rPr lang="tr-TR" dirty="0" smtClean="0"/>
              <a:t>.</a:t>
            </a:r>
          </a:p>
          <a:p>
            <a:pPr marL="457200" indent="-457200">
              <a:buAutoNum type="arabicPeriod"/>
            </a:pPr>
            <a:r>
              <a:rPr lang="tr-TR" dirty="0" smtClean="0"/>
              <a:t>A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/>
              <a:t>D</a:t>
            </a:r>
            <a:r>
              <a:rPr lang="tr-TR" dirty="0" smtClean="0"/>
              <a:t>evelopment Model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established</a:t>
            </a:r>
            <a:r>
              <a:rPr lang="tr-TR" dirty="0" smtClean="0"/>
              <a:t> in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provide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components</a:t>
            </a:r>
            <a:r>
              <a:rPr lang="tr-TR" dirty="0" smtClean="0"/>
              <a:t> of </a:t>
            </a:r>
            <a:r>
              <a:rPr lang="tr-TR" dirty="0" err="1" smtClean="0"/>
              <a:t>children’s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2279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2023 TURKEY’S EDUCATION VISION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3. Data-</a:t>
            </a:r>
            <a:r>
              <a:rPr lang="tr-TR" dirty="0" err="1" smtClean="0"/>
              <a:t>Based</a:t>
            </a:r>
            <a:r>
              <a:rPr lang="tr-TR" dirty="0" smtClean="0"/>
              <a:t>  Planning </a:t>
            </a:r>
            <a:r>
              <a:rPr lang="tr-TR" dirty="0" err="1" smtClean="0"/>
              <a:t>and</a:t>
            </a:r>
            <a:r>
              <a:rPr lang="tr-TR" dirty="0" smtClean="0"/>
              <a:t> Management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established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monitoring,evaluating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developing</a:t>
            </a:r>
            <a:r>
              <a:rPr lang="tr-TR" dirty="0" smtClean="0"/>
              <a:t> </a:t>
            </a:r>
            <a:r>
              <a:rPr lang="tr-TR" dirty="0" err="1" smtClean="0"/>
              <a:t>management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r>
              <a:rPr lang="tr-TR" dirty="0" smtClean="0"/>
              <a:t> </a:t>
            </a:r>
            <a:r>
              <a:rPr lang="tr-TR" dirty="0" err="1" smtClean="0"/>
              <a:t>nationwide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4. </a:t>
            </a:r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evaluation</a:t>
            </a:r>
            <a:r>
              <a:rPr lang="tr-TR" dirty="0" smtClean="0"/>
              <a:t>: a </a:t>
            </a:r>
            <a:r>
              <a:rPr lang="tr-TR" dirty="0" err="1" smtClean="0"/>
              <a:t>qualification</a:t>
            </a:r>
            <a:r>
              <a:rPr lang="tr-TR" dirty="0" smtClean="0"/>
              <a:t> 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evaluation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established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exams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reduced</a:t>
            </a:r>
            <a:r>
              <a:rPr lang="tr-TR" dirty="0" smtClean="0"/>
              <a:t>. </a:t>
            </a:r>
            <a:r>
              <a:rPr lang="tr-TR" dirty="0" err="1" smtClean="0"/>
              <a:t>Exams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restructured</a:t>
            </a:r>
            <a:r>
              <a:rPr lang="tr-TR" dirty="0" smtClean="0"/>
              <a:t>. E-</a:t>
            </a:r>
            <a:r>
              <a:rPr lang="tr-TR" dirty="0" err="1" smtClean="0"/>
              <a:t>portfolio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evaluation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5. </a:t>
            </a:r>
            <a:r>
              <a:rPr lang="tr-TR" dirty="0" err="1" smtClean="0"/>
              <a:t>Social</a:t>
            </a:r>
            <a:r>
              <a:rPr lang="tr-TR" dirty="0" smtClean="0"/>
              <a:t>, </a:t>
            </a:r>
            <a:r>
              <a:rPr lang="tr-TR" dirty="0" err="1" smtClean="0"/>
              <a:t>cutural</a:t>
            </a:r>
            <a:r>
              <a:rPr lang="tr-TR" dirty="0" smtClean="0"/>
              <a:t> </a:t>
            </a:r>
            <a:r>
              <a:rPr lang="tr-TR" dirty="0" err="1" smtClean="0"/>
              <a:t>andd</a:t>
            </a:r>
            <a:r>
              <a:rPr lang="tr-TR" dirty="0" smtClean="0"/>
              <a:t> </a:t>
            </a:r>
            <a:r>
              <a:rPr lang="tr-TR" dirty="0" err="1" smtClean="0"/>
              <a:t>sports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r>
              <a:rPr lang="tr-TR" dirty="0" smtClean="0"/>
              <a:t> of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monitored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2824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2023 TURKEY’S EDUCATION VISION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T</a:t>
            </a:r>
            <a:r>
              <a:rPr lang="en-US" dirty="0" smtClean="0"/>
              <a:t>he professional development of teachers and</a:t>
            </a:r>
            <a:r>
              <a:rPr lang="tr-TR" dirty="0" smtClean="0"/>
              <a:t> </a:t>
            </a:r>
            <a:r>
              <a:rPr lang="en-US" dirty="0" smtClean="0"/>
              <a:t>school administrators will be restructured</a:t>
            </a:r>
            <a:r>
              <a:rPr lang="tr-TR" dirty="0" smtClean="0"/>
              <a:t>.</a:t>
            </a:r>
          </a:p>
          <a:p>
            <a:r>
              <a:rPr lang="tr-TR" dirty="0"/>
              <a:t>H</a:t>
            </a:r>
            <a:r>
              <a:rPr lang="en-US" dirty="0" err="1" smtClean="0"/>
              <a:t>uman</a:t>
            </a:r>
            <a:r>
              <a:rPr lang="en-US" dirty="0" smtClean="0"/>
              <a:t> resources will be utilized efficiently and</a:t>
            </a:r>
            <a:r>
              <a:rPr lang="tr-TR" dirty="0" smtClean="0"/>
              <a:t> </a:t>
            </a:r>
            <a:r>
              <a:rPr lang="en-US" dirty="0" smtClean="0"/>
              <a:t>rewarded fairly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Advisors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Universities</a:t>
            </a:r>
            <a:endParaRPr lang="tr-TR" dirty="0" smtClean="0"/>
          </a:p>
          <a:p>
            <a:r>
              <a:rPr lang="tr-TR" dirty="0" err="1" smtClean="0"/>
              <a:t>Capital</a:t>
            </a:r>
            <a:r>
              <a:rPr lang="tr-TR" dirty="0" smtClean="0"/>
              <a:t> </a:t>
            </a:r>
            <a:r>
              <a:rPr lang="tr-TR" dirty="0" err="1" smtClean="0"/>
              <a:t>workshops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endParaRPr lang="tr-TR" dirty="0" smtClean="0"/>
          </a:p>
          <a:p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professional</a:t>
            </a:r>
            <a:r>
              <a:rPr lang="tr-TR" dirty="0" smtClean="0"/>
              <a:t> </a:t>
            </a:r>
            <a:r>
              <a:rPr lang="tr-TR" dirty="0" err="1" smtClean="0"/>
              <a:t>seminars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trainings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926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Democracy</a:t>
            </a:r>
            <a:r>
              <a:rPr lang="tr-TR" dirty="0"/>
              <a:t> </a:t>
            </a:r>
            <a:r>
              <a:rPr lang="tr-TR" dirty="0" err="1" smtClean="0"/>
              <a:t>education</a:t>
            </a:r>
            <a:endParaRPr lang="tr-TR" dirty="0" smtClean="0"/>
          </a:p>
          <a:p>
            <a:r>
              <a:rPr lang="tr-TR" dirty="0" err="1" smtClean="0"/>
              <a:t>Laicism</a:t>
            </a:r>
            <a:endParaRPr lang="tr-TR" dirty="0" smtClean="0"/>
          </a:p>
          <a:p>
            <a:r>
              <a:rPr lang="tr-TR" dirty="0" err="1" smtClean="0"/>
              <a:t>Scientific</a:t>
            </a:r>
            <a:endParaRPr lang="tr-TR" dirty="0" smtClean="0"/>
          </a:p>
          <a:p>
            <a:r>
              <a:rPr lang="tr-TR" dirty="0" err="1"/>
              <a:t>Education</a:t>
            </a:r>
            <a:r>
              <a:rPr lang="tr-TR" dirty="0"/>
              <a:t> </a:t>
            </a:r>
            <a:r>
              <a:rPr lang="tr-TR" dirty="0" err="1"/>
              <a:t>everywhere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589415" y="1232654"/>
            <a:ext cx="5401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/>
              <a:t>BASIC PRINCIPLES</a:t>
            </a:r>
          </a:p>
        </p:txBody>
      </p:sp>
    </p:spTree>
    <p:extLst>
      <p:ext uri="{BB962C8B-B14F-4D97-AF65-F5344CB8AC3E}">
        <p14:creationId xmlns:p14="http://schemas.microsoft.com/office/powerpoint/2010/main" val="3834372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2023 TURKEY’S EDUCATION VISION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Foreign</a:t>
            </a:r>
            <a:r>
              <a:rPr lang="tr-TR" dirty="0" smtClean="0"/>
              <a:t> Language </a:t>
            </a:r>
            <a:r>
              <a:rPr lang="tr-TR" dirty="0" err="1" smtClean="0"/>
              <a:t>Education</a:t>
            </a:r>
            <a:endParaRPr lang="tr-TR" dirty="0" smtClean="0"/>
          </a:p>
          <a:p>
            <a:pPr marL="457200" indent="-457200">
              <a:buAutoNum type="arabicPeriod"/>
            </a:pPr>
            <a:r>
              <a:rPr lang="tr-TR" dirty="0" smtClean="0"/>
              <a:t>Online Learning </a:t>
            </a:r>
            <a:r>
              <a:rPr lang="tr-TR" dirty="0" err="1" smtClean="0"/>
              <a:t>Environments</a:t>
            </a:r>
            <a:endParaRPr lang="tr-TR" dirty="0" smtClean="0"/>
          </a:p>
          <a:p>
            <a:pPr marL="457200" indent="-457200">
              <a:buAutoNum type="arabicPeriod"/>
            </a:pPr>
            <a:r>
              <a:rPr lang="tr-TR" dirty="0" smtClean="0"/>
              <a:t>Mobile Technologies</a:t>
            </a:r>
          </a:p>
          <a:p>
            <a:pPr marL="457200" indent="-457200">
              <a:buAutoNum type="arabicPeriod"/>
            </a:pPr>
            <a:r>
              <a:rPr lang="tr-TR" dirty="0" smtClean="0"/>
              <a:t>Interactive , </a:t>
            </a:r>
            <a:r>
              <a:rPr lang="tr-TR" dirty="0" err="1" smtClean="0"/>
              <a:t>game-based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endParaRPr lang="tr-TR" dirty="0" smtClean="0"/>
          </a:p>
          <a:p>
            <a:pPr marL="457200" indent="-457200">
              <a:buAutoNum type="arabicPeriod"/>
            </a:pPr>
            <a:r>
              <a:rPr lang="tr-TR" dirty="0" err="1" smtClean="0"/>
              <a:t>Teacher</a:t>
            </a:r>
            <a:r>
              <a:rPr lang="tr-TR" dirty="0" smtClean="0"/>
              <a:t> </a:t>
            </a:r>
            <a:r>
              <a:rPr lang="tr-TR" dirty="0" err="1" smtClean="0"/>
              <a:t>proficiencies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qualifications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improved</a:t>
            </a:r>
            <a:r>
              <a:rPr lang="tr-TR" dirty="0" smtClean="0"/>
              <a:t>.</a:t>
            </a:r>
          </a:p>
          <a:p>
            <a:pPr marL="457200" indent="-457200">
              <a:buAutoNum type="arabicPeriod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7815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2023 TURKEY’S EDUCATION VISION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School Finance</a:t>
            </a:r>
          </a:p>
          <a:p>
            <a:r>
              <a:rPr lang="en-US" dirty="0"/>
              <a:t>Inspection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Institutional</a:t>
            </a:r>
            <a:r>
              <a:rPr lang="tr-TR" dirty="0" smtClean="0"/>
              <a:t> </a:t>
            </a:r>
            <a:r>
              <a:rPr lang="en-US" dirty="0" smtClean="0"/>
              <a:t>Guidance</a:t>
            </a:r>
            <a:r>
              <a:rPr lang="tr-TR" dirty="0" smtClean="0"/>
              <a:t> </a:t>
            </a:r>
            <a:r>
              <a:rPr lang="en-US" dirty="0" smtClean="0"/>
              <a:t>Services</a:t>
            </a:r>
            <a:endParaRPr lang="tr-TR" dirty="0"/>
          </a:p>
          <a:p>
            <a:r>
              <a:rPr lang="tr-TR" dirty="0" smtClean="0"/>
              <a:t>Special </a:t>
            </a:r>
            <a:r>
              <a:rPr lang="tr-TR" dirty="0" err="1" smtClean="0"/>
              <a:t>Education</a:t>
            </a:r>
            <a:endParaRPr lang="tr-TR" dirty="0" smtClean="0"/>
          </a:p>
          <a:p>
            <a:r>
              <a:rPr lang="tr-TR" dirty="0" smtClean="0"/>
              <a:t>Special </a:t>
            </a:r>
            <a:r>
              <a:rPr lang="tr-TR" dirty="0" err="1" smtClean="0"/>
              <a:t>Talents</a:t>
            </a:r>
            <a:endParaRPr lang="tr-TR" dirty="0" smtClean="0"/>
          </a:p>
          <a:p>
            <a:r>
              <a:rPr lang="tr-TR" dirty="0"/>
              <a:t>A </a:t>
            </a:r>
            <a:r>
              <a:rPr lang="tr-TR" dirty="0" err="1"/>
              <a:t>National</a:t>
            </a:r>
            <a:r>
              <a:rPr lang="tr-TR" dirty="0"/>
              <a:t>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Contents</a:t>
            </a:r>
            <a:r>
              <a:rPr lang="tr-TR" dirty="0" smtClean="0"/>
              <a:t> Archive</a:t>
            </a:r>
          </a:p>
          <a:p>
            <a:r>
              <a:rPr lang="tr-TR" dirty="0" err="1" smtClean="0"/>
              <a:t>Early</a:t>
            </a:r>
            <a:r>
              <a:rPr lang="tr-TR" dirty="0" smtClean="0"/>
              <a:t> </a:t>
            </a:r>
            <a:r>
              <a:rPr lang="tr-TR" dirty="0" err="1" smtClean="0"/>
              <a:t>Childhood</a:t>
            </a:r>
            <a:endParaRPr lang="tr-TR" dirty="0" smtClean="0"/>
          </a:p>
          <a:p>
            <a:r>
              <a:rPr lang="tr-TR" dirty="0" err="1" smtClean="0"/>
              <a:t>Changes</a:t>
            </a:r>
            <a:r>
              <a:rPr lang="tr-TR" dirty="0" smtClean="0"/>
              <a:t> in </a:t>
            </a:r>
            <a:r>
              <a:rPr lang="tr-TR" dirty="0" err="1" smtClean="0"/>
              <a:t>Basic,Secondary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Vocational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curriculum</a:t>
            </a:r>
            <a:endParaRPr lang="tr-TR" dirty="0" smtClean="0"/>
          </a:p>
          <a:p>
            <a:r>
              <a:rPr lang="tr-TR" dirty="0" err="1" smtClean="0"/>
              <a:t>Lifelong</a:t>
            </a:r>
            <a:r>
              <a:rPr lang="tr-TR" dirty="0" smtClean="0"/>
              <a:t> Learning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6815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1525" y="1280160"/>
            <a:ext cx="9601196" cy="3733558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marL="0" indent="0" algn="ctr">
              <a:buNone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CHILDREN </a:t>
            </a:r>
          </a:p>
          <a:p>
            <a:pPr marL="0" indent="0" algn="ctr">
              <a:buNone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TURKEY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54" y="732953"/>
            <a:ext cx="1440555" cy="144055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752114" y="5355771"/>
            <a:ext cx="236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FİLİZ ÇAKIRLI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3120202" y="4367387"/>
            <a:ext cx="574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ŞEHİT OĞUZHAN YAŞAR ANADOLU LİSESİ</a:t>
            </a:r>
          </a:p>
          <a:p>
            <a:pPr algn="ctr"/>
            <a:r>
              <a:rPr lang="tr-TR" b="1" dirty="0" smtClean="0"/>
              <a:t>ETİMESGUT-ANKARA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0664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GOVERNANCE </a:t>
            </a:r>
            <a:r>
              <a:rPr lang="tr-TR" b="1" dirty="0" smtClean="0"/>
              <a:t>of EDUCATION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Turkish pre-primary, primary and </a:t>
            </a:r>
            <a:r>
              <a:rPr lang="en-US" dirty="0" smtClean="0"/>
              <a:t>secondary</a:t>
            </a:r>
            <a:r>
              <a:rPr lang="tr-TR" dirty="0" smtClean="0"/>
              <a:t> </a:t>
            </a:r>
            <a:r>
              <a:rPr lang="en-US" dirty="0" smtClean="0"/>
              <a:t>education </a:t>
            </a:r>
            <a:r>
              <a:rPr lang="en-US" dirty="0"/>
              <a:t>system is under the supervision and control of </a:t>
            </a:r>
            <a:r>
              <a:rPr lang="en-US" dirty="0" smtClean="0"/>
              <a:t>the </a:t>
            </a:r>
            <a:r>
              <a:rPr lang="en-US" dirty="0"/>
              <a:t>Ministry of National Education.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represented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‘P</a:t>
            </a:r>
            <a:r>
              <a:rPr lang="en-US" dirty="0" err="1" smtClean="0"/>
              <a:t>rovincial</a:t>
            </a:r>
            <a:r>
              <a:rPr lang="en-US" dirty="0" smtClean="0"/>
              <a:t> </a:t>
            </a:r>
            <a:r>
              <a:rPr lang="en-US" dirty="0"/>
              <a:t>directorate of national </a:t>
            </a:r>
            <a:r>
              <a:rPr lang="en-US" dirty="0" smtClean="0"/>
              <a:t>education</a:t>
            </a:r>
            <a:r>
              <a:rPr lang="tr-TR" dirty="0" smtClean="0"/>
              <a:t>’ </a:t>
            </a:r>
            <a:r>
              <a:rPr lang="tr-TR" dirty="0" err="1" smtClean="0"/>
              <a:t>and</a:t>
            </a:r>
            <a:r>
              <a:rPr lang="tr-TR" dirty="0" smtClean="0"/>
              <a:t> ‘</a:t>
            </a:r>
            <a:r>
              <a:rPr lang="tr-TR" dirty="0" err="1"/>
              <a:t>D</a:t>
            </a:r>
            <a:r>
              <a:rPr lang="tr-TR" dirty="0" err="1" smtClean="0"/>
              <a:t>istrict</a:t>
            </a:r>
            <a:r>
              <a:rPr lang="tr-TR" dirty="0" smtClean="0"/>
              <a:t> </a:t>
            </a:r>
            <a:r>
              <a:rPr lang="tr-TR" dirty="0" err="1"/>
              <a:t>national</a:t>
            </a:r>
            <a:r>
              <a:rPr lang="tr-TR" dirty="0"/>
              <a:t> </a:t>
            </a:r>
            <a:r>
              <a:rPr lang="tr-TR" dirty="0" err="1"/>
              <a:t>education</a:t>
            </a:r>
            <a:r>
              <a:rPr lang="tr-TR" dirty="0"/>
              <a:t> </a:t>
            </a:r>
            <a:r>
              <a:rPr lang="tr-TR" dirty="0" err="1" smtClean="0"/>
              <a:t>directorate</a:t>
            </a:r>
            <a:r>
              <a:rPr lang="tr-TR" dirty="0" smtClean="0"/>
              <a:t>’</a:t>
            </a:r>
          </a:p>
          <a:p>
            <a:r>
              <a:rPr lang="en-US" dirty="0" smtClean="0"/>
              <a:t>The </a:t>
            </a:r>
            <a:r>
              <a:rPr lang="en-US" dirty="0"/>
              <a:t>higher education system of Turkey is managed and supervised by the Council of higher education (</a:t>
            </a:r>
            <a:r>
              <a:rPr lang="en-US" dirty="0" err="1"/>
              <a:t>CoHE</a:t>
            </a:r>
            <a:r>
              <a:rPr lang="en-US" dirty="0"/>
              <a:t>).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84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DIGITAL DATA OF OUR EDUCATION</a:t>
            </a:r>
            <a:br>
              <a:rPr lang="tr-TR" b="1" dirty="0" smtClean="0"/>
            </a:br>
            <a:r>
              <a:rPr lang="tr-TR" b="1" dirty="0" smtClean="0"/>
              <a:t>(2018)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total ,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b="1" dirty="0" smtClean="0"/>
              <a:t>17.885.248 </a:t>
            </a:r>
            <a:r>
              <a:rPr lang="tr-TR" dirty="0" err="1" smtClean="0"/>
              <a:t>students</a:t>
            </a:r>
            <a:r>
              <a:rPr lang="tr-TR" dirty="0" smtClean="0"/>
              <a:t> in </a:t>
            </a:r>
            <a:r>
              <a:rPr lang="tr-TR" dirty="0" err="1" smtClean="0"/>
              <a:t>pre-primary</a:t>
            </a:r>
            <a:r>
              <a:rPr lang="tr-TR" dirty="0" smtClean="0"/>
              <a:t>, </a:t>
            </a: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secondary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b="1" dirty="0" smtClean="0"/>
              <a:t>65.568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b="1" dirty="0" smtClean="0"/>
              <a:t>1.030.130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 in total.</a:t>
            </a:r>
          </a:p>
          <a:p>
            <a:r>
              <a:rPr lang="tr-TR" dirty="0" err="1" smtClean="0"/>
              <a:t>Schooling</a:t>
            </a:r>
            <a:r>
              <a:rPr lang="tr-TR" dirty="0" smtClean="0"/>
              <a:t> rate in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 : </a:t>
            </a:r>
            <a:r>
              <a:rPr lang="tr-TR" b="1" dirty="0" smtClean="0"/>
              <a:t>%83,58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dirty="0" err="1" smtClean="0"/>
              <a:t>Primary</a:t>
            </a:r>
            <a:r>
              <a:rPr lang="tr-TR" dirty="0" smtClean="0"/>
              <a:t>(</a:t>
            </a:r>
            <a:r>
              <a:rPr lang="tr-TR" dirty="0" err="1" smtClean="0"/>
              <a:t>second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): </a:t>
            </a:r>
            <a:r>
              <a:rPr lang="tr-TR" b="1" dirty="0" smtClean="0"/>
              <a:t>%94,47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dirty="0" err="1" smtClean="0"/>
              <a:t>Primary</a:t>
            </a:r>
            <a:r>
              <a:rPr lang="tr-TR" dirty="0" smtClean="0"/>
              <a:t>(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): </a:t>
            </a:r>
            <a:r>
              <a:rPr lang="tr-TR" b="1" dirty="0" smtClean="0"/>
              <a:t>%91,54</a:t>
            </a:r>
          </a:p>
          <a:p>
            <a:pPr marL="0" indent="0">
              <a:buNone/>
            </a:pPr>
            <a:r>
              <a:rPr lang="tr-TR" dirty="0" err="1" smtClean="0"/>
              <a:t>Pre-Primary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(5 </a:t>
            </a:r>
            <a:r>
              <a:rPr lang="tr-TR" dirty="0" err="1" smtClean="0"/>
              <a:t>years</a:t>
            </a:r>
            <a:r>
              <a:rPr lang="tr-TR" dirty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):</a:t>
            </a:r>
            <a:r>
              <a:rPr lang="tr-TR" b="1" dirty="0" smtClean="0"/>
              <a:t> % 66,88</a:t>
            </a:r>
          </a:p>
          <a:p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627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EDUCATION is DIVIDED </a:t>
            </a:r>
            <a:r>
              <a:rPr lang="tr-TR" b="1" dirty="0" err="1" smtClean="0"/>
              <a:t>into</a:t>
            </a:r>
            <a:r>
              <a:rPr lang="tr-TR" b="1" dirty="0" smtClean="0"/>
              <a:t> 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FORMAL EDUCATION</a:t>
            </a:r>
          </a:p>
          <a:p>
            <a:r>
              <a:rPr lang="tr-TR" dirty="0" smtClean="0"/>
              <a:t>NON-FORMAL EDUCATION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295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FORMAL EDUCATION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Pre-primary education </a:t>
            </a:r>
            <a:r>
              <a:rPr lang="en-US" dirty="0"/>
              <a:t>in Turkey is optional and is offered by the kindergartens, nurseries, day-care </a:t>
            </a:r>
            <a:r>
              <a:rPr lang="en-US" dirty="0" err="1"/>
              <a:t>centres</a:t>
            </a:r>
            <a:r>
              <a:rPr lang="en-US" dirty="0"/>
              <a:t> and other child-care institutions. Children aged 3 to 6 may attend this pre-primary schools. In Turkey, there are private as well as state preschools.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344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FORMAL EDUCATION</a:t>
            </a:r>
            <a:br>
              <a:rPr lang="tr-TR" b="1" dirty="0" smtClean="0"/>
            </a:br>
            <a:r>
              <a:rPr lang="tr-TR" b="1" dirty="0" smtClean="0"/>
              <a:t>(4+4+4 </a:t>
            </a:r>
            <a:r>
              <a:rPr lang="tr-TR" b="1" dirty="0" err="1" smtClean="0"/>
              <a:t>compulsory</a:t>
            </a:r>
            <a:r>
              <a:rPr lang="tr-TR" b="1" dirty="0" smtClean="0"/>
              <a:t>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403565"/>
            <a:ext cx="9601196" cy="3785811"/>
          </a:xfrm>
        </p:spPr>
        <p:txBody>
          <a:bodyPr>
            <a:normAutofit/>
          </a:bodyPr>
          <a:lstStyle/>
          <a:p>
            <a:r>
              <a:rPr lang="en-US" b="1" dirty="0" smtClean="0"/>
              <a:t>Primary education</a:t>
            </a:r>
            <a:r>
              <a:rPr lang="tr-TR" b="1" dirty="0" smtClean="0"/>
              <a:t>: </a:t>
            </a:r>
            <a:r>
              <a:rPr lang="en-US" dirty="0" smtClean="0"/>
              <a:t>in </a:t>
            </a:r>
            <a:r>
              <a:rPr lang="en-US" dirty="0"/>
              <a:t>Turkey is for children aged 6 to 14. This educational level is </a:t>
            </a:r>
            <a:r>
              <a:rPr lang="tr-TR" dirty="0" err="1" smtClean="0"/>
              <a:t>compuls</a:t>
            </a:r>
            <a:r>
              <a:rPr lang="en-US" dirty="0" err="1" smtClean="0"/>
              <a:t>ory</a:t>
            </a:r>
            <a:r>
              <a:rPr lang="en-US" dirty="0" smtClean="0"/>
              <a:t> </a:t>
            </a:r>
            <a:r>
              <a:rPr lang="en-US" dirty="0"/>
              <a:t>to attend and is divided into two levels:</a:t>
            </a:r>
          </a:p>
          <a:p>
            <a:r>
              <a:rPr lang="en-US" dirty="0"/>
              <a:t>Level 1: First School (</a:t>
            </a:r>
            <a:r>
              <a:rPr lang="en-US" dirty="0" err="1"/>
              <a:t>İlkokul</a:t>
            </a:r>
            <a:r>
              <a:rPr lang="en-US" dirty="0"/>
              <a:t> 1. </a:t>
            </a:r>
            <a:r>
              <a:rPr lang="en-US" dirty="0" err="1"/>
              <a:t>Kademe</a:t>
            </a:r>
            <a:r>
              <a:rPr lang="en-US" dirty="0"/>
              <a:t>): The duration of this level is </a:t>
            </a:r>
            <a:r>
              <a:rPr lang="en-US" b="1" dirty="0"/>
              <a:t>4 years</a:t>
            </a:r>
            <a:r>
              <a:rPr lang="en-US" dirty="0"/>
              <a:t> and covers grades 1 to 4.</a:t>
            </a:r>
          </a:p>
          <a:p>
            <a:r>
              <a:rPr lang="en-US" dirty="0"/>
              <a:t>Level 2: The duration of this level is </a:t>
            </a:r>
            <a:r>
              <a:rPr lang="en-US" b="1" dirty="0"/>
              <a:t>4 years </a:t>
            </a:r>
            <a:r>
              <a:rPr lang="en-US" dirty="0"/>
              <a:t>and covers grades 5 to 8.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297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FORMAL EDUCATION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Secondary education </a:t>
            </a:r>
            <a:r>
              <a:rPr lang="en-US" dirty="0"/>
              <a:t>in Turkey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children aged </a:t>
            </a:r>
            <a:r>
              <a:rPr lang="tr-TR" dirty="0" smtClean="0"/>
              <a:t>14/</a:t>
            </a:r>
            <a:r>
              <a:rPr lang="en-US" dirty="0" smtClean="0"/>
              <a:t>15 </a:t>
            </a:r>
            <a:r>
              <a:rPr lang="en-US" dirty="0"/>
              <a:t>to 17/18. The duration of secondary education is </a:t>
            </a:r>
            <a:r>
              <a:rPr lang="en-US" b="1" dirty="0"/>
              <a:t>4 years</a:t>
            </a:r>
            <a:r>
              <a:rPr lang="en-US" dirty="0"/>
              <a:t>. This education is offered by high schools (</a:t>
            </a:r>
            <a:r>
              <a:rPr lang="en-US" dirty="0" err="1"/>
              <a:t>Lise</a:t>
            </a:r>
            <a:r>
              <a:rPr lang="en-US" dirty="0"/>
              <a:t>). </a:t>
            </a:r>
          </a:p>
          <a:p>
            <a:r>
              <a:rPr lang="en-US" dirty="0"/>
              <a:t>Secondary education in Turkey comprises of general, vocational and technical education. This educational level prepares students for higher education or a vocation. </a:t>
            </a:r>
          </a:p>
        </p:txBody>
      </p:sp>
    </p:spTree>
    <p:extLst>
      <p:ext uri="{BB962C8B-B14F-4D97-AF65-F5344CB8AC3E}">
        <p14:creationId xmlns:p14="http://schemas.microsoft.com/office/powerpoint/2010/main" val="2718365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344</TotalTime>
  <Words>1608</Words>
  <Application>Microsoft Office PowerPoint</Application>
  <PresentationFormat>Geniş ekran</PresentationFormat>
  <Paragraphs>157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Organik</vt:lpstr>
      <vt:lpstr> EDUCATION SYSTEM in TURKEY</vt:lpstr>
      <vt:lpstr>BASIC PRINCIPLES</vt:lpstr>
      <vt:lpstr>PowerPoint Sunusu</vt:lpstr>
      <vt:lpstr>GOVERNANCE of EDUCATION</vt:lpstr>
      <vt:lpstr>DIGITAL DATA OF OUR EDUCATION (2018)</vt:lpstr>
      <vt:lpstr>EDUCATION is DIVIDED into :</vt:lpstr>
      <vt:lpstr>FORMAL EDUCATION</vt:lpstr>
      <vt:lpstr>FORMAL EDUCATION (4+4+4 compulsory)</vt:lpstr>
      <vt:lpstr>FORMAL EDUCATION</vt:lpstr>
      <vt:lpstr>FORMAL EDUCATION</vt:lpstr>
      <vt:lpstr>HIGH SCHOOLS</vt:lpstr>
      <vt:lpstr>UNIVERSITY EDUCATION</vt:lpstr>
      <vt:lpstr>NON-FORMAL EDUCATION</vt:lpstr>
      <vt:lpstr>MAIN POINTS at SCHOOLS</vt:lpstr>
      <vt:lpstr>MAIN POINTS at SCHOOLS</vt:lpstr>
      <vt:lpstr>MAIN POINTS AT SCHOOLS</vt:lpstr>
      <vt:lpstr>MAIN POINTS at SCHOOLS</vt:lpstr>
      <vt:lpstr>MAIN POINTS at SCHOOLS</vt:lpstr>
      <vt:lpstr>MAIN POINTS at SCHOOLS</vt:lpstr>
      <vt:lpstr>TECHNOLOGY IN EDUCATION</vt:lpstr>
      <vt:lpstr>E-OKUL</vt:lpstr>
      <vt:lpstr>MEBBİS</vt:lpstr>
      <vt:lpstr>FATİH Project Movement for Increasing Opportunities  and Improving Technology</vt:lpstr>
      <vt:lpstr>                       TECHNOLOGY IN EDUCATION</vt:lpstr>
      <vt:lpstr>PROJECTS in EDUCATION</vt:lpstr>
      <vt:lpstr>PROJECTS in EDUCATION</vt:lpstr>
      <vt:lpstr>2023 TURKEY’S EDUCATION VISION</vt:lpstr>
      <vt:lpstr>2023 TURKEY’S EDUCATION VISION</vt:lpstr>
      <vt:lpstr>2023 TURKEY’S EDUCATION VISION</vt:lpstr>
      <vt:lpstr>2023 TURKEY’S EDUCATION VISION</vt:lpstr>
      <vt:lpstr>2023 TURKEY’S EDUCATION VISION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EDUCATION SYSTEM in TURKEY</dc:title>
  <dc:creator>asuspc</dc:creator>
  <cp:lastModifiedBy>asuspc</cp:lastModifiedBy>
  <cp:revision>43</cp:revision>
  <dcterms:created xsi:type="dcterms:W3CDTF">2019-09-22T13:52:28Z</dcterms:created>
  <dcterms:modified xsi:type="dcterms:W3CDTF">2019-09-23T20:09:02Z</dcterms:modified>
</cp:coreProperties>
</file>